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59" r:id="rId3"/>
    <p:sldId id="263" r:id="rId4"/>
    <p:sldId id="256" r:id="rId5"/>
    <p:sldId id="266" r:id="rId6"/>
    <p:sldId id="264" r:id="rId7"/>
    <p:sldId id="265" r:id="rId8"/>
    <p:sldId id="260" r:id="rId9"/>
    <p:sldId id="257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A2184-8BA2-4224-9F20-0CBE3BCDBBB1}" type="datetimeFigureOut">
              <a:rPr lang="es-AR" smtClean="0"/>
              <a:pPr/>
              <a:t>1/2/2021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DDBA9B-8FE5-4F86-B9DA-1954A6F5F34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5140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DBA9B-8FE5-4F86-B9DA-1954A6F5F34A}" type="slidenum">
              <a:rPr lang="es-AR" smtClean="0"/>
              <a:pPr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4548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DBA9B-8FE5-4F86-B9DA-1954A6F5F34A}" type="slidenum">
              <a:rPr lang="es-AR" smtClean="0"/>
              <a:pPr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5162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DBA9B-8FE5-4F86-B9DA-1954A6F5F34A}" type="slidenum">
              <a:rPr lang="es-AR" smtClean="0"/>
              <a:pPr/>
              <a:t>17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5162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DBA9B-8FE5-4F86-B9DA-1954A6F5F34A}" type="slidenum">
              <a:rPr lang="es-AR" smtClean="0"/>
              <a:pPr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5162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DBA9B-8FE5-4F86-B9DA-1954A6F5F34A}" type="slidenum">
              <a:rPr lang="es-AR" smtClean="0"/>
              <a:pPr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5162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DBA9B-8FE5-4F86-B9DA-1954A6F5F34A}" type="slidenum">
              <a:rPr lang="es-AR" smtClean="0"/>
              <a:pPr/>
              <a:t>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5162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DBA9B-8FE5-4F86-B9DA-1954A6F5F34A}" type="slidenum">
              <a:rPr lang="es-AR" smtClean="0"/>
              <a:pPr/>
              <a:t>21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516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DBA9B-8FE5-4F86-B9DA-1954A6F5F34A}" type="slidenum">
              <a:rPr lang="es-AR" smtClean="0"/>
              <a:pPr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6931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DBA9B-8FE5-4F86-B9DA-1954A6F5F34A}" type="slidenum">
              <a:rPr lang="es-AR" smtClean="0"/>
              <a:pPr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5162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DBA9B-8FE5-4F86-B9DA-1954A6F5F34A}" type="slidenum">
              <a:rPr lang="es-AR" smtClean="0"/>
              <a:pPr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5162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DBA9B-8FE5-4F86-B9DA-1954A6F5F34A}" type="slidenum">
              <a:rPr lang="es-AR" smtClean="0"/>
              <a:pPr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5162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DBA9B-8FE5-4F86-B9DA-1954A6F5F34A}" type="slidenum">
              <a:rPr lang="es-AR" smtClean="0"/>
              <a:pPr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5162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DBA9B-8FE5-4F86-B9DA-1954A6F5F34A}" type="slidenum">
              <a:rPr lang="es-AR" smtClean="0"/>
              <a:pPr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5162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DBA9B-8FE5-4F86-B9DA-1954A6F5F34A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5162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DBA9B-8FE5-4F86-B9DA-1954A6F5F34A}" type="slidenum">
              <a:rPr lang="es-AR" smtClean="0"/>
              <a:pPr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5162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30E9-3B12-4137-9B18-47F2994173B2}" type="datetimeFigureOut">
              <a:rPr lang="es-AR" smtClean="0"/>
              <a:pPr/>
              <a:t>1/2/2021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FD9C-81CA-44B7-A945-CA69368B5E8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351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30E9-3B12-4137-9B18-47F2994173B2}" type="datetimeFigureOut">
              <a:rPr lang="es-AR" smtClean="0"/>
              <a:pPr/>
              <a:t>1/2/2021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FD9C-81CA-44B7-A945-CA69368B5E8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666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30E9-3B12-4137-9B18-47F2994173B2}" type="datetimeFigureOut">
              <a:rPr lang="es-AR" smtClean="0"/>
              <a:pPr/>
              <a:t>1/2/2021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FD9C-81CA-44B7-A945-CA69368B5E8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6893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30E9-3B12-4137-9B18-47F2994173B2}" type="datetimeFigureOut">
              <a:rPr lang="es-AR" smtClean="0"/>
              <a:pPr/>
              <a:t>1/2/2021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FD9C-81CA-44B7-A945-CA69368B5E8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9399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30E9-3B12-4137-9B18-47F2994173B2}" type="datetimeFigureOut">
              <a:rPr lang="es-AR" smtClean="0"/>
              <a:pPr/>
              <a:t>1/2/2021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FD9C-81CA-44B7-A945-CA69368B5E8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672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30E9-3B12-4137-9B18-47F2994173B2}" type="datetimeFigureOut">
              <a:rPr lang="es-AR" smtClean="0"/>
              <a:pPr/>
              <a:t>1/2/2021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FD9C-81CA-44B7-A945-CA69368B5E8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165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30E9-3B12-4137-9B18-47F2994173B2}" type="datetimeFigureOut">
              <a:rPr lang="es-AR" smtClean="0"/>
              <a:pPr/>
              <a:t>1/2/2021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FD9C-81CA-44B7-A945-CA69368B5E8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057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30E9-3B12-4137-9B18-47F2994173B2}" type="datetimeFigureOut">
              <a:rPr lang="es-AR" smtClean="0"/>
              <a:pPr/>
              <a:t>1/2/2021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FD9C-81CA-44B7-A945-CA69368B5E8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113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30E9-3B12-4137-9B18-47F2994173B2}" type="datetimeFigureOut">
              <a:rPr lang="es-AR" smtClean="0"/>
              <a:pPr/>
              <a:t>1/2/2021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FD9C-81CA-44B7-A945-CA69368B5E8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867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30E9-3B12-4137-9B18-47F2994173B2}" type="datetimeFigureOut">
              <a:rPr lang="es-AR" smtClean="0"/>
              <a:pPr/>
              <a:t>1/2/2021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FD9C-81CA-44B7-A945-CA69368B5E8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990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30E9-3B12-4137-9B18-47F2994173B2}" type="datetimeFigureOut">
              <a:rPr lang="es-AR" smtClean="0"/>
              <a:pPr/>
              <a:t>1/2/2021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0FD9C-81CA-44B7-A945-CA69368B5E8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960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030E9-3B12-4137-9B18-47F2994173B2}" type="datetimeFigureOut">
              <a:rPr lang="es-AR" smtClean="0"/>
              <a:pPr/>
              <a:t>1/2/2021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0FD9C-81CA-44B7-A945-CA69368B5E8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47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" y="885371"/>
            <a:ext cx="3367315" cy="650782"/>
          </a:xfrm>
        </p:spPr>
        <p:txBody>
          <a:bodyPr>
            <a:normAutofit/>
          </a:bodyPr>
          <a:lstStyle/>
          <a:p>
            <a:r>
              <a:rPr lang="es-AR" sz="2400" dirty="0" smtClean="0">
                <a:latin typeface="+mn-lt"/>
              </a:rPr>
              <a:t>NIVELES DE GOBIERNO</a:t>
            </a:r>
            <a:endParaRPr lang="es-AR" sz="2400" dirty="0">
              <a:latin typeface="+mn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27025" y="58026"/>
            <a:ext cx="7240172" cy="730811"/>
          </a:xfrm>
        </p:spPr>
        <p:txBody>
          <a:bodyPr>
            <a:normAutofit/>
          </a:bodyPr>
          <a:lstStyle/>
          <a:p>
            <a:r>
              <a:rPr lang="es-AR" sz="3600" u="sng" dirty="0" smtClean="0"/>
              <a:t>SISTEMA IMPOSITIVO ARGENTINO</a:t>
            </a:r>
            <a:endParaRPr lang="es-AR" sz="3600" u="sng" dirty="0"/>
          </a:p>
        </p:txBody>
      </p:sp>
      <p:sp>
        <p:nvSpPr>
          <p:cNvPr id="51" name="Flecha doblada hacia arriba 50"/>
          <p:cNvSpPr/>
          <p:nvPr/>
        </p:nvSpPr>
        <p:spPr>
          <a:xfrm rot="5400000">
            <a:off x="341513" y="2106784"/>
            <a:ext cx="697971" cy="43165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Título 1"/>
          <p:cNvSpPr txBox="1">
            <a:spLocks/>
          </p:cNvSpPr>
          <p:nvPr/>
        </p:nvSpPr>
        <p:spPr>
          <a:xfrm>
            <a:off x="362857" y="3708970"/>
            <a:ext cx="2119086" cy="9501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1800" dirty="0" smtClean="0">
                <a:latin typeface="+mn-lt"/>
              </a:rPr>
              <a:t>IMPUESTOS NACIONALES</a:t>
            </a:r>
            <a:endParaRPr lang="es-AR" sz="2000" dirty="0">
              <a:latin typeface="+mn-lt"/>
            </a:endParaRPr>
          </a:p>
        </p:txBody>
      </p:sp>
      <p:sp>
        <p:nvSpPr>
          <p:cNvPr id="55" name="Flecha doblada hacia arriba 54"/>
          <p:cNvSpPr/>
          <p:nvPr/>
        </p:nvSpPr>
        <p:spPr>
          <a:xfrm rot="5400000">
            <a:off x="357165" y="1605396"/>
            <a:ext cx="672590" cy="44187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Título 1"/>
          <p:cNvSpPr txBox="1">
            <a:spLocks/>
          </p:cNvSpPr>
          <p:nvPr/>
        </p:nvSpPr>
        <p:spPr>
          <a:xfrm>
            <a:off x="3037278" y="4049486"/>
            <a:ext cx="5061693" cy="26125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s-AR" sz="1600" dirty="0" smtClean="0">
                <a:latin typeface="+mn-lt"/>
              </a:rPr>
              <a:t>IMPUESTO A LAS GANANCIAS</a:t>
            </a: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s-AR" sz="1600" dirty="0" smtClean="0">
                <a:latin typeface="+mn-lt"/>
              </a:rPr>
              <a:t>IMPUESTO AL VALOR AGREGADO (I.V.A.)</a:t>
            </a: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s-AR" sz="1600" dirty="0" smtClean="0">
                <a:latin typeface="+mn-lt"/>
              </a:rPr>
              <a:t>IMPUESTO A LA GANANCIA MINIMA PRESUNTA</a:t>
            </a: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+mn-lt"/>
              </a:rPr>
              <a:t>IMPUESTO A LOS BIENES PERSONALES</a:t>
            </a: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+mn-lt"/>
              </a:rPr>
              <a:t>MONOTRIBUTO</a:t>
            </a: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+mn-lt"/>
              </a:rPr>
              <a:t>IMPUESTO A LOS CREDITOS Y DEBITOS BANCARIOS</a:t>
            </a: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+mn-lt"/>
              </a:rPr>
              <a:t>IMPUESTOS INTERNOS</a:t>
            </a:r>
          </a:p>
        </p:txBody>
      </p:sp>
      <p:sp>
        <p:nvSpPr>
          <p:cNvPr id="25" name="Flecha doblada hacia arriba 50"/>
          <p:cNvSpPr/>
          <p:nvPr/>
        </p:nvSpPr>
        <p:spPr>
          <a:xfrm rot="5400000">
            <a:off x="244027" y="2523583"/>
            <a:ext cx="907462" cy="43165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Título 1"/>
          <p:cNvSpPr txBox="1">
            <a:spLocks/>
          </p:cNvSpPr>
          <p:nvPr/>
        </p:nvSpPr>
        <p:spPr>
          <a:xfrm>
            <a:off x="923673" y="1843924"/>
            <a:ext cx="1587298" cy="3805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000" dirty="0" smtClean="0">
                <a:latin typeface="+mn-lt"/>
              </a:rPr>
              <a:t>NACIONAL</a:t>
            </a:r>
            <a:endParaRPr lang="es-AR" sz="2000" dirty="0">
              <a:latin typeface="+mn-lt"/>
            </a:endParaRPr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930933" y="2373688"/>
            <a:ext cx="1587298" cy="3805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000" dirty="0" smtClean="0">
                <a:latin typeface="+mn-lt"/>
              </a:rPr>
              <a:t>PROVINCIAL</a:t>
            </a:r>
            <a:endParaRPr lang="es-AR" sz="2000" dirty="0">
              <a:latin typeface="+mn-lt"/>
            </a:endParaRPr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923679" y="2903452"/>
            <a:ext cx="1587298" cy="3805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000" dirty="0" smtClean="0">
                <a:latin typeface="+mn-lt"/>
              </a:rPr>
              <a:t>MUNICIPAL</a:t>
            </a:r>
            <a:endParaRPr lang="es-AR" sz="2000" dirty="0">
              <a:latin typeface="+mn-lt"/>
            </a:endParaRPr>
          </a:p>
        </p:txBody>
      </p:sp>
      <p:sp>
        <p:nvSpPr>
          <p:cNvPr id="29" name="8 Flecha derecha"/>
          <p:cNvSpPr/>
          <p:nvPr/>
        </p:nvSpPr>
        <p:spPr>
          <a:xfrm>
            <a:off x="2309395" y="1921783"/>
            <a:ext cx="641561" cy="205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8 Flecha derecha"/>
          <p:cNvSpPr/>
          <p:nvPr/>
        </p:nvSpPr>
        <p:spPr>
          <a:xfrm>
            <a:off x="2381965" y="2458801"/>
            <a:ext cx="641561" cy="205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8 Flecha derecha"/>
          <p:cNvSpPr/>
          <p:nvPr/>
        </p:nvSpPr>
        <p:spPr>
          <a:xfrm>
            <a:off x="2309395" y="2995819"/>
            <a:ext cx="641561" cy="205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3064491" y="1836670"/>
            <a:ext cx="1587298" cy="3805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000" dirty="0" smtClean="0">
                <a:latin typeface="+mn-lt"/>
              </a:rPr>
              <a:t>A.F.I.P.</a:t>
            </a:r>
            <a:endParaRPr lang="es-AR" sz="2000" dirty="0">
              <a:latin typeface="+mn-lt"/>
            </a:endParaRPr>
          </a:p>
        </p:txBody>
      </p:sp>
      <p:sp>
        <p:nvSpPr>
          <p:cNvPr id="33" name="Título 1"/>
          <p:cNvSpPr txBox="1">
            <a:spLocks/>
          </p:cNvSpPr>
          <p:nvPr/>
        </p:nvSpPr>
        <p:spPr>
          <a:xfrm>
            <a:off x="3100779" y="2380948"/>
            <a:ext cx="6580250" cy="3805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000" dirty="0" smtClean="0">
                <a:latin typeface="+mn-lt"/>
              </a:rPr>
              <a:t>DIRECCIONES PROVINCIALES DE RENTAS (A.T.M.)</a:t>
            </a:r>
            <a:endParaRPr lang="es-AR" sz="2000" dirty="0">
              <a:latin typeface="+mn-lt"/>
            </a:endParaRPr>
          </a:p>
        </p:txBody>
      </p:sp>
      <p:sp>
        <p:nvSpPr>
          <p:cNvPr id="34" name="Título 1"/>
          <p:cNvSpPr txBox="1">
            <a:spLocks/>
          </p:cNvSpPr>
          <p:nvPr/>
        </p:nvSpPr>
        <p:spPr>
          <a:xfrm>
            <a:off x="3108039" y="2896198"/>
            <a:ext cx="6580250" cy="3805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000" dirty="0" smtClean="0">
                <a:latin typeface="+mn-lt"/>
              </a:rPr>
              <a:t>DIRECCIONES MUNICIPALES DE RENTAS </a:t>
            </a:r>
            <a:endParaRPr lang="es-A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9945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1"/>
          <p:cNvSpPr txBox="1">
            <a:spLocks/>
          </p:cNvSpPr>
          <p:nvPr/>
        </p:nvSpPr>
        <p:spPr>
          <a:xfrm>
            <a:off x="2948329" y="341524"/>
            <a:ext cx="5149070" cy="7402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s-AR" sz="2400" b="1" u="sng" dirty="0" smtClean="0"/>
              <a:t>IMPUESTO A LOS BIENES PERSONALES</a:t>
            </a:r>
            <a:endParaRPr lang="es-AR" sz="2400" dirty="0" smtClean="0"/>
          </a:p>
        </p:txBody>
      </p:sp>
      <p:sp>
        <p:nvSpPr>
          <p:cNvPr id="23" name="Título 1"/>
          <p:cNvSpPr txBox="1">
            <a:spLocks/>
          </p:cNvSpPr>
          <p:nvPr/>
        </p:nvSpPr>
        <p:spPr>
          <a:xfrm>
            <a:off x="275770" y="1730655"/>
            <a:ext cx="1707266" cy="715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400" dirty="0" smtClean="0"/>
              <a:t>HECHO IMPONIBLE</a:t>
            </a: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8 Flecha derecha"/>
          <p:cNvSpPr/>
          <p:nvPr/>
        </p:nvSpPr>
        <p:spPr>
          <a:xfrm>
            <a:off x="2163864" y="1898825"/>
            <a:ext cx="641561" cy="20555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3062682" y="1481694"/>
            <a:ext cx="819573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Establécese</a:t>
            </a: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con carácter de emergencia por el término de NUEVE (9) períodos fiscales a partir del 31 de diciembre de 1991, inclusive, un impuesto que se aplicará en todo el territorio de la Nación y que recaerá sobre los bienes existentes al 31 de diciembre de cada año, situados en el país y en el exterior. 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401860" y="3825797"/>
            <a:ext cx="1539382" cy="5225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dirty="0" smtClean="0"/>
              <a:t>SUJETO</a:t>
            </a:r>
            <a:endParaRPr lang="es-AR" sz="2400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522863" y="3316082"/>
            <a:ext cx="626900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Las personas físicas domiciliadas en el país y las sucesiones indivisas radicadas en el mismo, por los bienes situados en el país y en el exterior.</a:t>
            </a:r>
          </a:p>
          <a:p>
            <a:pPr marL="228600" marR="0" lvl="0" indent="-2286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b) Las personas físicas domiciliadas en el exterior y las sucesiones indivisas radicadas en el mismo, por los bienes situados en el país.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8 Cerrar llave"/>
          <p:cNvSpPr/>
          <p:nvPr/>
        </p:nvSpPr>
        <p:spPr>
          <a:xfrm rot="10800000">
            <a:off x="2147189" y="3344491"/>
            <a:ext cx="419741" cy="151395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645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0" y="411702"/>
            <a:ext cx="121920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BIENES SITUADOS EN EL PAIS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 consideran situados en el país: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Los inmuebles ubicados en su territorio. 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Los derechos reales constituidos sobre bienes situados en él.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Las naves y aeronaves de matrícula nacional. 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Los automotores patentados o registrados en su territorio. 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Los bienes muebles registrados en él. 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Los bienes muebles del hogar o de residencias transitorias cuando el hogar o residencia estuvieran situados en su territorio. 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Los bienes personales del contribuyente, cuando éste tuviera su domicilio en él, o se encontrara en él. 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Los demás bienes muebles y semovientes que se encontraren en su territorio al 31 de diciembre de cada año. 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El dinero y los depósitos en dinero que se hallaren en su territorio al 31 de diciembre de cada año. 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Los títulos, las acciones, cuotas o participaciones sociales y otros títulos valores representativos de capital social o equivalente, emitidos por entes públicos o privados, cuando éstos tuvieran domicilio en él. 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Los patrimonios de empresas o explotaciones unipersonales ubicadas en él. 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Los créditos cuando el domicilio real del deudor esté ubicado en su territorio. 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Los derechos de propiedad científica, literaria o artística, los de marcas de fábrica o de comercio y similares, las patentes, dibujos, modelos y diseños reservados y restantes de la propiedad industrial o inmaterial, así como los derivados de éstos y las licencias respectivas, cuando el titular del derecho o licencia, en su caso, estuviere domiciliado en el país al 31 de diciembre de cada año.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45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-1"/>
            <a:ext cx="12192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BIENES SITUADOS EN EL EXTERIOR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ARTICULO 20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— Se entenderán como bienes situados en el exterior: 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Los bienes inmuebles situados fuera del territorio del país. 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Los derechos reales constituidos sobre bienes situados en el exterior. 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Las naves y aeronaves de matrícula extranjera. 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lang="es-ES" sz="1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L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os automotores patentados o registrados en el exterior. 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Los bienes muebles y los semovientes situados fuera del territorio del país. 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Los títulos y acciones emitidos por entidades del exterior y las cuotas o participaciones sociales, incluidas las empresas unipersonales constituidas o ubicadas en el exterior. 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Los depósitos en instituciones bancarias del exterior. 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Los créditos cuyos deudores se domicilien en el extranjero excepto que deban ser considerados como radicados en el país por aplicación del inciso b) de este artículo. 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45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-1"/>
            <a:ext cx="12192000" cy="664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EXENCIONES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ARTICULO 21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— Estarán exentos del impuesto: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a) Los bienes pertenecientes a los miembros de las misiones diplomáticas y consulares extranjeras, así como su personal administrativo y técnico y familiares, en la medida y con las limitaciones que establezcan los convenios internacionales aplicables. En su defecto, la exención será procedente, en la misma medida y limitaciones, sólo a condición de reciprocidad;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b) Las cuentas de capitalización comprendidas en el régimen de capitalización previsto en el título III de la ley 24.241 y las cuentas individuales correspondientes a los planes de seguro de retiro privados administrados por entidades sujetas al control de la Superintendencia de Seguros de la Nación, dependiente de la Subsecretaría de Bancos y Seguros de la Secretaría de Política Económica del Ministerio de Economía y Obras y Servicios Públicos.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c) La cuotas sociales de las cooperativas;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d) Los bienes inmateriales (llaves, marcas, patentes, derechos de concesión y otros bienes similares).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e) Los bienes amparados por las franquicias de la Ley 19.640.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f) Los inmuebles rurales a que se refiere el inciso e) del artículo 2º de la Ley de Impuesto a la Ganancia Mínima Presunta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g) Los títulos, bonos y demás títulos valores emitidos por la Nación, las provincias, las municipalidades y la Ciudad Autónoma de Buenos Aires y los certificados de depósitos reprogramados (CEDROS 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h) Los depósitos en moneda argentina y extranjera efectuados en las instituciones comprendidas en el régimen de la Ley Nº 21.526, a plazo fijo, en caja de ahorro, en cuentas especiales de ahorro o en otras formas de captación de fondos de acuerdo con lo que determine el BANCO CENTRAL DE LA REPUBLICA ARGENTINA.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i) Los bienes gravados pertenecientes a los RESIDENTES, cuando su valor en conjunto, determinado de acuerdo con las normas de esta ley, sea igual o inferior a pesos (VER ESCALA.)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45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0" y="-1"/>
            <a:ext cx="12192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ALICUOTAS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ARTICULO 25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— El gravamen a ingresar por los contribuyentes indicados en el inciso a) del artículo 17, surgirá de la aplicación, sobre el valor total de los bienes gravados por el impuesto, excluidas las acciones y participaciones en el capital de cualquier tipo de sociedades regidas por la Ley Nº 19.550 (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t.o.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1984 y sus modificaciones), con excepción de las empresas y explotaciones unipersonales, de la alícuota que para cada caso se fija a continuación: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Montos exentos y </a:t>
            </a:r>
            <a:r>
              <a:rPr kumimoji="0" lang="es-E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alicuotas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Año 2016....................$ 800.000                     alícuota................. 0,75%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Año 2017.....................$ 950.000                     alícuota................. 0,50%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Año 2018 y ss.............$ 1.050.000                   alícuota................ 0,25%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1"/>
          <p:cNvSpPr>
            <a:spLocks noChangeArrowheads="1"/>
          </p:cNvSpPr>
          <p:nvPr/>
        </p:nvSpPr>
        <p:spPr bwMode="auto">
          <a:xfrm>
            <a:off x="242372" y="3898134"/>
            <a:ext cx="2787268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Activo</a:t>
            </a:r>
            <a:r>
              <a:rPr kumimoji="0" lang="es-E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$ 700.000</a:t>
            </a:r>
            <a:endParaRPr kumimoji="0" 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185301" y="3464672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latin typeface="Arial" pitchFamily="34" charset="0"/>
                <a:cs typeface="Arial" pitchFamily="34" charset="0"/>
              </a:rPr>
              <a:t>Ej 2016: </a:t>
            </a:r>
            <a:endParaRPr lang="es-ES" dirty="0"/>
          </a:p>
        </p:txBody>
      </p:sp>
      <p:sp>
        <p:nvSpPr>
          <p:cNvPr id="33" name="8 Flecha derecha"/>
          <p:cNvSpPr/>
          <p:nvPr/>
        </p:nvSpPr>
        <p:spPr>
          <a:xfrm>
            <a:off x="2648109" y="4045963"/>
            <a:ext cx="641561" cy="20555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Rectangle 1"/>
          <p:cNvSpPr>
            <a:spLocks noChangeArrowheads="1"/>
          </p:cNvSpPr>
          <p:nvPr/>
        </p:nvSpPr>
        <p:spPr bwMode="auto">
          <a:xfrm>
            <a:off x="3347327" y="3907313"/>
            <a:ext cx="2006871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Tributa $ 0,00</a:t>
            </a:r>
            <a:endParaRPr kumimoji="0" 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1"/>
          <p:cNvSpPr>
            <a:spLocks noChangeArrowheads="1"/>
          </p:cNvSpPr>
          <p:nvPr/>
        </p:nvSpPr>
        <p:spPr bwMode="auto">
          <a:xfrm>
            <a:off x="240534" y="4568333"/>
            <a:ext cx="2787268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Activo</a:t>
            </a:r>
            <a:r>
              <a:rPr kumimoji="0" lang="es-E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$ 900.000</a:t>
            </a:r>
            <a:endParaRPr kumimoji="0" 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8 Flecha derecha"/>
          <p:cNvSpPr/>
          <p:nvPr/>
        </p:nvSpPr>
        <p:spPr>
          <a:xfrm>
            <a:off x="2646271" y="4716162"/>
            <a:ext cx="641561" cy="20555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Rectangle 1"/>
          <p:cNvSpPr>
            <a:spLocks noChangeArrowheads="1"/>
          </p:cNvSpPr>
          <p:nvPr/>
        </p:nvSpPr>
        <p:spPr bwMode="auto">
          <a:xfrm>
            <a:off x="3345489" y="4551864"/>
            <a:ext cx="2006871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Tributa $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675</a:t>
            </a:r>
            <a:r>
              <a:rPr kumimoji="0" lang="es-E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0,00</a:t>
            </a:r>
            <a:endParaRPr kumimoji="0" 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45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1"/>
          <p:cNvSpPr txBox="1">
            <a:spLocks/>
          </p:cNvSpPr>
          <p:nvPr/>
        </p:nvSpPr>
        <p:spPr>
          <a:xfrm>
            <a:off x="2948329" y="341524"/>
            <a:ext cx="5149070" cy="7402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s-AR" sz="2400" b="1" u="sng" dirty="0" smtClean="0"/>
              <a:t>IMPUESTO AL VALOR AGREGADO (IVA)</a:t>
            </a:r>
            <a:endParaRPr lang="es-AR" sz="2400" dirty="0" smtClean="0"/>
          </a:p>
        </p:txBody>
      </p:sp>
      <p:sp>
        <p:nvSpPr>
          <p:cNvPr id="49" name="Título 1"/>
          <p:cNvSpPr txBox="1">
            <a:spLocks/>
          </p:cNvSpPr>
          <p:nvPr/>
        </p:nvSpPr>
        <p:spPr>
          <a:xfrm>
            <a:off x="275770" y="1730655"/>
            <a:ext cx="1707266" cy="715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400" dirty="0" smtClean="0"/>
              <a:t>OBJETO</a:t>
            </a: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8 Flecha derecha"/>
          <p:cNvSpPr/>
          <p:nvPr/>
        </p:nvSpPr>
        <p:spPr>
          <a:xfrm>
            <a:off x="2163864" y="1898825"/>
            <a:ext cx="641561" cy="20555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2992916" y="1233888"/>
            <a:ext cx="6569725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Las ventas de cosas muebles situadas o colocadas en el territorio del país</a:t>
            </a:r>
          </a:p>
          <a:p>
            <a:pPr marL="228600" marR="0" lvl="0" indent="-2286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b) Las obras, locaciones y prestaciones de servicios incluidas en el artículo 3º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c) Las importaciones definitivas de cosas muebles;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51" name="Título 1"/>
          <p:cNvSpPr txBox="1">
            <a:spLocks/>
          </p:cNvSpPr>
          <p:nvPr/>
        </p:nvSpPr>
        <p:spPr>
          <a:xfrm>
            <a:off x="401860" y="3825797"/>
            <a:ext cx="1539382" cy="5263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dirty="0" smtClean="0"/>
              <a:t>SUJETO</a:t>
            </a:r>
            <a:endParaRPr lang="es-AR" sz="2400" dirty="0"/>
          </a:p>
        </p:txBody>
      </p:sp>
      <p:sp>
        <p:nvSpPr>
          <p:cNvPr id="52" name="8 Cerrar llave"/>
          <p:cNvSpPr/>
          <p:nvPr/>
        </p:nvSpPr>
        <p:spPr>
          <a:xfrm rot="10800000">
            <a:off x="2147188" y="3344488"/>
            <a:ext cx="386692" cy="226309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511844" y="3460114"/>
            <a:ext cx="9929599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a) Hagan habitualidad en la venta de cosas muebles, realicen actos de comercio accidentales con las mismas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b) Realicen en nombre propio, pero por cuenta de terceros, ventas o compras.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c) Importen definitivamente cosas muebles a su nombre, por su cuenta o por cuenta de terceros.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d) Sean empresas constructoras que realicen  obras</a:t>
            </a:r>
            <a:r>
              <a:rPr kumimoji="0" lang="es-E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gravadas</a:t>
            </a: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e) Presten servicios gravados.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f) Sean locadores, en el caso de locaciones gravadas.</a:t>
            </a:r>
          </a:p>
        </p:txBody>
      </p:sp>
    </p:spTree>
    <p:extLst>
      <p:ext uri="{BB962C8B-B14F-4D97-AF65-F5344CB8AC3E}">
        <p14:creationId xmlns:p14="http://schemas.microsoft.com/office/powerpoint/2010/main" val="365645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ítulo 1"/>
          <p:cNvSpPr txBox="1">
            <a:spLocks/>
          </p:cNvSpPr>
          <p:nvPr/>
        </p:nvSpPr>
        <p:spPr>
          <a:xfrm>
            <a:off x="165600" y="1620484"/>
            <a:ext cx="2445396" cy="8913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NACIMIENTO</a:t>
            </a:r>
            <a:r>
              <a:rPr kumimoji="0" lang="es-AR" sz="24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DEL HECHO IMPONIBLE</a:t>
            </a: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3084721" y="528806"/>
            <a:ext cx="8897957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a) en el caso de ventas, en el momento de la entrega del bien, emisión de la factura respectiva, o acto equivalente, el que fuere anterior.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b) En el caso de prestaciones de servicios y de locaciones de obras y servicios, en el momento en que se termina la ejecución o prestación o en el de la percepción total o parcial del precio, el que fuera anterior.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c) En el caso de trabajos sobre inmuebles de terceros, en el momento de la aceptación del certificado de obra, parcial o total, o en el de la percepción total o parcial del precio o en el de la facturación, el que fuera anterior.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d) En los casos de locación de cosas y arriendos de circuitos o sistemas de telecomunicaciones, en el momento de devengarse el pago o en el de su percepción, el que fuera anterior.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f) En el caso de importaciones, en el momento en que ésta sea definitiva.</a:t>
            </a:r>
          </a:p>
        </p:txBody>
      </p:sp>
      <p:sp>
        <p:nvSpPr>
          <p:cNvPr id="38" name="8 Cerrar llave"/>
          <p:cNvSpPr/>
          <p:nvPr/>
        </p:nvSpPr>
        <p:spPr>
          <a:xfrm rot="10800000">
            <a:off x="2709046" y="590266"/>
            <a:ext cx="452793" cy="293512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Título 1"/>
          <p:cNvSpPr txBox="1">
            <a:spLocks/>
          </p:cNvSpPr>
          <p:nvPr/>
        </p:nvSpPr>
        <p:spPr>
          <a:xfrm>
            <a:off x="218847" y="5044933"/>
            <a:ext cx="2445396" cy="8913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400" dirty="0" smtClean="0"/>
              <a:t>EXENCIONES</a:t>
            </a: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Rectangle 1"/>
          <p:cNvSpPr>
            <a:spLocks noChangeArrowheads="1"/>
          </p:cNvSpPr>
          <p:nvPr/>
        </p:nvSpPr>
        <p:spPr bwMode="auto">
          <a:xfrm>
            <a:off x="3126951" y="4004072"/>
            <a:ext cx="8897957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sz="1400" dirty="0" smtClean="0"/>
              <a:t>Libros, folletos e impresos similares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sz="1400" dirty="0" smtClean="0"/>
              <a:t>El agua ordinaria natural, la leche fluida o en polvo, entera o descremada sin aditivos, cuando el comprador sea un consumidor final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sz="1400" dirty="0" smtClean="0"/>
              <a:t>Las realizadas por el Estado nacional, las provincias, las municipalidades y el Gobierno de la Ciudad Autónoma de Buenos Aires. y por instituciones pertenecientes a los mismos o integrados por dos o más de ellos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sz="1400" dirty="0" smtClean="0"/>
              <a:t>Los servicios prestados por establecimientos educacionales privados incorporados a los planes de enseñanza oficial y reconocidos como tales por las respectivas jurisdicciones.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s-ES" sz="14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Etc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41" name="8 Cerrar llave"/>
          <p:cNvSpPr/>
          <p:nvPr/>
        </p:nvSpPr>
        <p:spPr>
          <a:xfrm rot="10800000">
            <a:off x="2762292" y="4014715"/>
            <a:ext cx="443615" cy="27055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645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Rectángulo"/>
          <p:cNvSpPr/>
          <p:nvPr/>
        </p:nvSpPr>
        <p:spPr>
          <a:xfrm>
            <a:off x="135223" y="178497"/>
            <a:ext cx="3890552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sz="2200" b="1" u="sng" dirty="0" smtClean="0">
                <a:latin typeface="+mj-lt"/>
                <a:ea typeface="+mj-ea"/>
                <a:cs typeface="+mj-cs"/>
              </a:rPr>
              <a:t>SISTEMA DE CRÉDITOS Y DÉBITOS</a:t>
            </a:r>
          </a:p>
        </p:txBody>
      </p:sp>
      <p:sp>
        <p:nvSpPr>
          <p:cNvPr id="26" name="Título 12"/>
          <p:cNvSpPr txBox="1">
            <a:spLocks/>
          </p:cNvSpPr>
          <p:nvPr/>
        </p:nvSpPr>
        <p:spPr>
          <a:xfrm>
            <a:off x="0" y="3587097"/>
            <a:ext cx="4675034" cy="5254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400" b="1" u="sng" dirty="0" smtClean="0"/>
              <a:t>COMPROBANTES EN RELACIÓN AL I.V.A.</a:t>
            </a:r>
            <a:endParaRPr lang="es-AR" sz="2400" b="1" u="sng" dirty="0"/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627979" y="4463659"/>
            <a:ext cx="2193897" cy="3398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1600" dirty="0" smtClean="0">
                <a:latin typeface="+mn-lt"/>
              </a:rPr>
              <a:t>RESPOSABLE INSCRIPTO</a:t>
            </a:r>
            <a:endParaRPr lang="es-AR" sz="1600" dirty="0">
              <a:latin typeface="+mn-lt"/>
            </a:endParaRPr>
          </a:p>
        </p:txBody>
      </p:sp>
      <p:sp>
        <p:nvSpPr>
          <p:cNvPr id="28" name="Título 1"/>
          <p:cNvSpPr txBox="1">
            <a:spLocks/>
          </p:cNvSpPr>
          <p:nvPr/>
        </p:nvSpPr>
        <p:spPr>
          <a:xfrm>
            <a:off x="3562218" y="4487269"/>
            <a:ext cx="2193897" cy="3398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1600" dirty="0" smtClean="0">
                <a:latin typeface="+mn-lt"/>
              </a:rPr>
              <a:t>RESPOSABLE INSCRIPTO</a:t>
            </a:r>
            <a:endParaRPr lang="es-AR" sz="1600" dirty="0">
              <a:latin typeface="+mn-lt"/>
            </a:endParaRPr>
          </a:p>
        </p:txBody>
      </p:sp>
      <p:sp>
        <p:nvSpPr>
          <p:cNvPr id="29" name="Título 1"/>
          <p:cNvSpPr txBox="1">
            <a:spLocks/>
          </p:cNvSpPr>
          <p:nvPr/>
        </p:nvSpPr>
        <p:spPr>
          <a:xfrm>
            <a:off x="3562215" y="5092578"/>
            <a:ext cx="2193897" cy="3398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1600" dirty="0" smtClean="0">
                <a:latin typeface="+mn-lt"/>
              </a:rPr>
              <a:t>RESTO</a:t>
            </a:r>
            <a:endParaRPr lang="es-AR" sz="1600" dirty="0">
              <a:latin typeface="+mn-lt"/>
            </a:endParaRPr>
          </a:p>
        </p:txBody>
      </p:sp>
      <p:sp>
        <p:nvSpPr>
          <p:cNvPr id="30" name="Flecha doblada hacia arriba 9"/>
          <p:cNvSpPr/>
          <p:nvPr/>
        </p:nvSpPr>
        <p:spPr>
          <a:xfrm rot="5400000">
            <a:off x="2972506" y="4841768"/>
            <a:ext cx="551082" cy="43165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8 Flecha derecha"/>
          <p:cNvSpPr/>
          <p:nvPr/>
        </p:nvSpPr>
        <p:spPr>
          <a:xfrm>
            <a:off x="3033174" y="4601613"/>
            <a:ext cx="398291" cy="226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8 Flecha derecha"/>
          <p:cNvSpPr/>
          <p:nvPr/>
        </p:nvSpPr>
        <p:spPr>
          <a:xfrm>
            <a:off x="5838625" y="4573710"/>
            <a:ext cx="398291" cy="226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8 Flecha derecha"/>
          <p:cNvSpPr/>
          <p:nvPr/>
        </p:nvSpPr>
        <p:spPr>
          <a:xfrm>
            <a:off x="5851504" y="5140382"/>
            <a:ext cx="398291" cy="226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Título 1"/>
          <p:cNvSpPr txBox="1">
            <a:spLocks/>
          </p:cNvSpPr>
          <p:nvPr/>
        </p:nvSpPr>
        <p:spPr>
          <a:xfrm>
            <a:off x="6367667" y="4510880"/>
            <a:ext cx="1296665" cy="3398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1600" dirty="0" smtClean="0">
                <a:latin typeface="+mn-lt"/>
              </a:rPr>
              <a:t>FACTURA “A”</a:t>
            </a:r>
            <a:endParaRPr lang="es-AR" sz="1600" dirty="0">
              <a:latin typeface="+mn-lt"/>
            </a:endParaRPr>
          </a:p>
        </p:txBody>
      </p:sp>
      <p:sp>
        <p:nvSpPr>
          <p:cNvPr id="35" name="Título 1"/>
          <p:cNvSpPr txBox="1">
            <a:spLocks/>
          </p:cNvSpPr>
          <p:nvPr/>
        </p:nvSpPr>
        <p:spPr>
          <a:xfrm>
            <a:off x="6365519" y="5101160"/>
            <a:ext cx="1296665" cy="3398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1600" dirty="0" smtClean="0">
                <a:latin typeface="+mn-lt"/>
              </a:rPr>
              <a:t>FACTURA “B”</a:t>
            </a:r>
            <a:endParaRPr lang="es-AR" sz="1600" dirty="0">
              <a:latin typeface="+mn-lt"/>
            </a:endParaRPr>
          </a:p>
        </p:txBody>
      </p:sp>
      <p:sp>
        <p:nvSpPr>
          <p:cNvPr id="36" name="Título 1"/>
          <p:cNvSpPr txBox="1">
            <a:spLocks/>
          </p:cNvSpPr>
          <p:nvPr/>
        </p:nvSpPr>
        <p:spPr>
          <a:xfrm>
            <a:off x="638710" y="5839553"/>
            <a:ext cx="2193897" cy="5480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1600" dirty="0" smtClean="0">
                <a:latin typeface="+mn-lt"/>
              </a:rPr>
              <a:t>RESPOSABLE INSCRIPTO </a:t>
            </a:r>
          </a:p>
          <a:p>
            <a:r>
              <a:rPr lang="es-AR" sz="1600" dirty="0" smtClean="0">
                <a:latin typeface="+mn-lt"/>
              </a:rPr>
              <a:t>EXPORTADOR</a:t>
            </a:r>
            <a:endParaRPr lang="es-AR" sz="1600" dirty="0">
              <a:latin typeface="+mn-lt"/>
            </a:endParaRPr>
          </a:p>
        </p:txBody>
      </p:sp>
      <p:sp>
        <p:nvSpPr>
          <p:cNvPr id="37" name="8 Flecha derecha"/>
          <p:cNvSpPr/>
          <p:nvPr/>
        </p:nvSpPr>
        <p:spPr>
          <a:xfrm>
            <a:off x="3015999" y="5975359"/>
            <a:ext cx="398291" cy="226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Título 1"/>
          <p:cNvSpPr txBox="1">
            <a:spLocks/>
          </p:cNvSpPr>
          <p:nvPr/>
        </p:nvSpPr>
        <p:spPr>
          <a:xfrm>
            <a:off x="3560068" y="5914683"/>
            <a:ext cx="2193897" cy="3398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1600" dirty="0" smtClean="0">
                <a:latin typeface="+mn-lt"/>
              </a:rPr>
              <a:t>EMPRESA EXTRANJERA</a:t>
            </a:r>
            <a:endParaRPr lang="es-AR" sz="1600" dirty="0">
              <a:latin typeface="+mn-lt"/>
            </a:endParaRPr>
          </a:p>
        </p:txBody>
      </p:sp>
      <p:sp>
        <p:nvSpPr>
          <p:cNvPr id="39" name="8 Flecha derecha"/>
          <p:cNvSpPr/>
          <p:nvPr/>
        </p:nvSpPr>
        <p:spPr>
          <a:xfrm>
            <a:off x="5849356" y="5936730"/>
            <a:ext cx="398291" cy="226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Título 1"/>
          <p:cNvSpPr txBox="1">
            <a:spLocks/>
          </p:cNvSpPr>
          <p:nvPr/>
        </p:nvSpPr>
        <p:spPr>
          <a:xfrm>
            <a:off x="6363371" y="5897508"/>
            <a:ext cx="1296665" cy="3398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1600" dirty="0" smtClean="0">
                <a:latin typeface="+mn-lt"/>
              </a:rPr>
              <a:t>FACTURA “E”</a:t>
            </a:r>
            <a:endParaRPr lang="es-AR" sz="1600" dirty="0">
              <a:latin typeface="+mn-lt"/>
            </a:endParaRPr>
          </a:p>
        </p:txBody>
      </p:sp>
      <p:sp>
        <p:nvSpPr>
          <p:cNvPr id="41" name="Título 1"/>
          <p:cNvSpPr txBox="1">
            <a:spLocks/>
          </p:cNvSpPr>
          <p:nvPr/>
        </p:nvSpPr>
        <p:spPr>
          <a:xfrm>
            <a:off x="445928" y="763108"/>
            <a:ext cx="1539382" cy="5263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dirty="0" smtClean="0"/>
              <a:t>COMPRAS</a:t>
            </a:r>
            <a:endParaRPr lang="es-AR" sz="2400" dirty="0"/>
          </a:p>
        </p:txBody>
      </p:sp>
      <p:sp>
        <p:nvSpPr>
          <p:cNvPr id="42" name="8 Flecha derecha"/>
          <p:cNvSpPr/>
          <p:nvPr/>
        </p:nvSpPr>
        <p:spPr>
          <a:xfrm>
            <a:off x="2141831" y="896290"/>
            <a:ext cx="641561" cy="20555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Título 1"/>
          <p:cNvSpPr txBox="1">
            <a:spLocks/>
          </p:cNvSpPr>
          <p:nvPr/>
        </p:nvSpPr>
        <p:spPr>
          <a:xfrm>
            <a:off x="2955949" y="761272"/>
            <a:ext cx="3532986" cy="5263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dirty="0" smtClean="0"/>
              <a:t>CRÉDITO FISCAL</a:t>
            </a:r>
            <a:endParaRPr lang="es-AR" sz="2400" dirty="0"/>
          </a:p>
        </p:txBody>
      </p:sp>
      <p:sp>
        <p:nvSpPr>
          <p:cNvPr id="44" name="Título 1"/>
          <p:cNvSpPr txBox="1">
            <a:spLocks/>
          </p:cNvSpPr>
          <p:nvPr/>
        </p:nvSpPr>
        <p:spPr>
          <a:xfrm>
            <a:off x="455108" y="1664655"/>
            <a:ext cx="1539382" cy="5263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dirty="0" smtClean="0"/>
              <a:t>VENTAS</a:t>
            </a:r>
            <a:endParaRPr lang="es-AR" sz="2400" dirty="0"/>
          </a:p>
        </p:txBody>
      </p:sp>
      <p:sp>
        <p:nvSpPr>
          <p:cNvPr id="45" name="8 Flecha derecha"/>
          <p:cNvSpPr/>
          <p:nvPr/>
        </p:nvSpPr>
        <p:spPr>
          <a:xfrm>
            <a:off x="2151011" y="1797837"/>
            <a:ext cx="641561" cy="20555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6" name="Título 1"/>
          <p:cNvSpPr txBox="1">
            <a:spLocks/>
          </p:cNvSpPr>
          <p:nvPr/>
        </p:nvSpPr>
        <p:spPr>
          <a:xfrm>
            <a:off x="2965129" y="1662819"/>
            <a:ext cx="3532986" cy="5263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dirty="0" smtClean="0"/>
              <a:t>DÉBITO FISCAL</a:t>
            </a:r>
            <a:endParaRPr lang="es-AR" sz="2400" dirty="0"/>
          </a:p>
        </p:txBody>
      </p:sp>
      <p:sp>
        <p:nvSpPr>
          <p:cNvPr id="47" name="Título 1"/>
          <p:cNvSpPr txBox="1">
            <a:spLocks/>
          </p:cNvSpPr>
          <p:nvPr/>
        </p:nvSpPr>
        <p:spPr>
          <a:xfrm>
            <a:off x="453270" y="2533159"/>
            <a:ext cx="1650952" cy="6837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dirty="0" smtClean="0"/>
              <a:t>SALDO A PAGAR</a:t>
            </a:r>
            <a:endParaRPr lang="es-AR" sz="2400" dirty="0"/>
          </a:p>
        </p:txBody>
      </p:sp>
      <p:sp>
        <p:nvSpPr>
          <p:cNvPr id="48" name="8 Flecha derecha"/>
          <p:cNvSpPr/>
          <p:nvPr/>
        </p:nvSpPr>
        <p:spPr>
          <a:xfrm>
            <a:off x="2160190" y="2743461"/>
            <a:ext cx="641561" cy="20555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Título 1"/>
          <p:cNvSpPr txBox="1">
            <a:spLocks/>
          </p:cNvSpPr>
          <p:nvPr/>
        </p:nvSpPr>
        <p:spPr>
          <a:xfrm>
            <a:off x="2930253" y="2597425"/>
            <a:ext cx="1917169" cy="5263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dirty="0" smtClean="0"/>
              <a:t>DÉBITO FISCAL</a:t>
            </a:r>
            <a:endParaRPr lang="es-AR" sz="2400" dirty="0"/>
          </a:p>
        </p:txBody>
      </p:sp>
      <p:sp>
        <p:nvSpPr>
          <p:cNvPr id="50" name="49 Rectángulo"/>
          <p:cNvSpPr/>
          <p:nvPr/>
        </p:nvSpPr>
        <p:spPr>
          <a:xfrm>
            <a:off x="4867469" y="2473153"/>
            <a:ext cx="4988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4000" dirty="0" smtClean="0">
                <a:latin typeface="Arial" pitchFamily="34" charset="0"/>
                <a:cs typeface="Arial" pitchFamily="34" charset="0"/>
              </a:rPr>
              <a:t>- </a:t>
            </a:r>
            <a:endParaRPr lang="es-ES" sz="4000" dirty="0"/>
          </a:p>
        </p:txBody>
      </p:sp>
      <p:sp>
        <p:nvSpPr>
          <p:cNvPr id="51" name="Título 1"/>
          <p:cNvSpPr txBox="1">
            <a:spLocks/>
          </p:cNvSpPr>
          <p:nvPr/>
        </p:nvSpPr>
        <p:spPr>
          <a:xfrm>
            <a:off x="5234630" y="2610290"/>
            <a:ext cx="2025486" cy="5263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dirty="0" smtClean="0"/>
              <a:t>CRÉDITO FISCAL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656456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3799790" y="165254"/>
            <a:ext cx="2872068" cy="92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s-AR" sz="3200" b="1" u="sng" dirty="0" smtClean="0"/>
              <a:t>MONOTRIBUTO</a:t>
            </a:r>
            <a:endParaRPr lang="es-AR" sz="3200" dirty="0" smtClean="0"/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0" y="1601255"/>
            <a:ext cx="3172858" cy="9233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Se establece un régimen tributario integrado y simplificado</a:t>
            </a:r>
            <a:endParaRPr kumimoji="0" 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774929" y="1217232"/>
            <a:ext cx="3231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000000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impuestos a las ganancias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3759721" y="1834176"/>
            <a:ext cx="2204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000000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al valor agregado</a:t>
            </a:r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3787088" y="2396037"/>
            <a:ext cx="2414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000000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sistema previsional</a:t>
            </a:r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>
            <a:off x="7404512" y="1624855"/>
            <a:ext cx="3105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000000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destinado a los pequeños contribuyentes</a:t>
            </a:r>
            <a:endParaRPr lang="es-ES" dirty="0"/>
          </a:p>
        </p:txBody>
      </p:sp>
      <p:sp>
        <p:nvSpPr>
          <p:cNvPr id="15" name="8 Cerrar llave"/>
          <p:cNvSpPr/>
          <p:nvPr/>
        </p:nvSpPr>
        <p:spPr>
          <a:xfrm rot="10800000">
            <a:off x="3237853" y="1163143"/>
            <a:ext cx="353646" cy="164615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Cerrar llave"/>
          <p:cNvSpPr/>
          <p:nvPr/>
        </p:nvSpPr>
        <p:spPr>
          <a:xfrm>
            <a:off x="7006728" y="1090670"/>
            <a:ext cx="264405" cy="166354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Flecha abajo"/>
          <p:cNvSpPr/>
          <p:nvPr/>
        </p:nvSpPr>
        <p:spPr>
          <a:xfrm>
            <a:off x="8780443" y="2423711"/>
            <a:ext cx="539827" cy="5728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Rectángulo"/>
          <p:cNvSpPr/>
          <p:nvPr/>
        </p:nvSpPr>
        <p:spPr>
          <a:xfrm>
            <a:off x="7759376" y="2823859"/>
            <a:ext cx="44326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  <a:latin typeface="Verdana" pitchFamily="34" charset="0"/>
                <a:ea typeface="Times New Roman" pitchFamily="18" charset="0"/>
                <a:cs typeface="Arial" pitchFamily="34" charset="0"/>
              </a:rPr>
              <a:t>Personas físicas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s-ES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Sociedades de hecho hasta 3 socios</a:t>
            </a:r>
            <a:endParaRPr lang="es-ES" dirty="0"/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242371" y="3898134"/>
            <a:ext cx="4362679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Inicio de actividades - Categorización</a:t>
            </a:r>
            <a:endParaRPr kumimoji="0" 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240533" y="4425112"/>
            <a:ext cx="4362679" cy="45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Recategorización</a:t>
            </a:r>
            <a:endParaRPr kumimoji="0" 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238695" y="5040226"/>
            <a:ext cx="4362679" cy="45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Renuncia</a:t>
            </a:r>
            <a:endParaRPr kumimoji="0" 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456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5741" y="1175706"/>
            <a:ext cx="11287139" cy="475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14 Rectángulo"/>
          <p:cNvSpPr/>
          <p:nvPr/>
        </p:nvSpPr>
        <p:spPr>
          <a:xfrm>
            <a:off x="3799790" y="165254"/>
            <a:ext cx="2872068" cy="828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s-AR" sz="3200" b="1" dirty="0" smtClean="0"/>
              <a:t>CATEGORÍAS</a:t>
            </a: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val="365645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ítulo 1"/>
          <p:cNvSpPr txBox="1">
            <a:spLocks/>
          </p:cNvSpPr>
          <p:nvPr/>
        </p:nvSpPr>
        <p:spPr>
          <a:xfrm>
            <a:off x="362857" y="298180"/>
            <a:ext cx="2119086" cy="9501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1800" dirty="0" smtClean="0">
                <a:latin typeface="+mn-lt"/>
              </a:rPr>
              <a:t>IMPUESTOS PROVINCIALES</a:t>
            </a:r>
            <a:endParaRPr lang="es-AR" sz="2000" dirty="0">
              <a:latin typeface="+mn-lt"/>
            </a:endParaRPr>
          </a:p>
        </p:txBody>
      </p:sp>
      <p:sp>
        <p:nvSpPr>
          <p:cNvPr id="24" name="Título 1"/>
          <p:cNvSpPr txBox="1">
            <a:spLocks/>
          </p:cNvSpPr>
          <p:nvPr/>
        </p:nvSpPr>
        <p:spPr>
          <a:xfrm>
            <a:off x="3037278" y="638696"/>
            <a:ext cx="5061693" cy="17271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s-AR" sz="1600" dirty="0" smtClean="0">
                <a:latin typeface="+mn-lt"/>
              </a:rPr>
              <a:t>IMPUESTO A LOS INGRESOS BRUTOS</a:t>
            </a: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s-AR" sz="1600" dirty="0" smtClean="0">
                <a:latin typeface="+mn-lt"/>
              </a:rPr>
              <a:t>IMPUESTO AUTOMOTOR</a:t>
            </a: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s-AR" sz="1600" dirty="0" smtClean="0">
                <a:latin typeface="+mn-lt"/>
              </a:rPr>
              <a:t>IMPUESTO  INMOBILIARIO</a:t>
            </a: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+mn-lt"/>
              </a:rPr>
              <a:t>IMPUESTO DE SELLOS</a:t>
            </a:r>
          </a:p>
        </p:txBody>
      </p:sp>
      <p:sp>
        <p:nvSpPr>
          <p:cNvPr id="25" name="Título 1"/>
          <p:cNvSpPr txBox="1">
            <a:spLocks/>
          </p:cNvSpPr>
          <p:nvPr/>
        </p:nvSpPr>
        <p:spPr>
          <a:xfrm>
            <a:off x="370117" y="3179212"/>
            <a:ext cx="2119086" cy="9501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1800" dirty="0" smtClean="0">
                <a:latin typeface="+mn-lt"/>
              </a:rPr>
              <a:t>IMPUESTOS MUNICIPALES</a:t>
            </a:r>
            <a:endParaRPr lang="es-AR" sz="2000" dirty="0">
              <a:latin typeface="+mn-lt"/>
            </a:endParaRPr>
          </a:p>
        </p:txBody>
      </p:sp>
      <p:sp>
        <p:nvSpPr>
          <p:cNvPr id="26" name="Título 1"/>
          <p:cNvSpPr txBox="1">
            <a:spLocks/>
          </p:cNvSpPr>
          <p:nvPr/>
        </p:nvSpPr>
        <p:spPr>
          <a:xfrm>
            <a:off x="3044538" y="3519729"/>
            <a:ext cx="5061693" cy="11538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s-AR" sz="1600" dirty="0" smtClean="0">
                <a:latin typeface="+mn-lt"/>
              </a:rPr>
              <a:t>DERECHOS DE COMERCIO EN INDUSTRIA</a:t>
            </a:r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s-AR" sz="1600" dirty="0" smtClean="0">
                <a:latin typeface="+mn-lt"/>
              </a:rPr>
              <a:t>TASAS MUNICIPALES (NO SON ESTRICTAMENTE IMPUESTOS)</a:t>
            </a:r>
          </a:p>
        </p:txBody>
      </p:sp>
    </p:spTree>
    <p:extLst>
      <p:ext uri="{BB962C8B-B14F-4D97-AF65-F5344CB8AC3E}">
        <p14:creationId xmlns:p14="http://schemas.microsoft.com/office/powerpoint/2010/main" val="344974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/>
        </p:nvSpPr>
        <p:spPr>
          <a:xfrm>
            <a:off x="3182844" y="187288"/>
            <a:ext cx="5333193" cy="92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s-AR" sz="3200" b="1" u="sng" dirty="0" smtClean="0"/>
              <a:t>IMPUESTOS PROVINCIALES</a:t>
            </a:r>
            <a:endParaRPr lang="es-AR" sz="3200" dirty="0" smtClean="0"/>
          </a:p>
        </p:txBody>
      </p:sp>
      <p:sp>
        <p:nvSpPr>
          <p:cNvPr id="34" name="33 Rectángulo"/>
          <p:cNvSpPr/>
          <p:nvPr/>
        </p:nvSpPr>
        <p:spPr>
          <a:xfrm>
            <a:off x="0" y="835444"/>
            <a:ext cx="5333193" cy="644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s-AR" sz="2400" u="sng" dirty="0" smtClean="0"/>
              <a:t>IMPUESTO A LOS INGRESOS BRUTOS</a:t>
            </a:r>
            <a:endParaRPr lang="es-AR" sz="2400" dirty="0" smtClean="0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1587242"/>
            <a:ext cx="11038901" cy="1668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Todas las jurisdicciones argentinas (provincias y Ciudad Autónoma de Buenos Aires) aplican este Impuesto sobre los Ingresos Brutos de cualquier empresa que realice una actividad comercial, industrial, agrícola, financiera o profesional.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Este impuesto grava cada transacción comercial, sin ningún crédito fiscal por los impuestos pagados en las etapas anteriores. Las tasas varían, según el tipo de actividad y la ley de cada jurisdicción, entre 1,5% y 4%. Se paga por año calendario, con anticipos mensuales o bimestrales, según disponga cada jurisdicción. Las actividades primarias e industriales, en general, gozan de exenciones.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ítulo 1"/>
          <p:cNvSpPr txBox="1">
            <a:spLocks/>
          </p:cNvSpPr>
          <p:nvPr/>
        </p:nvSpPr>
        <p:spPr>
          <a:xfrm>
            <a:off x="77119" y="3746738"/>
            <a:ext cx="1707266" cy="715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400" dirty="0" smtClean="0"/>
              <a:t>OBJETO</a:t>
            </a: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8 Flecha derecha"/>
          <p:cNvSpPr/>
          <p:nvPr/>
        </p:nvSpPr>
        <p:spPr>
          <a:xfrm>
            <a:off x="1921145" y="4003044"/>
            <a:ext cx="641561" cy="20555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2620246" y="3379181"/>
            <a:ext cx="9064978" cy="1668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El ejercicio habitual, y a título oneroso en jurisdicción de la provincia de Mendoza, del comercio, industria, profesión, oficio, negocio, locaciones de bienes, obras o servicios, o de cualquier otra actividad a título cualquiera sea la naturaleza del sujeto que la preste, incluidas las cooperativas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La habitualidad deberá determinarse teniendo en cuenta especialmente la índole de las actividades, el objeto de la empresa, profesión o locación y los usos y costumbres de la vida económica.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36 Rectángulo"/>
          <p:cNvSpPr/>
          <p:nvPr/>
        </p:nvSpPr>
        <p:spPr>
          <a:xfrm>
            <a:off x="2695460" y="539326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600" dirty="0" smtClean="0"/>
              <a:t>Son contribuyentes del impuesto las personas físicas, sociedades con o sin personería jurídica, uniones transitorias de empresas y demás entes que realicen las actividades gravadas</a:t>
            </a:r>
            <a:endParaRPr lang="es-ES" sz="1600" dirty="0"/>
          </a:p>
        </p:txBody>
      </p:sp>
      <p:sp>
        <p:nvSpPr>
          <p:cNvPr id="38" name="Título 1"/>
          <p:cNvSpPr txBox="1">
            <a:spLocks/>
          </p:cNvSpPr>
          <p:nvPr/>
        </p:nvSpPr>
        <p:spPr>
          <a:xfrm>
            <a:off x="99153" y="5408450"/>
            <a:ext cx="1707266" cy="715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400" dirty="0" smtClean="0"/>
              <a:t>SUJETO</a:t>
            </a: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8 Flecha derecha"/>
          <p:cNvSpPr/>
          <p:nvPr/>
        </p:nvSpPr>
        <p:spPr>
          <a:xfrm>
            <a:off x="1943179" y="5664756"/>
            <a:ext cx="641561" cy="20555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6456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330507" y="583062"/>
            <a:ext cx="2379641" cy="5626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400" dirty="0" smtClean="0"/>
              <a:t>BASE IMPONIBLE</a:t>
            </a: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8 Flecha derecha"/>
          <p:cNvSpPr/>
          <p:nvPr/>
        </p:nvSpPr>
        <p:spPr>
          <a:xfrm>
            <a:off x="2890629" y="764085"/>
            <a:ext cx="641561" cy="20555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Rectángulo"/>
          <p:cNvSpPr/>
          <p:nvPr/>
        </p:nvSpPr>
        <p:spPr>
          <a:xfrm>
            <a:off x="3664945" y="45548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/>
              <a:t>Ingresos brutos devengados más los anticipos y/o pagos a cuenta del precio total de las operaciones realizadas durante el período fiscal</a:t>
            </a:r>
            <a:endParaRPr lang="es-ES" dirty="0"/>
          </a:p>
        </p:txBody>
      </p:sp>
      <p:sp>
        <p:nvSpPr>
          <p:cNvPr id="9" name="8 Flecha abajo"/>
          <p:cNvSpPr/>
          <p:nvPr/>
        </p:nvSpPr>
        <p:spPr>
          <a:xfrm>
            <a:off x="6114361" y="1167789"/>
            <a:ext cx="539827" cy="5728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3619039" y="181975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/>
              <a:t>IVA e OTROS IMPUESTOS no integran la base imponible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645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"/>
          <p:cNvSpPr txBox="1">
            <a:spLocks/>
          </p:cNvSpPr>
          <p:nvPr/>
        </p:nvSpPr>
        <p:spPr>
          <a:xfrm>
            <a:off x="227127" y="1"/>
            <a:ext cx="3764301" cy="7402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s-AR" sz="2400" b="1" u="sng" dirty="0" smtClean="0"/>
              <a:t>IMPUESTO A LAS GANANCIAS</a:t>
            </a:r>
            <a:endParaRPr lang="es-AR" sz="2400" dirty="0" smtClean="0"/>
          </a:p>
        </p:txBody>
      </p:sp>
      <p:sp>
        <p:nvSpPr>
          <p:cNvPr id="3" name="Título 1"/>
          <p:cNvSpPr>
            <a:spLocks noGrp="1"/>
          </p:cNvSpPr>
          <p:nvPr>
            <p:ph type="ctrTitle"/>
          </p:nvPr>
        </p:nvSpPr>
        <p:spPr>
          <a:xfrm>
            <a:off x="275770" y="972456"/>
            <a:ext cx="2481944" cy="52251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AR" sz="2400" dirty="0" smtClean="0">
                <a:latin typeface="+mn-lt"/>
              </a:rPr>
              <a:t>SUJETO Y OBJETO</a:t>
            </a:r>
            <a:endParaRPr lang="es-AR" sz="2400" dirty="0">
              <a:latin typeface="+mn-lt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3715657" y="891792"/>
            <a:ext cx="701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Todas las ganancias obtenidas por personas de existencia visible o ideal quedan sujetas al gravamen de emergencia que establece esta ley.</a:t>
            </a:r>
            <a:endParaRPr lang="es-ES" dirty="0"/>
          </a:p>
        </p:txBody>
      </p:sp>
      <p:sp>
        <p:nvSpPr>
          <p:cNvPr id="5" name="8 Flecha derecha"/>
          <p:cNvSpPr/>
          <p:nvPr/>
        </p:nvSpPr>
        <p:spPr>
          <a:xfrm>
            <a:off x="2846413" y="1181569"/>
            <a:ext cx="641561" cy="20555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Flecha doblada hacia arriba 50"/>
          <p:cNvSpPr/>
          <p:nvPr/>
        </p:nvSpPr>
        <p:spPr>
          <a:xfrm rot="5400000">
            <a:off x="3680210" y="2454642"/>
            <a:ext cx="1016323" cy="431657"/>
          </a:xfrm>
          <a:prstGeom prst="bent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Flecha doblada hacia arriba 54"/>
          <p:cNvSpPr/>
          <p:nvPr/>
        </p:nvSpPr>
        <p:spPr>
          <a:xfrm rot="5400000">
            <a:off x="3855039" y="1794078"/>
            <a:ext cx="672590" cy="441878"/>
          </a:xfrm>
          <a:prstGeom prst="bent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465089" y="2061634"/>
            <a:ext cx="1587298" cy="3805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000" dirty="0" smtClean="0">
                <a:latin typeface="+mn-lt"/>
              </a:rPr>
              <a:t>RESIDENTES</a:t>
            </a:r>
            <a:endParaRPr lang="es-AR" sz="2000" dirty="0">
              <a:latin typeface="+mn-lt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472349" y="2881678"/>
            <a:ext cx="2291308" cy="3805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000" dirty="0" smtClean="0">
                <a:latin typeface="+mn-lt"/>
              </a:rPr>
              <a:t>NO RESIDENTES</a:t>
            </a:r>
            <a:endParaRPr lang="es-AR" sz="2000" dirty="0">
              <a:latin typeface="+mn-lt"/>
            </a:endParaRPr>
          </a:p>
        </p:txBody>
      </p:sp>
      <p:sp>
        <p:nvSpPr>
          <p:cNvPr id="11" name="8 Flecha derecha"/>
          <p:cNvSpPr/>
          <p:nvPr/>
        </p:nvSpPr>
        <p:spPr>
          <a:xfrm>
            <a:off x="5930641" y="2132239"/>
            <a:ext cx="641561" cy="20555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Rectángulo"/>
          <p:cNvSpPr/>
          <p:nvPr/>
        </p:nvSpPr>
        <p:spPr>
          <a:xfrm>
            <a:off x="6691085" y="1886639"/>
            <a:ext cx="5080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tributan sobre la totalidad de sus ganancias obtenidas en el país o en el exterior</a:t>
            </a:r>
            <a:endParaRPr lang="es-ES" dirty="0"/>
          </a:p>
        </p:txBody>
      </p:sp>
      <p:sp>
        <p:nvSpPr>
          <p:cNvPr id="13" name="8 Flecha derecha"/>
          <p:cNvSpPr/>
          <p:nvPr/>
        </p:nvSpPr>
        <p:spPr>
          <a:xfrm>
            <a:off x="6300751" y="2952283"/>
            <a:ext cx="641561" cy="20555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Rectángulo"/>
          <p:cNvSpPr/>
          <p:nvPr/>
        </p:nvSpPr>
        <p:spPr>
          <a:xfrm>
            <a:off x="6997853" y="2852456"/>
            <a:ext cx="4483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Sólo sobre sus ganancias de fuente argentina</a:t>
            </a:r>
            <a:endParaRPr lang="es-ES" dirty="0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254003" y="3432582"/>
            <a:ext cx="2358570" cy="5225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¿QUE ES GANANCIA?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2815772" y="3613843"/>
            <a:ext cx="69958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sin perjuicio de lo dispuesto especialmente en cada categoría y aun cuando no se indiquen en ellas:</a:t>
            </a:r>
            <a:endParaRPr lang="es-ES" dirty="0"/>
          </a:p>
        </p:txBody>
      </p:sp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130626" y="4412350"/>
            <a:ext cx="1152434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lang="es-ES" dirty="0" smtClean="0"/>
              <a:t>Los rendimientos, rentas o enriquecimientos susceptibles de una periodicidad que implique la permanencia de la fuente que los produce y su habilitación.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endParaRPr lang="es-ES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lang="es-ES" dirty="0" smtClean="0"/>
              <a:t>Los rendimientos, rentas, beneficios o enriquecimientos que cumplan o no las condiciones del apartado anterior, obtenidos por Sociedades.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endParaRPr lang="es-ES" dirty="0" smtClean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lang="es-ES" dirty="0" smtClean="0"/>
              <a:t>Los resultados provenientes de la enajenación de bienes muebles amortizables, acciones, cuotas y participaciones sociales, títulos, bonos y demás valores, cualquiera fuera el sujeto que las obtenga. </a:t>
            </a:r>
          </a:p>
        </p:txBody>
      </p:sp>
    </p:spTree>
    <p:extLst>
      <p:ext uri="{BB962C8B-B14F-4D97-AF65-F5344CB8AC3E}">
        <p14:creationId xmlns:p14="http://schemas.microsoft.com/office/powerpoint/2010/main" val="266036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ítulo 1"/>
          <p:cNvSpPr>
            <a:spLocks noGrp="1"/>
          </p:cNvSpPr>
          <p:nvPr>
            <p:ph type="ctrTitle"/>
          </p:nvPr>
        </p:nvSpPr>
        <p:spPr>
          <a:xfrm>
            <a:off x="290284" y="319313"/>
            <a:ext cx="3077030" cy="52251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AR" sz="2400" dirty="0" smtClean="0"/>
              <a:t>FUENTE ARGENTINA</a:t>
            </a:r>
            <a:endParaRPr lang="es-AR" sz="2400" dirty="0">
              <a:latin typeface="+mn-lt"/>
            </a:endParaRP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406399" y="1059541"/>
            <a:ext cx="10319657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smtClean="0"/>
              <a:t>Aquellas que provienen de: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dirty="0" smtClean="0"/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ES" dirty="0" smtClean="0"/>
              <a:t> Bienes situados o utilizados económicamente en la República,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s-ES" dirty="0" smtClean="0"/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ES" dirty="0" smtClean="0"/>
              <a:t> la realización en el territorio de la Nación de cualquier acto o actividad susceptible de producir beneficios,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s-ES" dirty="0" smtClean="0"/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ES" dirty="0" smtClean="0"/>
              <a:t> o de hechos ocurridos dentro del límite de la misma, sin tener en cuenta nacionalidad, domicilio o residencia del titular o de las partes que intervengan en las operaciones, ni el lugar de celebración de los contratos.</a:t>
            </a:r>
          </a:p>
        </p:txBody>
      </p:sp>
      <p:sp>
        <p:nvSpPr>
          <p:cNvPr id="48" name="Título 1"/>
          <p:cNvSpPr txBox="1">
            <a:spLocks/>
          </p:cNvSpPr>
          <p:nvPr/>
        </p:nvSpPr>
        <p:spPr>
          <a:xfrm>
            <a:off x="297543" y="3897017"/>
            <a:ext cx="5580743" cy="522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Ganancia bruta,</a:t>
            </a:r>
            <a:r>
              <a:rPr kumimoji="0" lang="es-AR" sz="24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neta y sujeta a impuesto</a:t>
            </a: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ítulo 1"/>
          <p:cNvSpPr txBox="1">
            <a:spLocks/>
          </p:cNvSpPr>
          <p:nvPr/>
        </p:nvSpPr>
        <p:spPr>
          <a:xfrm>
            <a:off x="2256934" y="4637245"/>
            <a:ext cx="2808549" cy="384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GANANCIA BRUTA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Título 1"/>
          <p:cNvSpPr txBox="1">
            <a:spLocks/>
          </p:cNvSpPr>
          <p:nvPr/>
        </p:nvSpPr>
        <p:spPr>
          <a:xfrm>
            <a:off x="2271448" y="5362944"/>
            <a:ext cx="2779521" cy="5225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Gastos necesarios</a:t>
            </a:r>
            <a:r>
              <a:rPr kumimoji="0" lang="es-AR" sz="20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para obtener la ganancia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Título 1"/>
          <p:cNvSpPr txBox="1">
            <a:spLocks/>
          </p:cNvSpPr>
          <p:nvPr/>
        </p:nvSpPr>
        <p:spPr>
          <a:xfrm>
            <a:off x="2278705" y="6168472"/>
            <a:ext cx="2844835" cy="5443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GANANCIA NETA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" name="Título 1"/>
          <p:cNvSpPr txBox="1">
            <a:spLocks/>
          </p:cNvSpPr>
          <p:nvPr/>
        </p:nvSpPr>
        <p:spPr>
          <a:xfrm>
            <a:off x="1192135" y="5058843"/>
            <a:ext cx="999509" cy="3805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000" dirty="0" smtClean="0">
                <a:latin typeface="+mn-lt"/>
              </a:rPr>
              <a:t>Menos</a:t>
            </a:r>
            <a:endParaRPr lang="es-AR" sz="2000" dirty="0">
              <a:latin typeface="+mn-lt"/>
            </a:endParaRPr>
          </a:p>
        </p:txBody>
      </p:sp>
      <p:cxnSp>
        <p:nvCxnSpPr>
          <p:cNvPr id="54" name="53 Conector recto"/>
          <p:cNvCxnSpPr/>
          <p:nvPr/>
        </p:nvCxnSpPr>
        <p:spPr>
          <a:xfrm>
            <a:off x="1494970" y="6008918"/>
            <a:ext cx="45720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63 Cerrar llave"/>
          <p:cNvSpPr/>
          <p:nvPr/>
        </p:nvSpPr>
        <p:spPr>
          <a:xfrm>
            <a:off x="6357257" y="4659086"/>
            <a:ext cx="449943" cy="201748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Título 1"/>
          <p:cNvSpPr txBox="1">
            <a:spLocks/>
          </p:cNvSpPr>
          <p:nvPr/>
        </p:nvSpPr>
        <p:spPr>
          <a:xfrm>
            <a:off x="6961547" y="5472491"/>
            <a:ext cx="4591824" cy="3805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000" dirty="0" smtClean="0">
                <a:latin typeface="+mn-lt"/>
              </a:rPr>
              <a:t>PARA LAS CUATRO CATEGORÍAS</a:t>
            </a:r>
            <a:endParaRPr lang="es-A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592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0" y="94737"/>
            <a:ext cx="405053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b="1" dirty="0" smtClean="0"/>
              <a:t>GANANCIAS DE LA PRIMERA CATEGORIA</a:t>
            </a:r>
            <a:endParaRPr lang="es-ES" b="1" dirty="0"/>
          </a:p>
        </p:txBody>
      </p:sp>
      <p:sp>
        <p:nvSpPr>
          <p:cNvPr id="4" name="3 Rectángulo"/>
          <p:cNvSpPr/>
          <p:nvPr/>
        </p:nvSpPr>
        <p:spPr>
          <a:xfrm>
            <a:off x="285625" y="602739"/>
            <a:ext cx="1867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RENTA DEL SUELO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3077029" y="614793"/>
            <a:ext cx="87811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a) El producido en dinero o en especie de la locación de inmuebles urbanos y rurales.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0" y="1226861"/>
            <a:ext cx="410105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b="1" dirty="0" smtClean="0"/>
              <a:t>GANANCIAS DE LA SEGUNDA CATEGORIA</a:t>
            </a:r>
            <a:endParaRPr lang="es-ES" b="1" dirty="0"/>
          </a:p>
        </p:txBody>
      </p:sp>
      <p:sp>
        <p:nvSpPr>
          <p:cNvPr id="7" name="6 Rectángulo"/>
          <p:cNvSpPr/>
          <p:nvPr/>
        </p:nvSpPr>
        <p:spPr>
          <a:xfrm>
            <a:off x="269073" y="1938059"/>
            <a:ext cx="2132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RENTA DE CAPITALES</a:t>
            </a:r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2510971" y="1617821"/>
            <a:ext cx="96810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a) La renta de títulos y toda suma que sea el producto de la colocación del capital, cualquiera sea su denominación o forma de pago.</a:t>
            </a:r>
          </a:p>
          <a:p>
            <a:r>
              <a:rPr lang="es-ES" dirty="0" smtClean="0"/>
              <a:t>b) Los beneficios de la locación de cosas muebles y derechos, las regalías y los subsidios periódicos.</a:t>
            </a:r>
          </a:p>
          <a:p>
            <a:r>
              <a:rPr lang="es-ES" dirty="0" smtClean="0"/>
              <a:t>c) Las rentas vitalicias y las ganancias o participaciones en seguros sobre la vida.</a:t>
            </a:r>
          </a:p>
        </p:txBody>
      </p:sp>
      <p:sp>
        <p:nvSpPr>
          <p:cNvPr id="9" name="8 Rectángulo"/>
          <p:cNvSpPr/>
          <p:nvPr/>
        </p:nvSpPr>
        <p:spPr>
          <a:xfrm>
            <a:off x="0" y="3012130"/>
            <a:ext cx="401039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b="1" dirty="0" smtClean="0"/>
              <a:t>GANANCIAS DE LA TERCERA CATEGORIA</a:t>
            </a:r>
            <a:endParaRPr lang="es-ES" dirty="0"/>
          </a:p>
        </p:txBody>
      </p:sp>
      <p:sp>
        <p:nvSpPr>
          <p:cNvPr id="10" name="9 Rectángulo"/>
          <p:cNvSpPr/>
          <p:nvPr/>
        </p:nvSpPr>
        <p:spPr>
          <a:xfrm>
            <a:off x="29046" y="3758997"/>
            <a:ext cx="3788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BENEFICIOS DE LAS EMPRESAS Y CIERTOS AUXILIARES DE COMERCIO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3744686" y="3296275"/>
            <a:ext cx="84473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a) Las obtenidas por Sociedades por acciones y SRL.</a:t>
            </a:r>
          </a:p>
          <a:p>
            <a:r>
              <a:rPr lang="es-ES" dirty="0" smtClean="0"/>
              <a:t>b) Todas las que deriven de cualquier otra clase de sociedades constituidas en el país o de empresas unipersonales ubicadas en éste.</a:t>
            </a:r>
          </a:p>
          <a:p>
            <a:r>
              <a:rPr lang="es-ES" dirty="0" smtClean="0"/>
              <a:t>c) Las derivadas de la actividad de comisionista, rematador, consignatario y demás auxiliares de comercio no incluidos expresamente en la cuarta categoría.</a:t>
            </a:r>
          </a:p>
          <a:p>
            <a:r>
              <a:rPr lang="es-ES" dirty="0" smtClean="0"/>
              <a:t>d) Las derivadas de </a:t>
            </a:r>
            <a:r>
              <a:rPr lang="es-ES" dirty="0" err="1" smtClean="0"/>
              <a:t>loteos</a:t>
            </a:r>
            <a:r>
              <a:rPr lang="es-ES" dirty="0" smtClean="0"/>
              <a:t> con fines de urbanización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0" y="505617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El resultado del balance impositivo de las empresas del inciso b) del artículo 49, se considerará, en su caso, íntegramente asignado al dueño o distribuido entre los socios.</a:t>
            </a:r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0" y="5914969"/>
            <a:ext cx="392133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b="1" dirty="0" smtClean="0"/>
              <a:t>GANANCIAS DE LA CUARTA CATEGORIA</a:t>
            </a:r>
            <a:endParaRPr lang="es-ES" b="1" dirty="0"/>
          </a:p>
        </p:txBody>
      </p:sp>
      <p:sp>
        <p:nvSpPr>
          <p:cNvPr id="14" name="13 Rectángulo"/>
          <p:cNvSpPr/>
          <p:nvPr/>
        </p:nvSpPr>
        <p:spPr>
          <a:xfrm>
            <a:off x="203272" y="6371543"/>
            <a:ext cx="8258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INGRESOS DEL TRABAJO PERSONAL EN RELACIÓN DE DEPENDENCIA Y OTRAS RENTAS.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182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732957" y="253938"/>
            <a:ext cx="2808549" cy="384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GANANCIA NETA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76499" y="1313459"/>
            <a:ext cx="2779521" cy="5225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000" dirty="0" smtClean="0"/>
              <a:t>Deducciones Art 23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580560" y="5529777"/>
            <a:ext cx="2931924" cy="6532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GANANCIA SUJETA A IMPUESTO o IMPONIBLE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980" y="806162"/>
            <a:ext cx="999509" cy="3805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000" dirty="0" smtClean="0">
                <a:latin typeface="+mn-lt"/>
              </a:rPr>
              <a:t>Menos</a:t>
            </a:r>
            <a:endParaRPr lang="es-AR" sz="2000" dirty="0">
              <a:latin typeface="+mn-lt"/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275787" y="5370223"/>
            <a:ext cx="3875312" cy="145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8 Cerrar llave"/>
          <p:cNvSpPr/>
          <p:nvPr/>
        </p:nvSpPr>
        <p:spPr>
          <a:xfrm rot="10800000">
            <a:off x="3715702" y="362854"/>
            <a:ext cx="449943" cy="232231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4020487" y="522513"/>
            <a:ext cx="780866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lang="es-ES" sz="1400" dirty="0" smtClean="0"/>
              <a:t>en concepto de ganancias no imponibles,     PESOS $ 51.967, siempre que sean residentes en el país;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400" dirty="0" smtClean="0"/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400" dirty="0" smtClean="0"/>
              <a:t>b) en concepto de cargas de familia, siempre que las personas que se indican sean residentes en el país, estén a cargo del contribuyente y no tengan en el año entradas netas superiores a $ 51.967,00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400" dirty="0" smtClean="0"/>
              <a:t>1) $ 48.447,00 anuales por el cónyuge;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400" dirty="0" smtClean="0"/>
              <a:t>2) $ 24.432,00 anuales por cada hijo, hija, menor de 18 años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1400" dirty="0" smtClean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400" dirty="0" smtClean="0"/>
              <a:t>c) en concepto de deducción especial, hasta la suma de 51.967,00 para ganancias de 3ra categoría (Sociedades no accionarias).  Para rentas de Cuarta categoría 249.441,60.</a:t>
            </a:r>
            <a:endParaRPr kumimoji="0" 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537021" y="3817127"/>
            <a:ext cx="3048035" cy="5225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000" dirty="0" smtClean="0"/>
              <a:t>Deducciones Generales Art 80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0" y="2453490"/>
            <a:ext cx="999509" cy="3805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2000" dirty="0" smtClean="0">
                <a:latin typeface="+mn-lt"/>
              </a:rPr>
              <a:t>Menos</a:t>
            </a:r>
            <a:endParaRPr lang="es-AR" sz="2000" dirty="0">
              <a:latin typeface="+mn-lt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4005952" y="2728682"/>
            <a:ext cx="821507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a) </a:t>
            </a:r>
            <a:r>
              <a:rPr lang="es-ES" sz="1400" dirty="0" smtClean="0"/>
              <a:t>Los intereses de deudas correspondientes a créditos hipotecarios hasta la suma de pesos veinte mil ($ 20.000) anuales.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/>
              <a:t>b) Las sumas que pagan los asegurados por seguros para casos de muerte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/>
              <a:t>c) Las donaciones a los fiscos nacional, provinciales y municipales y otras entidades sin fines de lucro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/>
              <a:t>d) Las contribuciones o descuentos para fondos de jubilaciones, retiros, pensiones o subsidios.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/>
              <a:t>g) Los descuentos obligatorios efectuados para aportes para obras sociales. Asimismo se permite deducir las prepagas hasta el 5% de la ganancia neta.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/>
              <a:t>h) Los honorarios médicos hasta un máximo del CUARENTA POR CIENTO (40%) del total de la facturación del período fiscal de que se trate y en la medida que el importe a deducir por estos conceptos no supere el CINCO POR CIENTO (5,0% ) de la ganancia neta del ejercicio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dirty="0" smtClean="0"/>
              <a:t>i) El cuarenta por ciento (40%) de las sumas pagadas por el contribuyente en concepto de alquileres de inmuebles destinados a su casa habitación hasta el monto equivalente al Mínimo no imponible</a:t>
            </a:r>
          </a:p>
        </p:txBody>
      </p:sp>
      <p:sp>
        <p:nvSpPr>
          <p:cNvPr id="18" name="17 Cerrar llave"/>
          <p:cNvSpPr/>
          <p:nvPr/>
        </p:nvSpPr>
        <p:spPr>
          <a:xfrm rot="10800000">
            <a:off x="3679415" y="2757711"/>
            <a:ext cx="449943" cy="259077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40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84687" y="1005168"/>
            <a:ext cx="7754847" cy="385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-18529" y="1"/>
            <a:ext cx="3764301" cy="7402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s-AR" sz="2400" b="1" u="sng" dirty="0" smtClean="0"/>
              <a:t>ESCALA PROGRESIVA</a:t>
            </a:r>
            <a:endParaRPr lang="es-AR" sz="2400" dirty="0" smtClean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-16257" y="5011012"/>
            <a:ext cx="12208257" cy="184698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AR" sz="2400" dirty="0" smtClean="0"/>
              <a:t>Las ganancias de las sociedades del artículo 69 (Sociedades por acciones, S.R.L., Etc) tributan en cabeza de sociedad al 35%. Las restantes (S.C, Unipersonales, etc) distribuyen el resultado entre sus miembros y son éstos quienes incorporan dichos resultados a sus DDJJ como renta de 3ra categoría, aplicando luego las deducciones y la escala.</a:t>
            </a:r>
          </a:p>
        </p:txBody>
      </p:sp>
    </p:spTree>
    <p:extLst>
      <p:ext uri="{BB962C8B-B14F-4D97-AF65-F5344CB8AC3E}">
        <p14:creationId xmlns:p14="http://schemas.microsoft.com/office/powerpoint/2010/main" val="56045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/>
          <p:cNvSpPr txBox="1">
            <a:spLocks/>
          </p:cNvSpPr>
          <p:nvPr/>
        </p:nvSpPr>
        <p:spPr>
          <a:xfrm>
            <a:off x="227126" y="1"/>
            <a:ext cx="6146377" cy="7402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s-AR" sz="2400" b="1" u="sng" dirty="0" smtClean="0"/>
              <a:t>IMPUESTO A LA GANANCIA MINIMA PRESUNTA</a:t>
            </a:r>
            <a:endParaRPr lang="es-AR" sz="2400" dirty="0" smtClean="0"/>
          </a:p>
        </p:txBody>
      </p:sp>
      <p:sp>
        <p:nvSpPr>
          <p:cNvPr id="19" name="Título 1"/>
          <p:cNvSpPr>
            <a:spLocks noGrp="1"/>
          </p:cNvSpPr>
          <p:nvPr>
            <p:ph type="ctrTitle"/>
          </p:nvPr>
        </p:nvSpPr>
        <p:spPr>
          <a:xfrm>
            <a:off x="275770" y="1190822"/>
            <a:ext cx="1539382" cy="52251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AR" sz="2400" dirty="0" smtClean="0">
                <a:latin typeface="+mn-lt"/>
              </a:rPr>
              <a:t>OBJETO</a:t>
            </a:r>
            <a:endParaRPr lang="es-AR" sz="2400" dirty="0">
              <a:latin typeface="+mn-lt"/>
            </a:endParaRPr>
          </a:p>
        </p:txBody>
      </p:sp>
      <p:sp>
        <p:nvSpPr>
          <p:cNvPr id="21" name="8 Flecha derecha"/>
          <p:cNvSpPr/>
          <p:nvPr/>
        </p:nvSpPr>
        <p:spPr>
          <a:xfrm>
            <a:off x="1877422" y="1358992"/>
            <a:ext cx="641561" cy="20555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02252" y="694910"/>
            <a:ext cx="9285027" cy="1524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Establécese un impuesto a la ganancia mínima presunta aplicable en todo el territorio de la Nación, que se determinará sobre la base de </a:t>
            </a:r>
            <a:r>
              <a:rPr kumimoji="0" lang="es-ES" altLang="es-AR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LOS ACTIVOS</a:t>
            </a:r>
            <a:r>
              <a:rPr kumimoji="0" lang="es-ES" altLang="es-A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valuados de acuerdo con las disposiciones de la presente ley, que regirá por el término de diez (10) ejercicios anuales. (Año 1999). En 2009 se prorogó por 10 años mas.</a:t>
            </a:r>
            <a:endParaRPr kumimoji="0" lang="es-ES" altLang="es-A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ítulo 1"/>
          <p:cNvSpPr txBox="1">
            <a:spLocks/>
          </p:cNvSpPr>
          <p:nvPr/>
        </p:nvSpPr>
        <p:spPr>
          <a:xfrm>
            <a:off x="291690" y="4277494"/>
            <a:ext cx="1539382" cy="5225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dirty="0" smtClean="0"/>
              <a:t>SUJETO</a:t>
            </a:r>
            <a:endParaRPr lang="es-AR" sz="2400" dirty="0"/>
          </a:p>
        </p:txBody>
      </p:sp>
      <p:sp>
        <p:nvSpPr>
          <p:cNvPr id="8" name="Rectángulo 7"/>
          <p:cNvSpPr/>
          <p:nvPr/>
        </p:nvSpPr>
        <p:spPr>
          <a:xfrm>
            <a:off x="2556673" y="2424467"/>
            <a:ext cx="912254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</a:rPr>
              <a:t>a) </a:t>
            </a:r>
            <a:r>
              <a:rPr lang="es-E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Las </a:t>
            </a: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</a:rPr>
              <a:t>sociedades domiciliadas en el país. </a:t>
            </a:r>
            <a:endParaRPr lang="es-A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</a:rPr>
              <a:t>b) </a:t>
            </a:r>
            <a:r>
              <a:rPr lang="es-E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Las </a:t>
            </a: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</a:rPr>
              <a:t>asociaciones civiles y fundaciones domiciliadas en el país</a:t>
            </a:r>
            <a:endParaRPr lang="es-A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</a:rPr>
              <a:t>c) </a:t>
            </a:r>
            <a:r>
              <a:rPr lang="es-E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Las </a:t>
            </a: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</a:rPr>
              <a:t>empresas o explotaciones unipersonales ubicadas en el país, pertenecientes a personas domiciliadas en el mismo. </a:t>
            </a:r>
            <a:endParaRPr lang="es-A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</a:rPr>
              <a:t>e</a:t>
            </a:r>
            <a:r>
              <a:rPr lang="es-E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) Las </a:t>
            </a: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</a:rPr>
              <a:t>personas físicas y sucesiones indivisas, titulares de inmuebles rurales, en relación a dichos inmuebles;</a:t>
            </a:r>
            <a:endParaRPr lang="es-A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</a:rPr>
              <a:t>f) </a:t>
            </a:r>
            <a:r>
              <a:rPr lang="es-E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Los </a:t>
            </a: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</a:rPr>
              <a:t>fideicomisos constituidos en el país, excepto los fideicomisos financieros </a:t>
            </a:r>
            <a:endParaRPr lang="es-A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</a:rPr>
              <a:t>g) Los fondos comunes de inversión constituidos en el país </a:t>
            </a:r>
            <a:endParaRPr lang="es-AR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</a:rPr>
              <a:t>h) Los establecimientos estables domiciliados o, en su caso, ubicados en el país, que pertenezcan a personas de existencia visible o ideal domiciliadas en el exterior.</a:t>
            </a:r>
            <a:endParaRPr lang="es-A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" name="8 Cerrar llave"/>
          <p:cNvSpPr/>
          <p:nvPr/>
        </p:nvSpPr>
        <p:spPr>
          <a:xfrm rot="10800000">
            <a:off x="2037020" y="2474149"/>
            <a:ext cx="449943" cy="414157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684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46281" y="2776238"/>
            <a:ext cx="1714531" cy="6220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dirty="0" smtClean="0"/>
              <a:t>EXENCIONES</a:t>
            </a:r>
            <a:endParaRPr lang="es-AR" sz="24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307611" y="526621"/>
            <a:ext cx="3786717" cy="6220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dirty="0" smtClean="0"/>
              <a:t>ACTIVOS EN EL PAIS</a:t>
            </a:r>
            <a:endParaRPr lang="es-AR" sz="24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23531" y="1729901"/>
            <a:ext cx="3786717" cy="6220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dirty="0" smtClean="0"/>
              <a:t>ACTIVOS EN EL EXTERIOR</a:t>
            </a:r>
            <a:endParaRPr lang="es-AR" sz="24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21257" y="3788454"/>
            <a:ext cx="1714531" cy="6220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dirty="0" smtClean="0"/>
              <a:t>TASA</a:t>
            </a:r>
            <a:endParaRPr lang="es-AR" sz="2400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39451" y="4734691"/>
            <a:ext cx="3786717" cy="6220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2400" dirty="0" smtClean="0"/>
              <a:t>PAGO A CUENTA GANANCIAS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65645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1928</TotalTime>
  <Words>2843</Words>
  <Application>Microsoft Office PowerPoint</Application>
  <PresentationFormat>Panorámica</PresentationFormat>
  <Paragraphs>248</Paragraphs>
  <Slides>21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Verdana</vt:lpstr>
      <vt:lpstr>Tema de Office</vt:lpstr>
      <vt:lpstr>NIVELES DE GOBIERNO</vt:lpstr>
      <vt:lpstr>Presentación de PowerPoint</vt:lpstr>
      <vt:lpstr>SUJETO Y OBJETO</vt:lpstr>
      <vt:lpstr>FUENTE ARGENTINA</vt:lpstr>
      <vt:lpstr>Presentación de PowerPoint</vt:lpstr>
      <vt:lpstr>Presentación de PowerPoint</vt:lpstr>
      <vt:lpstr>Presentación de PowerPoint</vt:lpstr>
      <vt:lpstr>OBJETO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PERSONAS</dc:title>
  <dc:creator>Andres</dc:creator>
  <cp:lastModifiedBy>paloma ramirez</cp:lastModifiedBy>
  <cp:revision>166</cp:revision>
  <dcterms:created xsi:type="dcterms:W3CDTF">2017-03-20T22:16:41Z</dcterms:created>
  <dcterms:modified xsi:type="dcterms:W3CDTF">2021-02-01T16:34:49Z</dcterms:modified>
</cp:coreProperties>
</file>