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59" r:id="rId9"/>
    <p:sldId id="260" r:id="rId10"/>
    <p:sldId id="265" r:id="rId11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94660"/>
  </p:normalViewPr>
  <p:slideViewPr>
    <p:cSldViewPr>
      <p:cViewPr varScale="1">
        <p:scale>
          <a:sx n="67" d="100"/>
          <a:sy n="67" d="100"/>
        </p:scale>
        <p:origin x="-96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D65C2-360D-4FAE-B153-3EABE4DA8BC5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A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2B61859-DC13-450E-BBCC-541590254E92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20B9CBE-F311-4792-AFD4-7658B91EFD57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08AA2AC-24BB-4F10-8E7B-05BC23E5E0C9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052603-8992-4BA9-8BCB-64EE139D1AA6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9C58F6-20DC-4744-BC20-0D6AB62B5D7E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6D2DF1-4F9D-4778-B75D-187C336ECB74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1CCCC-1EF4-42BC-90FB-F65C08B434BC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489AC-78A0-49F4-9C4C-59D69BE2FB0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6A6D5-9AC2-475E-8416-318FD8B3881A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E764C-7940-4032-8D3E-F90E9E5CB7E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9F2EE-5934-4BB1-A63A-8BF2B0559752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C3B58-F05C-4659-A242-74F582EBEC35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A4B0C-373C-4D1A-8A54-94E0592BBAEF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D7837-63BB-49D6-97FE-39FE5797618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FBE97-7798-4D4C-AADF-F97B0C726679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71EEA-733C-43BA-901A-C781BEA4C583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D407A-5980-4F55-8384-B0EF59EFD1CA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7C794-1D0C-4176-A34C-6E74E60AE64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945B-5D2A-43B8-96C5-707BCF93AF4A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54B1-C22F-41F0-BB7A-0CC4619A7AE4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9F4CA-9126-487E-8B07-6704956B2576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9027E-DAE1-4BF9-8F41-45623053ECD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CF997-BD35-4BF9-9FC7-9048A0C50A44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A8C96-402D-46F6-9A9A-0FE5B2494AC8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CAF2C-4462-4E69-9C0F-41D94ABA22E0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D0BEE-1D4D-4ACC-95F7-236D21E8B0B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671CA-4FDA-46E9-B7BD-F3E993B215E3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503A-0A23-4C21-B46F-060283FEB1F6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9ED8F49-55BB-43D1-8366-755BDADBC436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2404494-EA3F-47E6-81D2-3C4EA4F05AB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26" r:id="rId2"/>
    <p:sldLayoutId id="2147483733" r:id="rId3"/>
    <p:sldLayoutId id="2147483727" r:id="rId4"/>
    <p:sldLayoutId id="2147483734" r:id="rId5"/>
    <p:sldLayoutId id="2147483728" r:id="rId6"/>
    <p:sldLayoutId id="2147483729" r:id="rId7"/>
    <p:sldLayoutId id="2147483735" r:id="rId8"/>
    <p:sldLayoutId id="2147483736" r:id="rId9"/>
    <p:sldLayoutId id="2147483730" r:id="rId10"/>
    <p:sldLayoutId id="214748373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2420888"/>
            <a:ext cx="8247392" cy="321791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ES_tradnl" sz="6000" smtClean="0"/>
              <a:t>LA POLITICA MONETARIA</a:t>
            </a:r>
            <a:r>
              <a:rPr lang="es-AR" smtClean="0"/>
              <a:t/>
            </a:r>
            <a:br>
              <a:rPr lang="es-AR" smtClean="0"/>
            </a:br>
            <a:endParaRPr lang="es-AR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25538"/>
            <a:ext cx="8137525" cy="469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692150"/>
            <a:ext cx="8820150" cy="6165850"/>
          </a:xfrm>
        </p:spPr>
        <p:txBody>
          <a:bodyPr>
            <a:normAutofit fontScale="77500" lnSpcReduction="20000"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El banco central, que es una institución del Estado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que en algunos países actúa de una forma casi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independiente.</a:t>
            </a:r>
            <a:endParaRPr lang="es-AR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ES_tradnl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Es el responsable de la política monetaria.</a:t>
            </a:r>
            <a:endParaRPr lang="es-AR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ES_tradnl" i="1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i="1" dirty="0" smtClean="0"/>
              <a:t>Operaciones de mercado abierto</a:t>
            </a:r>
            <a:r>
              <a:rPr lang="es-ES_tradnl" dirty="0" smtClean="0"/>
              <a:t>. </a:t>
            </a:r>
            <a:endParaRPr lang="es-AR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ES_tradnl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Proceso de ajuste a la expansión monetaria. </a:t>
            </a:r>
            <a:endParaRPr lang="es-AR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 </a:t>
            </a:r>
            <a:endParaRPr lang="es-AR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 </a:t>
            </a:r>
            <a:endParaRPr lang="es-AR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ES_tradnl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ES_tradnl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El banco central puede fijar el tipo de interés sin conocer IS–LM.</a:t>
            </a:r>
            <a:r>
              <a:rPr lang="es-ES_tradnl" i="1" dirty="0" smtClean="0"/>
              <a:t> </a:t>
            </a:r>
            <a:endParaRPr lang="es-AR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/>
              <a:t/>
            </a:r>
            <a:br>
              <a:rPr lang="es-ES" b="1" dirty="0" smtClean="0"/>
            </a:br>
            <a:endParaRPr lang="es-AR" dirty="0"/>
          </a:p>
        </p:txBody>
      </p:sp>
      <p:sp>
        <p:nvSpPr>
          <p:cNvPr id="4" name="Flowchart: Process 3"/>
          <p:cNvSpPr/>
          <p:nvPr/>
        </p:nvSpPr>
        <p:spPr>
          <a:xfrm>
            <a:off x="684213" y="4221163"/>
            <a:ext cx="7127875" cy="10080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000" b="1" dirty="0"/>
              <a:t>¿Fija el banco central el tipo de interés o </a:t>
            </a:r>
            <a:r>
              <a:rPr lang="es-ES" sz="2000" b="1" dirty="0"/>
              <a:t>la </a:t>
            </a:r>
            <a:r>
              <a:rPr lang="es-ES_tradnl" sz="2000" b="1" dirty="0"/>
              <a:t>oferta monetaria?             R: Sí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836613"/>
            <a:ext cx="6335712" cy="5022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052513"/>
            <a:ext cx="5905500" cy="49609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7467600" cy="1584325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ES" b="1" dirty="0" smtClean="0"/>
              <a:t>LA POLITICA FISCAL Y EL </a:t>
            </a:r>
            <a:r>
              <a:rPr lang="es-ES_tradnl" b="1" dirty="0" smtClean="0"/>
              <a:t>EFECTO-EXPULSIÓN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138"/>
            <a:ext cx="7467600" cy="5184775"/>
          </a:xfrm>
        </p:spPr>
        <p:txBody>
          <a:bodyPr>
            <a:normAutofit fontScale="77500" lnSpcReduction="20000"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 aumento del gasto público</a:t>
            </a:r>
            <a:endParaRPr lang="es-AR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El efecto-expulsión</a:t>
            </a:r>
            <a:endParaRPr lang="es-AR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ES_tradnl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Existe un efecto-expulsión cuando una política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fiscal expansiva provoca una subida de los tipos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de interés y reduce así el gasto privado,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especialmente la inversión.</a:t>
            </a:r>
            <a:endParaRPr lang="es-AR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ES_tradnl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La política monetaria es acomodaticia cuando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en el curso de una expansión fiscal se eleva la oferta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monetaria con el fin de impedir que suban los tipos de </a:t>
            </a: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>interés. </a:t>
            </a:r>
            <a:endParaRPr lang="es-AR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 smtClean="0"/>
              <a:t/>
            </a:r>
            <a:br>
              <a:rPr lang="es-ES_tradnl" dirty="0" smtClean="0"/>
            </a:b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765175"/>
            <a:ext cx="6480175" cy="5229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404813"/>
            <a:ext cx="7127875" cy="560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513"/>
            <a:ext cx="7467600" cy="576262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ES_tradnl" b="1" dirty="0" smtClean="0"/>
              <a:t>LA COMBINACIÓN DE MEDIDAS ECONÓMICAS</a:t>
            </a:r>
            <a:r>
              <a:rPr lang="es-AR" b="1" dirty="0" smtClean="0"/>
              <a:t/>
            </a:r>
            <a:br>
              <a:rPr lang="es-AR" b="1" dirty="0" smtClean="0"/>
            </a:br>
            <a:endParaRPr lang="es-AR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es-ES" smtClean="0"/>
          </a:p>
        </p:txBody>
      </p:sp>
      <p:sp>
        <p:nvSpPr>
          <p:cNvPr id="4" name="Rectangle 3"/>
          <p:cNvSpPr/>
          <p:nvPr/>
        </p:nvSpPr>
        <p:spPr>
          <a:xfrm>
            <a:off x="250825" y="2133600"/>
            <a:ext cx="8497888" cy="388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1189038" algn="l"/>
                <a:tab pos="2378075" algn="l"/>
              </a:tabLst>
              <a:defRPr/>
            </a:pPr>
            <a:r>
              <a:rPr lang="es-ES_tradnl" sz="24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Política	    Renta de equilibrio   Tipos de interés de equilibrio                    </a:t>
            </a:r>
          </a:p>
          <a:p>
            <a:pPr algn="just" eaLnBrk="0" hangingPunct="0">
              <a:tabLst>
                <a:tab pos="1189038" algn="l"/>
                <a:tab pos="2378075" algn="l"/>
              </a:tabLst>
              <a:defRPr/>
            </a:pPr>
            <a:endParaRPr lang="es-ES_tradnl" sz="2400" dirty="0">
              <a:solidFill>
                <a:schemeClr val="tx1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algn="just" eaLnBrk="0" hangingPunct="0">
              <a:tabLst>
                <a:tab pos="1189038" algn="l"/>
                <a:tab pos="2378075" algn="l"/>
              </a:tabLst>
              <a:defRPr/>
            </a:pPr>
            <a:endParaRPr lang="es-ES_tradnl" sz="2400" dirty="0">
              <a:solidFill>
                <a:schemeClr val="tx1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algn="just" eaLnBrk="0" hangingPunct="0">
              <a:tabLst>
                <a:tab pos="1189038" algn="l"/>
                <a:tab pos="2378075" algn="l"/>
              </a:tabLst>
              <a:defRPr/>
            </a:pPr>
            <a:r>
              <a:rPr lang="es-ES_tradnl" sz="2400" dirty="0">
                <a:solidFill>
                  <a:schemeClr val="tx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Expansión monetaria	</a:t>
            </a:r>
            <a:r>
              <a:rPr lang="es-ES" sz="2400" b="1" dirty="0">
                <a:solidFill>
                  <a:schemeClr val="tx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+			-</a:t>
            </a:r>
            <a:endParaRPr lang="es-AR" sz="2400" dirty="0">
              <a:solidFill>
                <a:schemeClr val="tx1"/>
              </a:solidFill>
              <a:cs typeface="Arial" pitchFamily="34" charset="0"/>
            </a:endParaRPr>
          </a:p>
          <a:p>
            <a:pPr algn="just" eaLnBrk="0" hangingPunct="0">
              <a:tabLst>
                <a:tab pos="1189038" algn="l"/>
                <a:tab pos="2378075" algn="l"/>
              </a:tabLst>
              <a:defRPr/>
            </a:pPr>
            <a:r>
              <a:rPr lang="es-ES_tradnl" sz="2400" dirty="0">
                <a:solidFill>
                  <a:schemeClr val="tx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Expansión </a:t>
            </a:r>
            <a:r>
              <a:rPr lang="es-ES" sz="2400" dirty="0">
                <a:solidFill>
                  <a:schemeClr val="tx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fiscal                </a:t>
            </a:r>
            <a:r>
              <a:rPr lang="es-ES" sz="2400" b="1" dirty="0">
                <a:solidFill>
                  <a:schemeClr val="tx1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+                            +</a:t>
            </a:r>
            <a:endParaRPr lang="es-AR" sz="2400" dirty="0"/>
          </a:p>
        </p:txBody>
      </p: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3879850" y="74613"/>
            <a:ext cx="1384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46023" anchor="ctr">
            <a:spAutoFit/>
          </a:bodyPr>
          <a:lstStyle/>
          <a:p>
            <a:pPr algn="just">
              <a:tabLst>
                <a:tab pos="1189038" algn="l"/>
                <a:tab pos="2378075" algn="l"/>
              </a:tabLst>
            </a:pPr>
            <a:r>
              <a:rPr lang="es-ES" sz="1400">
                <a:latin typeface="Tahoma" pitchFamily="34" charset="0"/>
                <a:ea typeface="Times New Roman" pitchFamily="18" charset="0"/>
                <a:cs typeface="Tahoma" pitchFamily="34" charset="0"/>
              </a:rPr>
              <a:t>	</a:t>
            </a:r>
            <a:endParaRPr lang="es-ES"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050" cy="4525963"/>
          </a:xfrm>
        </p:spPr>
        <p:txBody>
          <a:bodyPr>
            <a:normAutofit/>
          </a:bodyPr>
          <a:lstStyle/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ES_tradnl" b="1" dirty="0" smtClean="0"/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Una subvención a la inversión</a:t>
            </a:r>
            <a:endParaRPr lang="es-AR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ES_tradnl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ES_tradnl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ES_tradnl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r>
              <a:rPr lang="es-ES_tradnl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La combinación de medidas económicas</a:t>
            </a:r>
            <a:endParaRPr lang="es-AR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20624" indent="-384048" fontAlgn="auto">
              <a:spcAft>
                <a:spcPts val="0"/>
              </a:spcAft>
              <a:buFont typeface="Wingdings 2"/>
              <a:buNone/>
              <a:defRPr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190</TotalTime>
  <Words>163</Words>
  <Application>Microsoft Office PowerPoint</Application>
  <PresentationFormat>On-screen Show (4:3)</PresentationFormat>
  <Paragraphs>49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Plantilla de diseño</vt:lpstr>
      </vt:variant>
      <vt:variant>
        <vt:i4>6</vt:i4>
      </vt:variant>
      <vt:variant>
        <vt:lpstr>Títulos de diapositiva</vt:lpstr>
      </vt:variant>
      <vt:variant>
        <vt:i4>10</vt:i4>
      </vt:variant>
    </vt:vector>
  </HeadingPairs>
  <TitlesOfParts>
    <vt:vector size="22" baseType="lpstr">
      <vt:lpstr>Arial</vt:lpstr>
      <vt:lpstr>Franklin Gothic Book</vt:lpstr>
      <vt:lpstr>Wingdings 2</vt:lpstr>
      <vt:lpstr>Calibri</vt:lpstr>
      <vt:lpstr>Tahoma</vt:lpstr>
      <vt:lpstr>Times New Roman</vt:lpstr>
      <vt:lpstr>Technic</vt:lpstr>
      <vt:lpstr>Technic</vt:lpstr>
      <vt:lpstr>Technic</vt:lpstr>
      <vt:lpstr>Technic</vt:lpstr>
      <vt:lpstr>Technic</vt:lpstr>
      <vt:lpstr>Technic</vt:lpstr>
      <vt:lpstr>Diapositiva 1</vt:lpstr>
      <vt:lpstr>Diapositiva 2</vt:lpstr>
      <vt:lpstr>Diapositiva 3</vt:lpstr>
      <vt:lpstr>Diapositiva 4</vt:lpstr>
      <vt:lpstr>LA POLITICA FISCAL Y EL EFECTO-EXPULSIÓN </vt:lpstr>
      <vt:lpstr>Diapositiva 6</vt:lpstr>
      <vt:lpstr>Diapositiva 7</vt:lpstr>
      <vt:lpstr>LA COMBINACIÓN DE MEDIDAS ECONÓMICAS 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PATRIMONIO NETO </dc:title>
  <dc:creator>Valued Acer Customer</dc:creator>
  <cp:lastModifiedBy>Carlos</cp:lastModifiedBy>
  <cp:revision>5</cp:revision>
  <dcterms:created xsi:type="dcterms:W3CDTF">2011-05-30T03:18:32Z</dcterms:created>
  <dcterms:modified xsi:type="dcterms:W3CDTF">2011-10-06T15:57:00Z</dcterms:modified>
</cp:coreProperties>
</file>