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12192000" cy="6858000"/>
  <p:defaultTextStyle>
    <a:defPPr>
      <a:defRPr lang="es-A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a de títul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B7C5A55-391F-4F18-9304-37F0FB33FC46}" type="datetimeFigureOut">
              <a:rPr lang="es-AR"/>
              <a:t/>
            </a:fld>
            <a:endParaRPr lang="es-AR"/>
          </a:p>
        </p:txBody>
      </p:sp>
      <p:sp>
        <p:nvSpPr>
          <p:cNvPr id="5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2339C34-47E9-42B9-8D5B-9A035345B9AD}" type="slidenum">
              <a:rPr lang="es-AR"/>
              <a:t/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ítulo y texto vertica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B7C5A55-391F-4F18-9304-37F0FB33FC46}" type="datetimeFigureOut">
              <a:rPr lang="es-AR"/>
              <a:t/>
            </a:fld>
            <a:endParaRPr lang="es-AR"/>
          </a:p>
        </p:txBody>
      </p:sp>
      <p:sp>
        <p:nvSpPr>
          <p:cNvPr id="5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2339C34-47E9-42B9-8D5B-9A035345B9AD}" type="slidenum">
              <a:rPr lang="es-AR"/>
              <a:t/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ítulo vertical y text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vertical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B7C5A55-391F-4F18-9304-37F0FB33FC46}" type="datetimeFigureOut">
              <a:rPr lang="es-AR"/>
              <a:t/>
            </a:fld>
            <a:endParaRPr lang="es-AR"/>
          </a:p>
        </p:txBody>
      </p:sp>
      <p:sp>
        <p:nvSpPr>
          <p:cNvPr id="5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2339C34-47E9-42B9-8D5B-9A035345B9AD}" type="slidenum">
              <a:rPr lang="es-AR"/>
              <a:t/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ítulo y objeto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B7C5A55-391F-4F18-9304-37F0FB33FC46}" type="datetimeFigureOut">
              <a:rPr lang="es-AR"/>
              <a:t/>
            </a:fld>
            <a:endParaRPr lang="es-AR"/>
          </a:p>
        </p:txBody>
      </p:sp>
      <p:sp>
        <p:nvSpPr>
          <p:cNvPr id="5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2339C34-47E9-42B9-8D5B-9A035345B9AD}" type="slidenum">
              <a:rPr lang="es-AR"/>
              <a:t/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Encabezado de secció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</p:txBody>
      </p:sp>
      <p:sp>
        <p:nvSpPr>
          <p:cNvPr id="4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B7C5A55-391F-4F18-9304-37F0FB33FC46}" type="datetimeFigureOut">
              <a:rPr lang="es-AR"/>
              <a:t/>
            </a:fld>
            <a:endParaRPr lang="es-AR"/>
          </a:p>
        </p:txBody>
      </p:sp>
      <p:sp>
        <p:nvSpPr>
          <p:cNvPr id="5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2339C34-47E9-42B9-8D5B-9A035345B9AD}" type="slidenum">
              <a:rPr lang="es-AR"/>
              <a:t/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os objeto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B7C5A55-391F-4F18-9304-37F0FB33FC46}" type="datetimeFigureOut">
              <a:rPr lang="es-AR"/>
              <a:t/>
            </a:fld>
            <a:endParaRPr lang="es-AR"/>
          </a:p>
        </p:txBody>
      </p:sp>
      <p:sp>
        <p:nvSpPr>
          <p:cNvPr id="6" name="Marcador de pie de página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Marcador de número de diapositiva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2339C34-47E9-42B9-8D5B-9A035345B9AD}" type="slidenum">
              <a:rPr lang="es-AR"/>
              <a:t/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ció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</p:txBody>
      </p:sp>
      <p:sp>
        <p:nvSpPr>
          <p:cNvPr id="4" name="Marcador de contenido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</p:txBody>
      </p:sp>
      <p:sp>
        <p:nvSpPr>
          <p:cNvPr id="6" name="Marcador de contenido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B7C5A55-391F-4F18-9304-37F0FB33FC46}" type="datetimeFigureOut">
              <a:rPr lang="es-AR"/>
              <a:t/>
            </a:fld>
            <a:endParaRPr lang="es-AR"/>
          </a:p>
        </p:txBody>
      </p:sp>
      <p:sp>
        <p:nvSpPr>
          <p:cNvPr id="8" name="Marcador de pie de página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Marcador de número de diapositiva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2339C34-47E9-42B9-8D5B-9A035345B9AD}" type="slidenum">
              <a:rPr lang="es-AR"/>
              <a:t/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Solo el títul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B7C5A55-391F-4F18-9304-37F0FB33FC46}" type="datetimeFigureOut">
              <a:rPr lang="es-AR"/>
              <a:t/>
            </a:fld>
            <a:endParaRPr lang="es-AR"/>
          </a:p>
        </p:txBody>
      </p:sp>
      <p:sp>
        <p:nvSpPr>
          <p:cNvPr id="4" name="Marcador de pie de página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5" name="Marcador de número de diapositiva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2339C34-47E9-42B9-8D5B-9A035345B9AD}" type="slidenum">
              <a:rPr lang="es-AR"/>
              <a:t/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En blanc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fecha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B7C5A55-391F-4F18-9304-37F0FB33FC46}" type="datetimeFigureOut">
              <a:rPr lang="es-AR"/>
              <a:t/>
            </a:fld>
            <a:endParaRPr lang="es-AR"/>
          </a:p>
        </p:txBody>
      </p:sp>
      <p:sp>
        <p:nvSpPr>
          <p:cNvPr id="3" name="Marcador de pie de página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" name="Marcador de número de diapositiva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2339C34-47E9-42B9-8D5B-9A035345B9AD}" type="slidenum">
              <a:rPr lang="es-AR"/>
              <a:t/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ido con títul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</p:txBody>
      </p:sp>
      <p:sp>
        <p:nvSpPr>
          <p:cNvPr id="5" name="Marcador de fecha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B7C5A55-391F-4F18-9304-37F0FB33FC46}" type="datetimeFigureOut">
              <a:rPr lang="es-AR"/>
              <a:t/>
            </a:fld>
            <a:endParaRPr lang="es-AR"/>
          </a:p>
        </p:txBody>
      </p:sp>
      <p:sp>
        <p:nvSpPr>
          <p:cNvPr id="6" name="Marcador de pie de página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Marcador de número de diapositiva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2339C34-47E9-42B9-8D5B-9A035345B9AD}" type="slidenum">
              <a:rPr lang="es-AR"/>
              <a:t/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n con títul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s-AR"/>
          </a:p>
        </p:txBody>
      </p:sp>
      <p:sp>
        <p:nvSpPr>
          <p:cNvPr id="4" name="Marcador de texto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</p:txBody>
      </p:sp>
      <p:sp>
        <p:nvSpPr>
          <p:cNvPr id="5" name="Marcador de fecha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B7C5A55-391F-4F18-9304-37F0FB33FC46}" type="datetimeFigureOut">
              <a:rPr lang="es-AR"/>
              <a:t/>
            </a:fld>
            <a:endParaRPr lang="es-AR"/>
          </a:p>
        </p:txBody>
      </p:sp>
      <p:sp>
        <p:nvSpPr>
          <p:cNvPr id="6" name="Marcador de pie de página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Marcador de número de diapositiva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2339C34-47E9-42B9-8D5B-9A035345B9AD}" type="slidenum">
              <a:rPr lang="es-AR"/>
              <a:t/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B7C5A55-391F-4F18-9304-37F0FB33FC46}" type="datetimeFigureOut">
              <a:rPr lang="es-AR"/>
              <a:t/>
            </a:fld>
            <a:endParaRPr lang="es-AR"/>
          </a:p>
        </p:txBody>
      </p:sp>
      <p:sp>
        <p:nvSpPr>
          <p:cNvPr id="5" name="Marcador de pie de página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Marcador de número de diapositiva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2339C34-47E9-42B9-8D5B-9A035345B9AD}" type="slidenum">
              <a:rPr lang="es-AR"/>
              <a:t/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stardondeestes.com/movi/es/articulos/informe-soc-por-que-es-clave-para-la-empresa" TargetMode="Externa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Seguridad Informática II</a:t>
            </a:r>
            <a:endParaRPr lang="es-AR"/>
          </a:p>
        </p:txBody>
      </p:sp>
      <p:sp>
        <p:nvSpPr>
          <p:cNvPr id="3" name="Subtítulo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2022</a:t>
            </a:r>
            <a:endParaRPr lang="es-A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s-ES" sz="2000"/>
              <a:t>¿El proveedor tiene la capacidad de segmentar y recuperar </a:t>
            </a:r>
            <a:r>
              <a:rPr lang="es-ES" sz="2000"/>
              <a:t>logicamente</a:t>
            </a:r>
            <a:r>
              <a:rPr lang="es-ES" sz="2000"/>
              <a:t> los datos de un cliente específico en caso de una falla o pérdida de datos? </a:t>
            </a:r>
            <a:endParaRPr lang="es-AR" sz="2000"/>
          </a:p>
        </p:txBody>
      </p:sp>
      <p:sp>
        <p:nvSpPr>
          <p:cNvPr id="3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s-ES" sz="2000"/>
              <a:t>En caso de corresponder con el servicio que brinda ¿El proveedor cumple requisitos legales y regulatorios tales como (</a:t>
            </a:r>
            <a:r>
              <a:rPr lang="es-ES" sz="2000"/>
              <a:t>p.e</a:t>
            </a:r>
            <a:r>
              <a:rPr lang="es-ES" sz="2000"/>
              <a:t>., EU Data Directive, PCAOB AS5, PCI DSS, HIPAA, LPDP, GDPR)? Cuáles?</a:t>
            </a:r>
            <a:endParaRPr lang="es-AR" sz="2000"/>
          </a:p>
        </p:txBody>
      </p:sp>
      <p:sp>
        <p:nvSpPr>
          <p:cNvPr id="3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A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 sz="1800" b="0" i="0" u="none" strike="noStrike">
                <a:solidFill>
                  <a:srgbClr val="000000"/>
                </a:solidFill>
                <a:latin typeface="Calibri"/>
              </a:rPr>
              <a:t>¿El proveedor tiene políticas y procedimientos que describen qué controles existen para proteger la propiedad intelectual de los Clientes? </a:t>
            </a:r>
            <a:endParaRPr lang="es-AR"/>
          </a:p>
        </p:txBody>
      </p:sp>
      <p:sp>
        <p:nvSpPr>
          <p:cNvPr id="3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A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 sz="1800" b="0" i="0" u="none" strike="noStrike">
                <a:solidFill>
                  <a:srgbClr val="000000"/>
                </a:solidFill>
                <a:latin typeface="Calibri"/>
              </a:rPr>
              <a:t>¿ El proveedor puede proporcionar el </a:t>
            </a:r>
            <a:r>
              <a:rPr lang="es-ES" sz="1800" b="0" i="0" u="none" strike="noStrike">
                <a:solidFill>
                  <a:srgbClr val="000000"/>
                </a:solidFill>
                <a:latin typeface="Calibri"/>
              </a:rPr>
              <a:t>storage</a:t>
            </a:r>
            <a:r>
              <a:rPr lang="es-ES" sz="1800" b="0" i="0" u="none" strike="noStrike">
                <a:solidFill>
                  <a:srgbClr val="000000"/>
                </a:solidFill>
                <a:latin typeface="Calibri"/>
              </a:rPr>
              <a:t> de los datos en un  </a:t>
            </a:r>
            <a:r>
              <a:rPr lang="es-ES" sz="1800" b="0" i="0" u="none" strike="noStrike">
                <a:solidFill>
                  <a:srgbClr val="000000"/>
                </a:solidFill>
                <a:latin typeface="Calibri"/>
              </a:rPr>
              <a:t>pais</a:t>
            </a:r>
            <a:r>
              <a:rPr lang="es-ES" sz="1800" b="0" i="0" u="none" strike="noStrike">
                <a:solidFill>
                  <a:srgbClr val="000000"/>
                </a:solidFill>
                <a:latin typeface="Calibri"/>
              </a:rPr>
              <a:t>/región a acordar con el cliente ?</a:t>
            </a:r>
            <a:r>
              <a:rPr lang="es-ES"/>
              <a:t> </a:t>
            </a:r>
            <a:endParaRPr lang="es-AR"/>
          </a:p>
        </p:txBody>
      </p:sp>
      <p:sp>
        <p:nvSpPr>
          <p:cNvPr id="3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A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 sz="1800" b="0" i="0" u="none" strike="noStrike">
                <a:solidFill>
                  <a:srgbClr val="000000"/>
                </a:solidFill>
                <a:latin typeface="Calibri"/>
              </a:rPr>
              <a:t>¿El proveedor tiene la capacidad de acordar esquemas de retención que se adecuen a las políticas de retención de datos de los clientes? </a:t>
            </a:r>
            <a:endParaRPr lang="es-AR"/>
          </a:p>
        </p:txBody>
      </p:sp>
      <p:sp>
        <p:nvSpPr>
          <p:cNvPr id="3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s-ES" sz="1600" b="0" i="0">
                <a:solidFill>
                  <a:srgbClr val="202124"/>
                </a:solidFill>
                <a:latin typeface="arial"/>
              </a:rPr>
              <a:t>En el campo de las telecomunicaciones, </a:t>
            </a:r>
            <a:r>
              <a:rPr lang="es-ES" sz="1600" b="1" i="0">
                <a:solidFill>
                  <a:srgbClr val="202124"/>
                </a:solidFill>
                <a:latin typeface="arial"/>
              </a:rPr>
              <a:t>retención de datos</a:t>
            </a:r>
            <a:r>
              <a:rPr lang="es-ES" sz="1600" b="0" i="0">
                <a:solidFill>
                  <a:srgbClr val="202124"/>
                </a:solidFill>
                <a:latin typeface="arial"/>
              </a:rPr>
              <a:t> (o preservación de </a:t>
            </a:r>
            <a:r>
              <a:rPr lang="es-ES" sz="1600" b="1" i="0">
                <a:solidFill>
                  <a:srgbClr val="202124"/>
                </a:solidFill>
                <a:latin typeface="arial"/>
              </a:rPr>
              <a:t>datos</a:t>
            </a:r>
            <a:r>
              <a:rPr lang="es-ES" sz="1600" b="0" i="0">
                <a:solidFill>
                  <a:srgbClr val="202124"/>
                </a:solidFill>
                <a:latin typeface="arial"/>
              </a:rPr>
              <a:t>) generalmente se refiere al almacenamiento de los registros de detalles de llamadas de telefonía, tráfico de internet y transacción de </a:t>
            </a:r>
            <a:r>
              <a:rPr lang="es-ES" sz="1600" b="1" i="0">
                <a:solidFill>
                  <a:srgbClr val="202124"/>
                </a:solidFill>
                <a:latin typeface="arial"/>
              </a:rPr>
              <a:t>datos</a:t>
            </a:r>
            <a:r>
              <a:rPr lang="es-ES" sz="1600" b="0" i="0">
                <a:solidFill>
                  <a:srgbClr val="202124"/>
                </a:solidFill>
                <a:latin typeface="arial"/>
              </a:rPr>
              <a:t> por el estado y organizaciones comerciales.</a:t>
            </a:r>
            <a:endParaRPr/>
          </a:p>
          <a:p>
            <a:pPr>
              <a:defRPr/>
            </a:pPr>
            <a:r>
              <a:rPr lang="es-AR" sz="1600"/>
              <a:t>https://docs.oracle.com/es-ww/iaas/Content/Audit/Tasks/settingretentionperiod.htm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90600" y="27368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s-ES" sz="1800" b="0" i="0" u="none" strike="noStrike">
                <a:solidFill>
                  <a:srgbClr val="000000"/>
                </a:solidFill>
                <a:latin typeface="Calibri"/>
              </a:rPr>
              <a:t>¿</a:t>
            </a:r>
            <a:r>
              <a:rPr lang="es-ES" sz="1800">
                <a:solidFill>
                  <a:srgbClr val="000000"/>
                </a:solidFill>
                <a:latin typeface="Calibri"/>
              </a:rPr>
              <a:t>El proveedor acepta una clausula en el contrato que especifique el mecanismo de entrega de los datos del cliente al mismo ante necesidades puntuales o recisión del contrato, manteniendo la integridad de los mismos, </a:t>
            </a:r>
            <a:r>
              <a:rPr lang="es-ES" sz="1800">
                <a:solidFill>
                  <a:srgbClr val="000000"/>
                </a:solidFill>
                <a:latin typeface="Calibri"/>
              </a:rPr>
              <a:t>asi</a:t>
            </a:r>
            <a:r>
              <a:rPr lang="es-ES" sz="1800">
                <a:solidFill>
                  <a:srgbClr val="000000"/>
                </a:solidFill>
                <a:latin typeface="Calibri"/>
              </a:rPr>
              <a:t> cómo el borrado de la información en sus sistemas al finalizar el servicio? </a:t>
            </a:r>
            <a:endParaRPr lang="es-AR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A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s-ES" sz="1800" b="0" i="0" u="none" strike="noStrike">
                <a:solidFill>
                  <a:srgbClr val="000000"/>
                </a:solidFill>
                <a:latin typeface="Calibri"/>
              </a:rPr>
              <a:t>¿El </a:t>
            </a:r>
            <a:r>
              <a:rPr lang="es-ES" sz="1800">
                <a:solidFill>
                  <a:srgbClr val="000000"/>
                </a:solidFill>
                <a:latin typeface="Calibri"/>
              </a:rPr>
              <a:t>proveedor posee algún mecanismo o proceso para evitar la fuga de información, detectar y prevenir violaciones de datos, filtraciones o destrucción no deseada de datos del cliente ? </a:t>
            </a:r>
            <a:endParaRPr lang="es-AR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A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lang="es-ES" sz="2000"/>
              <a:t> ¿El proveedor lleva a cabo regularmente evaluaciones de riesgo sobre sus instalaciones y servicios para evitar posibles incidentes de seguridad asociados a vulnerabilidades , fallas de proceso o incumplimientos legales, regulatorios y/o contractuales?</a:t>
            </a:r>
            <a:endParaRPr lang="es-AR" sz="2000"/>
          </a:p>
        </p:txBody>
      </p:sp>
      <p:sp>
        <p:nvSpPr>
          <p:cNvPr id="3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s-AR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Ver https.</a:t>
            </a:r>
            <a:endParaRPr lang="es-AR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s-AR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Ver qué onda los certificados.</a:t>
            </a:r>
            <a:endParaRPr lang="es-AR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es-AR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¿Son emitidos por pay.com?</a:t>
            </a:r>
            <a:endParaRPr lang="es-AR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es-AR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¿Quién es su versificador?</a:t>
            </a:r>
            <a:endParaRPr lang="es-AR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es-AR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¿Qué algoritmos usa?</a:t>
            </a:r>
            <a:endParaRPr lang="es-AR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s-AR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Ver comunicación de la API.</a:t>
            </a:r>
            <a:endParaRPr lang="es-AR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s-AR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Certificación PCI-DSS: (https://es.wikipedia.org/wiki/PCI_DSS) (Payment Card Industry Data Security Standard) -&gt; se exige para operar en bolsa y a las empresas que guardan datos de tarjetas.</a:t>
            </a:r>
            <a:endParaRPr lang="es-AR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lang="es-ES" sz="2000"/>
              <a:t>¿El proveedor de servicios realiza regularmente evaluaciones internas sobre sus políticas, procedimientos y disponibilidad de sus métricas de control?</a:t>
            </a:r>
            <a:endParaRPr lang="es-AR" sz="2000"/>
          </a:p>
        </p:txBody>
      </p:sp>
      <p:sp>
        <p:nvSpPr>
          <p:cNvPr id="3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A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s-ES" sz="2000"/>
              <a:t>¿El proveedor realiza las auditorías </a:t>
            </a:r>
            <a:r>
              <a:rPr lang="es-ES" sz="2000"/>
              <a:t>periódicas</a:t>
            </a:r>
            <a:r>
              <a:rPr lang="es-ES" sz="2000"/>
              <a:t> de sus procesos internos ?</a:t>
            </a:r>
            <a:endParaRPr lang="es-AR" sz="2000"/>
          </a:p>
        </p:txBody>
      </p:sp>
      <p:sp>
        <p:nvSpPr>
          <p:cNvPr id="3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s-A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lang="es-ES" sz="2000"/>
              <a:t>¿El proveedor cuenta con reportes SOC 1 Tipo 2 (ISAE 3402/SSAE 18) u otros informes de auditoría similares hechas por terceros? Especificar cuales.</a:t>
            </a:r>
            <a:endParaRPr lang="es-AR" sz="2000"/>
          </a:p>
        </p:txBody>
      </p:sp>
      <p:sp>
        <p:nvSpPr>
          <p:cNvPr id="3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s-AR" sz="1800" u="sng">
                <a:hlinkClick r:id="rId2" tooltip="https://estardondeestes.com/movi/es/articulos/informe-soc-por-que-es-clave-para-la-empresa"/>
              </a:rPr>
              <a:t>https://estardondeestes.com/movi/es/articulos</a:t>
            </a:r>
            <a:r>
              <a:rPr lang="es-AR" sz="1800" u="sng">
                <a:hlinkClick r:id="rId2" tooltip="https://estardondeestes.com/movi/es/articulos/informe-soc-por-que-es-clave-para-la-empresa"/>
              </a:rPr>
              <a:t>/informe-soc-por-que-es-clave-para-la-empresa</a:t>
            </a:r>
            <a:endParaRPr lang="es-AR" sz="1800"/>
          </a:p>
          <a:p>
            <a:pPr>
              <a:defRPr/>
            </a:pPr>
            <a:r>
              <a:rPr lang="es-AR" sz="1800" b="1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SOC</a:t>
            </a:r>
            <a:r>
              <a:rPr lang="es-AR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 surge por los fraudes esos de hace banda (creo que fue el escándalo de Lockheed Corporation). Se alinea con la ISO 27001.</a:t>
            </a:r>
            <a:endParaRPr lang="es-AR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s-AR" sz="1800" b="1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ISO 17799</a:t>
            </a:r>
            <a:r>
              <a:rPr lang="es-AR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 relacionada con la ISO 27001, da las recomendaciones concretas para técnicas de seguridad, tanto física, de la información y las personas. Acá es donde habla de **cómo** se **implementa** la 27001.</a:t>
            </a:r>
            <a:endParaRPr lang="es-AR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s-ES" sz="2000"/>
              <a:t>¿El proveedor posee certificación ISO 27001? De ser así, especifique declaración de alcance.</a:t>
            </a:r>
            <a:endParaRPr lang="es-AR" sz="2000"/>
          </a:p>
        </p:txBody>
      </p:sp>
      <p:sp>
        <p:nvSpPr>
          <p:cNvPr id="3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 lang="es-AR" sz="2800" b="1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SLA</a:t>
            </a:r>
            <a:r>
              <a:rPr lang="es-AR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 Service Level Agreement. -&gt; Un contrato que fija qué nivel de servicio va a tener asegurado el cliente/usuario, que soporte va a tener y que van a haber métodos para poder cumplir con dicho nivel. Se tratan requerimientos como la disponibilidad o velocidad o almacenamiento, etc.</a:t>
            </a:r>
            <a:endParaRPr lang="es-AR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s-AR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Desde el área de sistemas que servicios le brinda a cada uno de las demás gerencias.</a:t>
            </a:r>
            <a:endParaRPr lang="es-AR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es-AR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Data de reportes (BI) -&gt; Ventas.</a:t>
            </a:r>
            <a:endParaRPr lang="es-AR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es-AR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Gestor curriculums -&gt; RRHH.</a:t>
            </a:r>
            <a:endParaRPr lang="es-AR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s-AR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Mapas de infraestructura (como estan los microservicios desplegados).</a:t>
            </a:r>
            <a:endParaRPr lang="es-AR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s-AR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Estrategias de escalabilidad (documentación) -&gt; Crecimiento elástico.</a:t>
            </a:r>
            <a:endParaRPr lang="es-AR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s-AR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Subdivisión de redes.</a:t>
            </a:r>
            <a:endParaRPr lang="es-AR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s-AR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Staging -&gt; dev, test, prod.</a:t>
            </a:r>
            <a:endParaRPr lang="es-AR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lang="es-ES" sz="2000"/>
              <a:t>¿El proveedor realiza con regularidad pruebas de penetración de sus aplicaciones en la nube, según lo prescrito por las mejores prácticas de industria ?</a:t>
            </a:r>
            <a:endParaRPr lang="es-AR" sz="2000"/>
          </a:p>
        </p:txBody>
      </p:sp>
      <p:sp>
        <p:nvSpPr>
          <p:cNvPr id="3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AR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Ver puertos abiertos.</a:t>
            </a:r>
            <a:endParaRPr lang="es-AR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s-AR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Inyección SQL.</a:t>
            </a:r>
            <a:endParaRPr lang="es-A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s-ES" sz="2000"/>
              <a:t>¿El proveedor permite que sus clientes realicen evaluaciones de vulnerabilidad independientes? </a:t>
            </a:r>
            <a:endParaRPr lang="es-AR" sz="2000"/>
          </a:p>
        </p:txBody>
      </p:sp>
      <p:sp>
        <p:nvSpPr>
          <p:cNvPr id="3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AR"/>
              <a:t>Ethical hacking.</a:t>
            </a:r>
            <a:endParaRPr lang="es-AR"/>
          </a:p>
          <a:p>
            <a:pPr lvl="1">
              <a:defRPr/>
            </a:pPr>
            <a:r>
              <a:rPr lang="es-AR"/>
              <a:t>Conviene hacerlo antes, por las dudas.</a:t>
            </a:r>
            <a:endParaRPr lang="es-A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s-ES" sz="2000"/>
              <a:t>¿El proveedor tiene la capacidad de segmentar </a:t>
            </a:r>
            <a:r>
              <a:rPr lang="es-ES" sz="2000"/>
              <a:t>logicamente</a:t>
            </a:r>
            <a:r>
              <a:rPr lang="es-ES" sz="2000"/>
              <a:t> o cifrar los datos del cliente de tal manera que los datos puedan ser accedidos sólo por ese cliente, sin tener acceso inadvertido a los datos de otro cliente? </a:t>
            </a:r>
            <a:endParaRPr lang="es-AR" sz="2000"/>
          </a:p>
        </p:txBody>
      </p:sp>
      <p:sp>
        <p:nvSpPr>
          <p:cNvPr id="3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AR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Analizar políticas de acceso de la información.</a:t>
            </a:r>
            <a:endParaRPr lang="es-AR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1">
              <a:defRPr/>
            </a:pPr>
            <a:r>
              <a:rPr lang="es-AR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¿La lógica programada hace que se cumpla?</a:t>
            </a:r>
            <a:endParaRPr lang="es-AR" sz="24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lvl="0">
              <a:defRPr/>
            </a:pPr>
            <a:r>
              <a:rPr lang="es-AR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Trazabilidad -&gt; Logs y su control de integridad (del log).</a:t>
            </a:r>
            <a:endParaRPr lang="es-AR" sz="24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ONLYOFFICE/7.1.1.57</Application>
  <DocSecurity>0</DocSecurity>
  <PresentationFormat>Panorámica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Alejandro Carlos Tomba</dc:creator>
  <cp:keywords/>
  <dc:description/>
  <dc:identifier/>
  <dc:language/>
  <cp:lastModifiedBy/>
  <cp:revision>5</cp:revision>
  <dcterms:created xsi:type="dcterms:W3CDTF">2022-09-16T17:39:57Z</dcterms:created>
  <dcterms:modified xsi:type="dcterms:W3CDTF">2022-09-17T01:28:10Z</dcterms:modified>
  <cp:category/>
  <cp:contentStatus/>
  <cp:version/>
</cp:coreProperties>
</file>