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7559675"/>
  <p:notesSz cx="7559675" cy="10691813"/>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41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56F5627-CDAE-4DBB-82A6-EA91AFA475AB}" type="datetimeFigureOut">
              <a:rPr lang="es-CL" smtClean="0"/>
              <a:t>11-05-2020</a:t>
            </a:fld>
            <a:endParaRPr lang="es-CL"/>
          </a:p>
        </p:txBody>
      </p:sp>
      <p:sp>
        <p:nvSpPr>
          <p:cNvPr id="4" name="Marcador de imagen de diapositiva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L"/>
          </a:p>
        </p:txBody>
      </p:sp>
      <p:sp>
        <p:nvSpPr>
          <p:cNvPr id="6" name="Marcador de pie de página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6BBCC7C0-53DA-4C85-B979-F14692B3B39D}" type="slidenum">
              <a:rPr lang="es-CL" smtClean="0"/>
              <a:t>‹Nº›</a:t>
            </a:fld>
            <a:endParaRPr lang="es-CL"/>
          </a:p>
        </p:txBody>
      </p:sp>
    </p:spTree>
    <p:extLst>
      <p:ext uri="{BB962C8B-B14F-4D97-AF65-F5344CB8AC3E}">
        <p14:creationId xmlns:p14="http://schemas.microsoft.com/office/powerpoint/2010/main" val="1331143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Ver Norma</a:t>
            </a:r>
            <a:r>
              <a:rPr lang="es-CL" baseline="0" dirty="0" smtClean="0"/>
              <a:t> ISO </a:t>
            </a:r>
            <a:r>
              <a:rPr lang="es-CL" baseline="0" dirty="0" smtClean="0"/>
              <a:t>9001:2015 (Ap. 0.3.2)</a:t>
            </a:r>
            <a:endParaRPr lang="es-CL" dirty="0"/>
          </a:p>
        </p:txBody>
      </p:sp>
      <p:sp>
        <p:nvSpPr>
          <p:cNvPr id="4" name="Marcador de número de diapositiva 3"/>
          <p:cNvSpPr>
            <a:spLocks noGrp="1"/>
          </p:cNvSpPr>
          <p:nvPr>
            <p:ph type="sldNum" sz="quarter" idx="10"/>
          </p:nvPr>
        </p:nvSpPr>
        <p:spPr/>
        <p:txBody>
          <a:bodyPr/>
          <a:lstStyle/>
          <a:p>
            <a:fld id="{6BBCC7C0-53DA-4C85-B979-F14692B3B39D}" type="slidenum">
              <a:rPr lang="es-CL" smtClean="0"/>
              <a:t>2</a:t>
            </a:fld>
            <a:endParaRPr lang="es-CL"/>
          </a:p>
        </p:txBody>
      </p:sp>
    </p:spTree>
    <p:extLst>
      <p:ext uri="{BB962C8B-B14F-4D97-AF65-F5344CB8AC3E}">
        <p14:creationId xmlns:p14="http://schemas.microsoft.com/office/powerpoint/2010/main" val="4142469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Ver Mejora de Procesos 1</a:t>
            </a:r>
            <a:endParaRPr lang="es-CL" dirty="0"/>
          </a:p>
        </p:txBody>
      </p:sp>
      <p:sp>
        <p:nvSpPr>
          <p:cNvPr id="4" name="Marcador de número de diapositiva 3"/>
          <p:cNvSpPr>
            <a:spLocks noGrp="1"/>
          </p:cNvSpPr>
          <p:nvPr>
            <p:ph type="sldNum" sz="quarter" idx="10"/>
          </p:nvPr>
        </p:nvSpPr>
        <p:spPr/>
        <p:txBody>
          <a:bodyPr/>
          <a:lstStyle/>
          <a:p>
            <a:fld id="{6BBCC7C0-53DA-4C85-B979-F14692B3B39D}" type="slidenum">
              <a:rPr lang="es-CL" smtClean="0"/>
              <a:t>3</a:t>
            </a:fld>
            <a:endParaRPr lang="es-CL"/>
          </a:p>
        </p:txBody>
      </p:sp>
    </p:spTree>
    <p:extLst>
      <p:ext uri="{BB962C8B-B14F-4D97-AF65-F5344CB8AC3E}">
        <p14:creationId xmlns:p14="http://schemas.microsoft.com/office/powerpoint/2010/main" val="278875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Ver Gestión por Procesos</a:t>
            </a:r>
            <a:endParaRPr lang="es-CL" dirty="0"/>
          </a:p>
        </p:txBody>
      </p:sp>
      <p:sp>
        <p:nvSpPr>
          <p:cNvPr id="4" name="Marcador de número de diapositiva 3"/>
          <p:cNvSpPr>
            <a:spLocks noGrp="1"/>
          </p:cNvSpPr>
          <p:nvPr>
            <p:ph type="sldNum" sz="quarter" idx="10"/>
          </p:nvPr>
        </p:nvSpPr>
        <p:spPr/>
        <p:txBody>
          <a:bodyPr/>
          <a:lstStyle/>
          <a:p>
            <a:fld id="{6BBCC7C0-53DA-4C85-B979-F14692B3B39D}" type="slidenum">
              <a:rPr lang="es-CL" smtClean="0"/>
              <a:t>4</a:t>
            </a:fld>
            <a:endParaRPr lang="es-CL"/>
          </a:p>
        </p:txBody>
      </p:sp>
    </p:spTree>
    <p:extLst>
      <p:ext uri="{BB962C8B-B14F-4D97-AF65-F5344CB8AC3E}">
        <p14:creationId xmlns:p14="http://schemas.microsoft.com/office/powerpoint/2010/main" val="4062493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Ver Mejora de Procesos, ver Teoría </a:t>
            </a:r>
            <a:r>
              <a:rPr lang="es-CL" dirty="0" err="1" smtClean="0"/>
              <a:t>Kaizen</a:t>
            </a:r>
            <a:r>
              <a:rPr lang="es-CL" dirty="0" smtClean="0"/>
              <a:t>, ver Reingeniería</a:t>
            </a:r>
            <a:endParaRPr lang="es-CL" dirty="0"/>
          </a:p>
        </p:txBody>
      </p:sp>
      <p:sp>
        <p:nvSpPr>
          <p:cNvPr id="4" name="Marcador de número de diapositiva 3"/>
          <p:cNvSpPr>
            <a:spLocks noGrp="1"/>
          </p:cNvSpPr>
          <p:nvPr>
            <p:ph type="sldNum" sz="quarter" idx="10"/>
          </p:nvPr>
        </p:nvSpPr>
        <p:spPr/>
        <p:txBody>
          <a:bodyPr/>
          <a:lstStyle/>
          <a:p>
            <a:fld id="{6BBCC7C0-53DA-4C85-B979-F14692B3B39D}" type="slidenum">
              <a:rPr lang="es-CL" smtClean="0"/>
              <a:t>10</a:t>
            </a:fld>
            <a:endParaRPr lang="es-CL"/>
          </a:p>
        </p:txBody>
      </p:sp>
    </p:spTree>
    <p:extLst>
      <p:ext uri="{BB962C8B-B14F-4D97-AF65-F5344CB8AC3E}">
        <p14:creationId xmlns:p14="http://schemas.microsoft.com/office/powerpoint/2010/main" val="1163565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Ver artículo Gestión de Riesgos</a:t>
            </a:r>
            <a:endParaRPr lang="es-CL" dirty="0"/>
          </a:p>
        </p:txBody>
      </p:sp>
      <p:sp>
        <p:nvSpPr>
          <p:cNvPr id="4" name="Marcador de número de diapositiva 3"/>
          <p:cNvSpPr>
            <a:spLocks noGrp="1"/>
          </p:cNvSpPr>
          <p:nvPr>
            <p:ph type="sldNum" sz="quarter" idx="10"/>
          </p:nvPr>
        </p:nvSpPr>
        <p:spPr/>
        <p:txBody>
          <a:bodyPr/>
          <a:lstStyle/>
          <a:p>
            <a:fld id="{6BBCC7C0-53DA-4C85-B979-F14692B3B39D}" type="slidenum">
              <a:rPr lang="es-CL" smtClean="0"/>
              <a:t>11</a:t>
            </a:fld>
            <a:endParaRPr lang="es-CL"/>
          </a:p>
        </p:txBody>
      </p:sp>
    </p:spTree>
    <p:extLst>
      <p:ext uri="{BB962C8B-B14F-4D97-AF65-F5344CB8AC3E}">
        <p14:creationId xmlns:p14="http://schemas.microsoft.com/office/powerpoint/2010/main" val="100163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dirty="0" smtClean="0"/>
              <a:t>Ver Riesgos Industriales y Cambios</a:t>
            </a:r>
            <a:endParaRPr lang="es-CL" dirty="0"/>
          </a:p>
        </p:txBody>
      </p:sp>
      <p:sp>
        <p:nvSpPr>
          <p:cNvPr id="4" name="Marcador de número de diapositiva 3"/>
          <p:cNvSpPr>
            <a:spLocks noGrp="1"/>
          </p:cNvSpPr>
          <p:nvPr>
            <p:ph type="sldNum" sz="quarter" idx="10"/>
          </p:nvPr>
        </p:nvSpPr>
        <p:spPr/>
        <p:txBody>
          <a:bodyPr/>
          <a:lstStyle/>
          <a:p>
            <a:fld id="{6BBCC7C0-53DA-4C85-B979-F14692B3B39D}" type="slidenum">
              <a:rPr lang="es-CL" smtClean="0"/>
              <a:t>12</a:t>
            </a:fld>
            <a:endParaRPr lang="es-CL"/>
          </a:p>
        </p:txBody>
      </p:sp>
    </p:spTree>
    <p:extLst>
      <p:ext uri="{BB962C8B-B14F-4D97-AF65-F5344CB8AC3E}">
        <p14:creationId xmlns:p14="http://schemas.microsoft.com/office/powerpoint/2010/main" val="201211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34" name="Imagen 33"/>
          <p:cNvPicPr/>
          <p:nvPr/>
        </p:nvPicPr>
        <p:blipFill>
          <a:blip r:embed="rId2"/>
          <a:stretch/>
        </p:blipFill>
        <p:spPr>
          <a:xfrm>
            <a:off x="2292120" y="1768680"/>
            <a:ext cx="5495400" cy="4384080"/>
          </a:xfrm>
          <a:prstGeom prst="rect">
            <a:avLst/>
          </a:prstGeom>
          <a:ln>
            <a:noFill/>
          </a:ln>
        </p:spPr>
      </p:pic>
      <p:pic>
        <p:nvPicPr>
          <p:cNvPr id="35" name="Imagen 34"/>
          <p:cNvPicPr/>
          <p:nvPr/>
        </p:nvPicPr>
        <p:blipFill>
          <a:blip r:embed="rId2"/>
          <a:stretch/>
        </p:blipFill>
        <p:spPr>
          <a:xfrm>
            <a:off x="2292120" y="1768680"/>
            <a:ext cx="549540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a:p>
        </p:txBody>
      </p:sp>
      <p:pic>
        <p:nvPicPr>
          <p:cNvPr id="70" name="Imagen 69"/>
          <p:cNvPicPr/>
          <p:nvPr/>
        </p:nvPicPr>
        <p:blipFill>
          <a:blip r:embed="rId2"/>
          <a:stretch/>
        </p:blipFill>
        <p:spPr>
          <a:xfrm>
            <a:off x="2292120" y="1768680"/>
            <a:ext cx="5495400" cy="4384080"/>
          </a:xfrm>
          <a:prstGeom prst="rect">
            <a:avLst/>
          </a:prstGeom>
          <a:ln>
            <a:noFill/>
          </a:ln>
        </p:spPr>
      </p:pic>
      <p:pic>
        <p:nvPicPr>
          <p:cNvPr id="71" name="Imagen 70"/>
          <p:cNvPicPr/>
          <p:nvPr/>
        </p:nvPicPr>
        <p:blipFill>
          <a:blip r:embed="rId2"/>
          <a:stretch/>
        </p:blipFill>
        <p:spPr>
          <a:xfrm>
            <a:off x="2292120" y="1768680"/>
            <a:ext cx="5495400" cy="4384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pPr algn="ctr"/>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s-AR" sz="4400">
                <a:latin typeface="Arial"/>
              </a:rPr>
              <a:t>Click to edit the title text format</a:t>
            </a:r>
            <a:endParaRP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s-AR" sz="3200">
                <a:latin typeface="Arial"/>
              </a:rPr>
              <a:t>Click to edit the outline text format</a:t>
            </a:r>
            <a:endParaRPr/>
          </a:p>
          <a:p>
            <a:pPr lvl="1">
              <a:buSzPct val="75000"/>
              <a:buFont typeface="StarSymbol"/>
              <a:buChar char=""/>
            </a:pPr>
            <a:r>
              <a:rPr lang="es-AR" sz="2800">
                <a:latin typeface="Arial"/>
              </a:rPr>
              <a:t>Second Outline Level</a:t>
            </a:r>
            <a:endParaRPr/>
          </a:p>
          <a:p>
            <a:pPr lvl="2">
              <a:buSzPct val="45000"/>
              <a:buFont typeface="StarSymbol"/>
              <a:buChar char=""/>
            </a:pPr>
            <a:r>
              <a:rPr lang="es-AR" sz="2400">
                <a:latin typeface="Arial"/>
              </a:rPr>
              <a:t>Third Outline Level</a:t>
            </a:r>
            <a:endParaRPr/>
          </a:p>
          <a:p>
            <a:pPr lvl="3">
              <a:buSzPct val="75000"/>
              <a:buFont typeface="StarSymbol"/>
              <a:buChar char=""/>
            </a:pPr>
            <a:r>
              <a:rPr lang="es-AR" sz="2000">
                <a:latin typeface="Arial"/>
              </a:rPr>
              <a:t>Fourth Outline Level</a:t>
            </a:r>
            <a:endParaRPr/>
          </a:p>
          <a:p>
            <a:pPr lvl="4">
              <a:buSzPct val="45000"/>
              <a:buFont typeface="StarSymbol"/>
              <a:buChar char=""/>
            </a:pPr>
            <a:r>
              <a:rPr lang="es-AR" sz="2000">
                <a:latin typeface="Arial"/>
              </a:rPr>
              <a:t>Fifth Outline Level</a:t>
            </a:r>
            <a:endParaRPr/>
          </a:p>
          <a:p>
            <a:pPr lvl="5">
              <a:buSzPct val="45000"/>
              <a:buFont typeface="StarSymbol"/>
              <a:buChar char=""/>
            </a:pPr>
            <a:r>
              <a:rPr lang="es-AR" sz="2000">
                <a:latin typeface="Arial"/>
              </a:rPr>
              <a:t>Sixth Outline Level</a:t>
            </a:r>
            <a:endParaRPr/>
          </a:p>
          <a:p>
            <a:pPr lvl="6">
              <a:buSzPct val="45000"/>
              <a:buFont typeface="StarSymbol"/>
              <a:buChar char=""/>
            </a:pPr>
            <a:r>
              <a:rPr lang="es-AR"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pPr algn="ctr"/>
            <a:r>
              <a:rPr lang="es-AR" sz="4400">
                <a:latin typeface="Arial"/>
              </a:rPr>
              <a:t>Click to edit the title text format</a:t>
            </a:r>
            <a:endParaRP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a:buSzPct val="45000"/>
              <a:buFont typeface="StarSymbol"/>
              <a:buChar char=""/>
            </a:pPr>
            <a:r>
              <a:rPr lang="es-AR" sz="3200">
                <a:latin typeface="Arial"/>
              </a:rPr>
              <a:t>Click to edit the outline text format</a:t>
            </a:r>
            <a:endParaRPr/>
          </a:p>
          <a:p>
            <a:pPr lvl="1">
              <a:buSzPct val="75000"/>
              <a:buFont typeface="StarSymbol"/>
              <a:buChar char=""/>
            </a:pPr>
            <a:r>
              <a:rPr lang="es-AR" sz="2800">
                <a:latin typeface="Arial"/>
              </a:rPr>
              <a:t>Second Outline Level</a:t>
            </a:r>
            <a:endParaRPr/>
          </a:p>
          <a:p>
            <a:pPr lvl="2">
              <a:buSzPct val="45000"/>
              <a:buFont typeface="StarSymbol"/>
              <a:buChar char=""/>
            </a:pPr>
            <a:r>
              <a:rPr lang="es-AR" sz="2400">
                <a:latin typeface="Arial"/>
              </a:rPr>
              <a:t>Third Outline Level</a:t>
            </a:r>
            <a:endParaRPr/>
          </a:p>
          <a:p>
            <a:pPr lvl="3">
              <a:buSzPct val="75000"/>
              <a:buFont typeface="StarSymbol"/>
              <a:buChar char=""/>
            </a:pPr>
            <a:r>
              <a:rPr lang="es-AR" sz="2000">
                <a:latin typeface="Arial"/>
              </a:rPr>
              <a:t>Fourth Outline Level</a:t>
            </a:r>
            <a:endParaRPr/>
          </a:p>
          <a:p>
            <a:pPr lvl="4">
              <a:buSzPct val="45000"/>
              <a:buFont typeface="StarSymbol"/>
              <a:buChar char=""/>
            </a:pPr>
            <a:r>
              <a:rPr lang="es-AR" sz="2000">
                <a:latin typeface="Arial"/>
              </a:rPr>
              <a:t>Fifth Outline Level</a:t>
            </a:r>
            <a:endParaRPr/>
          </a:p>
          <a:p>
            <a:pPr lvl="5">
              <a:buSzPct val="45000"/>
              <a:buFont typeface="StarSymbol"/>
              <a:buChar char=""/>
            </a:pPr>
            <a:r>
              <a:rPr lang="es-AR" sz="2000">
                <a:latin typeface="Arial"/>
              </a:rPr>
              <a:t>Sixth Outline Level</a:t>
            </a:r>
            <a:endParaRPr/>
          </a:p>
          <a:p>
            <a:pPr lvl="6">
              <a:buSzPct val="45000"/>
              <a:buFont typeface="StarSymbol"/>
              <a:buChar char=""/>
            </a:pPr>
            <a:r>
              <a:rPr lang="es-AR"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CustomShape 1"/>
          <p:cNvSpPr/>
          <p:nvPr/>
        </p:nvSpPr>
        <p:spPr>
          <a:xfrm>
            <a:off x="0" y="690840"/>
            <a:ext cx="1007568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3" name="CustomShape 2"/>
          <p:cNvSpPr/>
          <p:nvPr/>
        </p:nvSpPr>
        <p:spPr>
          <a:xfrm>
            <a:off x="684000" y="550080"/>
            <a:ext cx="8987760" cy="12571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s-AR" sz="2800" b="1" u="sng" strike="noStrike">
                <a:solidFill>
                  <a:srgbClr val="FFFFFF"/>
                </a:solidFill>
                <a:latin typeface="Univers LT Std 45 Light"/>
                <a:ea typeface="Arial Unicode MS"/>
              </a:rPr>
              <a:t>UNIDAD 6: MEJORA DE LOS PROCESOS</a:t>
            </a:r>
            <a:endParaRPr/>
          </a:p>
        </p:txBody>
      </p:sp>
      <p:pic>
        <p:nvPicPr>
          <p:cNvPr id="74" name="Imagen 73"/>
          <p:cNvPicPr/>
          <p:nvPr/>
        </p:nvPicPr>
        <p:blipFill>
          <a:blip r:embed="rId2"/>
          <a:stretch/>
        </p:blipFill>
        <p:spPr>
          <a:xfrm>
            <a:off x="218880" y="1807560"/>
            <a:ext cx="9632160" cy="4960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253080" y="1582920"/>
            <a:ext cx="9573840" cy="5830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1" name="CustomShape 2"/>
          <p:cNvSpPr/>
          <p:nvPr/>
        </p:nvSpPr>
        <p:spPr>
          <a:xfrm>
            <a:off x="407520" y="1404720"/>
            <a:ext cx="906660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22" name="CustomShape 3"/>
          <p:cNvSpPr/>
          <p:nvPr/>
        </p:nvSpPr>
        <p:spPr>
          <a:xfrm>
            <a:off x="83520" y="461160"/>
            <a:ext cx="999504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3" name="CustomShape 4"/>
          <p:cNvSpPr/>
          <p:nvPr/>
        </p:nvSpPr>
        <p:spPr>
          <a:xfrm>
            <a:off x="83520" y="576000"/>
            <a:ext cx="8937650" cy="90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000" b="1" strike="noStrike" dirty="0">
                <a:solidFill>
                  <a:srgbClr val="FFFFFF"/>
                </a:solidFill>
                <a:latin typeface="Univers LT Std 45 Light"/>
                <a:ea typeface="DejaVu Sans"/>
              </a:rPr>
              <a:t>9. </a:t>
            </a:r>
            <a:r>
              <a:rPr lang="es-AR" sz="2000" b="1" strike="noStrike" dirty="0">
                <a:solidFill>
                  <a:srgbClr val="FFFFFF"/>
                </a:solidFill>
                <a:latin typeface="Univers LT Std 45 Light"/>
                <a:ea typeface="DejaVu Sans"/>
              </a:rPr>
              <a:t>HERRAMIENTAS PARA LA MEJORA DE </a:t>
            </a:r>
            <a:r>
              <a:rPr lang="es-AR" sz="2000" b="1" strike="noStrike" dirty="0" smtClean="0">
                <a:solidFill>
                  <a:srgbClr val="FFFFFF"/>
                </a:solidFill>
                <a:latin typeface="Univers LT Std 45 Light"/>
                <a:ea typeface="DejaVu Sans"/>
              </a:rPr>
              <a:t>PROCESOS</a:t>
            </a:r>
            <a:endParaRPr sz="1200" dirty="0"/>
          </a:p>
        </p:txBody>
      </p:sp>
      <p:pic>
        <p:nvPicPr>
          <p:cNvPr id="124" name="Picture 2"/>
          <p:cNvPicPr/>
          <p:nvPr/>
        </p:nvPicPr>
        <p:blipFill>
          <a:blip r:embed="rId3"/>
          <a:stretch/>
        </p:blipFill>
        <p:spPr>
          <a:xfrm>
            <a:off x="360000" y="648000"/>
            <a:ext cx="695160" cy="695160"/>
          </a:xfrm>
          <a:prstGeom prst="rect">
            <a:avLst/>
          </a:prstGeom>
          <a:ln>
            <a:noFill/>
          </a:ln>
        </p:spPr>
      </p:pic>
      <p:sp>
        <p:nvSpPr>
          <p:cNvPr id="125" name="CustomShape 5"/>
          <p:cNvSpPr/>
          <p:nvPr/>
        </p:nvSpPr>
        <p:spPr>
          <a:xfrm>
            <a:off x="434160" y="170244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2900">
              <a:buFont typeface="Wingdings" panose="05000000000000000000" pitchFamily="2" charset="2"/>
              <a:buChar char="Ø"/>
            </a:pPr>
            <a:r>
              <a:rPr lang="es-AR" b="1" strike="noStrike" dirty="0">
                <a:solidFill>
                  <a:srgbClr val="000000"/>
                </a:solidFill>
                <a:latin typeface="Univers-Light-Normal"/>
                <a:ea typeface="DejaVu Sans"/>
              </a:rPr>
              <a:t>5 S (Orden y limpieza)</a:t>
            </a:r>
            <a:r>
              <a:rPr lang="es-AR" strike="noStrike" dirty="0">
                <a:solidFill>
                  <a:srgbClr val="000000"/>
                </a:solidFill>
                <a:latin typeface="Univers-Light-Normal"/>
                <a:ea typeface="DejaVu Sans"/>
              </a:rPr>
              <a:t>: Las cinco fases o pasos del orden y la limpieza a través de las 5´s con sus nombres japoneses son: SEIRI (Despejar), SEITON (Ordenar), SEISO (Limpiar), SEIKETSU (Sistematizar), SHITSUKE (Estandarizar</a:t>
            </a:r>
            <a:r>
              <a:rPr lang="es-AR" strike="noStrike" dirty="0" smtClean="0">
                <a:solidFill>
                  <a:srgbClr val="000000"/>
                </a:solidFill>
                <a:latin typeface="Univers-Light-Normal"/>
                <a:ea typeface="DejaVu Sans"/>
              </a:rPr>
              <a:t>)</a:t>
            </a:r>
          </a:p>
          <a:p>
            <a:pPr marL="342900" indent="-342900">
              <a:buFont typeface="Wingdings" panose="05000000000000000000" pitchFamily="2" charset="2"/>
              <a:buChar char="Ø"/>
            </a:pPr>
            <a:endParaRPr sz="1600" dirty="0"/>
          </a:p>
          <a:p>
            <a:pPr marL="342900" indent="-342900">
              <a:buFont typeface="Wingdings" panose="05000000000000000000" pitchFamily="2" charset="2"/>
              <a:buChar char="Ø"/>
            </a:pPr>
            <a:r>
              <a:rPr lang="es-AR" b="1" strike="noStrike" dirty="0">
                <a:solidFill>
                  <a:srgbClr val="000000"/>
                </a:solidFill>
                <a:latin typeface="Univers-Light-Normal"/>
                <a:ea typeface="DejaVu Sans"/>
              </a:rPr>
              <a:t>6 SIGMA:</a:t>
            </a:r>
            <a:r>
              <a:rPr lang="es-AR" strike="noStrike" dirty="0">
                <a:solidFill>
                  <a:srgbClr val="000000"/>
                </a:solidFill>
                <a:latin typeface="Univers-Light-Normal"/>
                <a:ea typeface="DejaVu Sans"/>
              </a:rPr>
              <a:t> permite medir la variación que se produce a lo largo de un proceso, permitiendo determinar el alto o bajo rendimiento del mismo. Cuanto más grande sea el valor de SIGMA, menor será la probabilidad de que un proceso genere defectos</a:t>
            </a:r>
            <a:r>
              <a:rPr lang="es-AR" strike="noStrike" dirty="0" smtClean="0">
                <a:solidFill>
                  <a:srgbClr val="000000"/>
                </a:solidFill>
                <a:latin typeface="Univers-Light-Normal"/>
                <a:ea typeface="DejaVu Sans"/>
              </a:rPr>
              <a:t>.</a:t>
            </a:r>
          </a:p>
          <a:p>
            <a:pPr marL="342900" indent="-342900">
              <a:buFont typeface="Wingdings" panose="05000000000000000000" pitchFamily="2" charset="2"/>
              <a:buChar char="Ø"/>
            </a:pPr>
            <a:endParaRPr sz="1600" dirty="0"/>
          </a:p>
          <a:p>
            <a:pPr marL="342900" indent="-342900">
              <a:buFont typeface="Wingdings" panose="05000000000000000000" pitchFamily="2" charset="2"/>
              <a:buChar char="Ø"/>
            </a:pPr>
            <a:r>
              <a:rPr lang="es-AR" b="1" strike="noStrike" dirty="0">
                <a:solidFill>
                  <a:srgbClr val="000000"/>
                </a:solidFill>
                <a:latin typeface="Univers-Light-Normal"/>
                <a:ea typeface="DejaVu Sans"/>
              </a:rPr>
              <a:t>DIAGRAMAS CAUSA-EFECTO:</a:t>
            </a:r>
            <a:r>
              <a:rPr lang="es-AR" strike="noStrike" dirty="0">
                <a:solidFill>
                  <a:srgbClr val="000000"/>
                </a:solidFill>
                <a:latin typeface="Univers-Light-Normal"/>
                <a:ea typeface="DejaVu Sans"/>
              </a:rPr>
              <a:t> Se trata de una gráfica que ordena causas y efectos separando las causas o ideas principales de las causas o ideas secundarias. Se la conoce también como Diagrama de Ishikawa o Diagrama Espina de Pescado. 4 M: Maquinas, Mano de Obra, Métodos, </a:t>
            </a:r>
            <a:r>
              <a:rPr lang="es-AR" strike="noStrike" dirty="0" smtClean="0">
                <a:solidFill>
                  <a:srgbClr val="000000"/>
                </a:solidFill>
                <a:latin typeface="Univers-Light-Normal"/>
                <a:ea typeface="DejaVu Sans"/>
              </a:rPr>
              <a:t>Materiales</a:t>
            </a:r>
          </a:p>
          <a:p>
            <a:pPr marL="342900" indent="-342900">
              <a:buFont typeface="Wingdings" panose="05000000000000000000" pitchFamily="2" charset="2"/>
              <a:buChar char="Ø"/>
            </a:pPr>
            <a:endParaRPr sz="1600" dirty="0"/>
          </a:p>
          <a:p>
            <a:pPr marL="342900" indent="-342900">
              <a:buFont typeface="Wingdings" panose="05000000000000000000" pitchFamily="2" charset="2"/>
              <a:buChar char="Ø"/>
            </a:pPr>
            <a:r>
              <a:rPr lang="es-AR" b="1" strike="noStrike" dirty="0">
                <a:solidFill>
                  <a:srgbClr val="000000"/>
                </a:solidFill>
                <a:latin typeface="Univers-Light-Normal"/>
                <a:ea typeface="DejaVu Sans"/>
              </a:rPr>
              <a:t>KAIZEN:</a:t>
            </a:r>
            <a:r>
              <a:rPr lang="es-AR" strike="noStrike" dirty="0">
                <a:solidFill>
                  <a:srgbClr val="000000"/>
                </a:solidFill>
                <a:latin typeface="Univers-Light-Normal"/>
                <a:ea typeface="DejaVu Sans"/>
              </a:rPr>
              <a:t> Implica un mejoramiento continuo que involucra a todos los miembros de la empresa para lograr la calidad total. Se orienta bajo la corriente humanista, pues es considerada como una filosofía de vida aplicada por las personas en la familia, el trabajo y la sociedad al pretender progresar día a día. </a:t>
            </a:r>
            <a:endParaRPr lang="es-AR" strike="noStrike" dirty="0" smtClean="0">
              <a:solidFill>
                <a:srgbClr val="000000"/>
              </a:solidFill>
              <a:latin typeface="Univers-Light-Normal"/>
              <a:ea typeface="DejaVu Sans"/>
            </a:endParaRPr>
          </a:p>
          <a:p>
            <a:pPr marL="342900" indent="-342900">
              <a:buFont typeface="Wingdings" panose="05000000000000000000" pitchFamily="2" charset="2"/>
              <a:buChar char="Ø"/>
            </a:pPr>
            <a:endParaRPr sz="1600" dirty="0"/>
          </a:p>
          <a:p>
            <a:pPr marL="342900" indent="-342900">
              <a:buFont typeface="Wingdings" panose="05000000000000000000" pitchFamily="2" charset="2"/>
              <a:buChar char="Ø"/>
            </a:pPr>
            <a:r>
              <a:rPr lang="es-AR" b="1" strike="noStrike" dirty="0">
                <a:solidFill>
                  <a:srgbClr val="000000"/>
                </a:solidFill>
                <a:latin typeface="Univers-Light-Normal"/>
                <a:ea typeface="DejaVu Sans"/>
              </a:rPr>
              <a:t>REINGENIERÍA DE PROCESOS: </a:t>
            </a:r>
            <a:r>
              <a:rPr lang="es-AR" strike="noStrike" dirty="0">
                <a:solidFill>
                  <a:srgbClr val="000000"/>
                </a:solidFill>
                <a:latin typeface="Univers-Light-Normal"/>
                <a:ea typeface="DejaVu Sans"/>
              </a:rPr>
              <a:t>Es la revisión fundamental y el rediseño radical de procesos para alcanzar mejoras espectaculares en medidas críticas y contemporáneas de rendimiento, tales como costos, calidad, servicio y rapidez.</a:t>
            </a:r>
            <a:endParaRPr sz="160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289080" y="1582920"/>
            <a:ext cx="9475200" cy="5830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27" name="CustomShape 2"/>
          <p:cNvSpPr/>
          <p:nvPr/>
        </p:nvSpPr>
        <p:spPr>
          <a:xfrm>
            <a:off x="407520" y="1404720"/>
            <a:ext cx="906660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28" name="CustomShape 3"/>
          <p:cNvSpPr/>
          <p:nvPr/>
        </p:nvSpPr>
        <p:spPr>
          <a:xfrm>
            <a:off x="83520" y="461160"/>
            <a:ext cx="999504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29" name="CustomShape 4"/>
          <p:cNvSpPr/>
          <p:nvPr/>
        </p:nvSpPr>
        <p:spPr>
          <a:xfrm>
            <a:off x="83520" y="576000"/>
            <a:ext cx="9810720" cy="90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2400" b="1" strike="noStrike" dirty="0">
                <a:solidFill>
                  <a:srgbClr val="FFFFFF"/>
                </a:solidFill>
                <a:latin typeface="Univers LT Std 45 Light"/>
                <a:ea typeface="DejaVu Sans"/>
              </a:rPr>
              <a:t>10. HERRAMIENTAS PARA LA MEJORA DE PROCESOS (cont.)</a:t>
            </a:r>
            <a:endParaRPr sz="1400" dirty="0"/>
          </a:p>
        </p:txBody>
      </p:sp>
      <p:pic>
        <p:nvPicPr>
          <p:cNvPr id="130" name="Picture 2"/>
          <p:cNvPicPr/>
          <p:nvPr/>
        </p:nvPicPr>
        <p:blipFill>
          <a:blip r:embed="rId3"/>
          <a:stretch/>
        </p:blipFill>
        <p:spPr>
          <a:xfrm>
            <a:off x="182579" y="673380"/>
            <a:ext cx="695160" cy="695160"/>
          </a:xfrm>
          <a:prstGeom prst="rect">
            <a:avLst/>
          </a:prstGeom>
          <a:ln>
            <a:noFill/>
          </a:ln>
        </p:spPr>
      </p:pic>
      <p:sp>
        <p:nvSpPr>
          <p:cNvPr id="131" name="CustomShape 5"/>
          <p:cNvSpPr/>
          <p:nvPr/>
        </p:nvSpPr>
        <p:spPr>
          <a:xfrm>
            <a:off x="371520" y="183600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2900">
              <a:buFont typeface="Wingdings" panose="05000000000000000000" pitchFamily="2" charset="2"/>
              <a:buChar char="Ø"/>
            </a:pPr>
            <a:r>
              <a:rPr lang="es-AR" sz="2000" b="1" strike="noStrike" dirty="0">
                <a:solidFill>
                  <a:srgbClr val="000000"/>
                </a:solidFill>
                <a:latin typeface="Univers-Light-Normal"/>
                <a:ea typeface="DejaVu Sans"/>
              </a:rPr>
              <a:t>GESTION DEL CAMBIO: </a:t>
            </a:r>
            <a:endParaRPr dirty="0"/>
          </a:p>
          <a:p>
            <a:r>
              <a:rPr lang="es-AR" sz="2000" strike="noStrike" dirty="0">
                <a:solidFill>
                  <a:srgbClr val="000000"/>
                </a:solidFill>
                <a:latin typeface="Univers-Light-Normal"/>
                <a:ea typeface="DejaVu Sans"/>
              </a:rPr>
              <a:t>Alcanza cualquier modificación en equipos, organización, procedimientos, materias primas o condiciones de proceso, ya sea de carácter temporal o permanente, que suponga una variación con respecto a la información que documenta el diseño del proceso. </a:t>
            </a:r>
            <a:endParaRPr dirty="0"/>
          </a:p>
          <a:p>
            <a:endParaRPr dirty="0"/>
          </a:p>
          <a:p>
            <a:r>
              <a:rPr lang="es-AR" sz="2000" strike="noStrike" dirty="0">
                <a:solidFill>
                  <a:srgbClr val="000000"/>
                </a:solidFill>
                <a:latin typeface="Univers-Light-Normal"/>
                <a:ea typeface="DejaVu Sans"/>
              </a:rPr>
              <a:t> </a:t>
            </a:r>
            <a:endParaRPr dirty="0"/>
          </a:p>
          <a:p>
            <a:pPr marL="342900" indent="-342900">
              <a:buFont typeface="Wingdings" panose="05000000000000000000" pitchFamily="2" charset="2"/>
              <a:buChar char="Ø"/>
            </a:pPr>
            <a:r>
              <a:rPr lang="es-AR" sz="2000" b="1" strike="noStrike" dirty="0">
                <a:solidFill>
                  <a:srgbClr val="000000"/>
                </a:solidFill>
                <a:latin typeface="Univers-Light-Normal"/>
                <a:ea typeface="DejaVu Sans"/>
              </a:rPr>
              <a:t>GESTION DE RIESGOS: </a:t>
            </a:r>
            <a:endParaRPr dirty="0"/>
          </a:p>
          <a:p>
            <a:r>
              <a:rPr lang="es-AR" sz="2000" strike="noStrike" dirty="0">
                <a:solidFill>
                  <a:srgbClr val="000000"/>
                </a:solidFill>
                <a:latin typeface="Univers-Light-Normal"/>
                <a:ea typeface="DejaVu Sans"/>
              </a:rPr>
              <a:t>Es un enfoque estructurado para manejar la incertidumbre relativa a una amenaza, a través de una secuencia de actividades humanas que incluyen la identificación, el análisis y la evaluación de riesgo, para luego establecer las estrategias para su tratamiento, utilizando recursos gerenciales. </a:t>
            </a:r>
            <a:endParaRPr dirty="0"/>
          </a:p>
          <a:p>
            <a:r>
              <a:rPr lang="es-AR" sz="2000" strike="noStrike" dirty="0">
                <a:solidFill>
                  <a:srgbClr val="000000"/>
                </a:solidFill>
                <a:latin typeface="Univers-Light-Normal"/>
                <a:ea typeface="DejaVu Sans"/>
              </a:rPr>
              <a:t>El objetivo de la gestión de riesgos es reducir diferentes riesgos relativos a un ámbito preseleccionado a un nivel aceptado por la sociedad. Puede referirse a numerosos tipos de amenazas causadas por el medio ambiente, la tecnología, los seres humanos, las organizaciones y la política. </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07520" y="1404720"/>
            <a:ext cx="906660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33" name="CustomShape 2"/>
          <p:cNvSpPr/>
          <p:nvPr/>
        </p:nvSpPr>
        <p:spPr>
          <a:xfrm>
            <a:off x="83520" y="461160"/>
            <a:ext cx="999504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4" name="CustomShape 3"/>
          <p:cNvSpPr/>
          <p:nvPr/>
        </p:nvSpPr>
        <p:spPr>
          <a:xfrm>
            <a:off x="83520" y="576000"/>
            <a:ext cx="9810720" cy="90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2400" b="1" strike="noStrike" dirty="0">
                <a:solidFill>
                  <a:srgbClr val="FFFFFF"/>
                </a:solidFill>
                <a:latin typeface="Univers LT Std 45 Light"/>
                <a:ea typeface="DejaVu Sans"/>
              </a:rPr>
              <a:t>11. HERRAMIENTAS PARA LA MEJORA DE PROCESOS (cont.)</a:t>
            </a:r>
            <a:endParaRPr sz="1400" dirty="0"/>
          </a:p>
        </p:txBody>
      </p:sp>
      <p:pic>
        <p:nvPicPr>
          <p:cNvPr id="135" name="Picture 2"/>
          <p:cNvPicPr/>
          <p:nvPr/>
        </p:nvPicPr>
        <p:blipFill>
          <a:blip r:embed="rId3"/>
          <a:stretch/>
        </p:blipFill>
        <p:spPr>
          <a:xfrm>
            <a:off x="239040" y="673380"/>
            <a:ext cx="695160" cy="695160"/>
          </a:xfrm>
          <a:prstGeom prst="rect">
            <a:avLst/>
          </a:prstGeom>
          <a:ln>
            <a:noFill/>
          </a:ln>
        </p:spPr>
      </p:pic>
      <p:sp>
        <p:nvSpPr>
          <p:cNvPr id="136" name="CustomShape 4"/>
          <p:cNvSpPr/>
          <p:nvPr/>
        </p:nvSpPr>
        <p:spPr>
          <a:xfrm>
            <a:off x="290880" y="163116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s-AR" sz="2100" b="1" strike="noStrike">
                <a:solidFill>
                  <a:srgbClr val="000000"/>
                </a:solidFill>
                <a:latin typeface="Univers-Light-Normal"/>
                <a:ea typeface="DejaVu Sans"/>
              </a:rPr>
              <a:t>Flujograma del proceso de Gestión del Riesgo y los Cambios:</a:t>
            </a:r>
            <a:endParaRPr/>
          </a:p>
          <a:p>
            <a:endParaRPr/>
          </a:p>
        </p:txBody>
      </p:sp>
      <p:pic>
        <p:nvPicPr>
          <p:cNvPr id="137" name="Imagen 136"/>
          <p:cNvPicPr/>
          <p:nvPr/>
        </p:nvPicPr>
        <p:blipFill>
          <a:blip r:embed="rId4"/>
          <a:stretch/>
        </p:blipFill>
        <p:spPr>
          <a:xfrm>
            <a:off x="934200" y="2016000"/>
            <a:ext cx="8317440" cy="5463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288000" y="1654920"/>
            <a:ext cx="9428760" cy="568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76" name="CustomShape 2"/>
          <p:cNvSpPr/>
          <p:nvPr/>
        </p:nvSpPr>
        <p:spPr>
          <a:xfrm>
            <a:off x="360000" y="175248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r>
              <a:rPr lang="es-AR" sz="1900" strike="noStrike" dirty="0">
                <a:solidFill>
                  <a:srgbClr val="000000"/>
                </a:solidFill>
                <a:latin typeface="Univers-Light-Normal"/>
                <a:ea typeface="DejaVu Sans"/>
              </a:rPr>
              <a:t>El ciclo </a:t>
            </a:r>
            <a:r>
              <a:rPr lang="es-AR" sz="1900" b="1" strike="noStrike" dirty="0">
                <a:solidFill>
                  <a:srgbClr val="000000"/>
                </a:solidFill>
                <a:latin typeface="Univers-Light-Normal"/>
                <a:ea typeface="DejaVu Sans"/>
              </a:rPr>
              <a:t>PECA (PDCA)</a:t>
            </a:r>
            <a:r>
              <a:rPr lang="es-AR" sz="1900" strike="noStrike" dirty="0">
                <a:solidFill>
                  <a:srgbClr val="000000"/>
                </a:solidFill>
                <a:latin typeface="Univers-Light-Normal"/>
                <a:ea typeface="DejaVu Sans"/>
              </a:rPr>
              <a:t> puede describirse brevemente como sigue: </a:t>
            </a:r>
            <a:endParaRPr lang="es-AR" sz="1900" strike="noStrike" dirty="0" smtClean="0">
              <a:solidFill>
                <a:srgbClr val="000000"/>
              </a:solidFill>
              <a:latin typeface="Univers-Light-Normal"/>
              <a:ea typeface="DejaVu Sans"/>
            </a:endParaRPr>
          </a:p>
          <a:p>
            <a:endParaRPr dirty="0"/>
          </a:p>
          <a:p>
            <a:pPr marL="342900" indent="-342900">
              <a:buFont typeface="Arial" panose="020B0604020202020204" pitchFamily="34" charset="0"/>
              <a:buChar char="•"/>
            </a:pPr>
            <a:r>
              <a:rPr lang="es-AR" sz="1900" b="1" strike="noStrike" dirty="0">
                <a:solidFill>
                  <a:srgbClr val="000000"/>
                </a:solidFill>
                <a:latin typeface="Univers-Light-Normal"/>
                <a:ea typeface="DejaVu Sans"/>
              </a:rPr>
              <a:t>P</a:t>
            </a:r>
            <a:r>
              <a:rPr lang="es-AR" sz="1900" strike="noStrike" dirty="0">
                <a:solidFill>
                  <a:srgbClr val="000000"/>
                </a:solidFill>
                <a:latin typeface="Univers-Light-Normal"/>
                <a:ea typeface="DejaVu Sans"/>
              </a:rPr>
              <a:t>lanificar (</a:t>
            </a:r>
            <a:r>
              <a:rPr lang="es-AR" sz="1900" b="1" strike="noStrike" dirty="0">
                <a:solidFill>
                  <a:srgbClr val="000000"/>
                </a:solidFill>
                <a:latin typeface="Univers-Light-Normal"/>
                <a:ea typeface="DejaVu Sans"/>
              </a:rPr>
              <a:t>P</a:t>
            </a:r>
            <a:r>
              <a:rPr lang="es-AR" sz="1900" strike="noStrike" dirty="0">
                <a:solidFill>
                  <a:srgbClr val="000000"/>
                </a:solidFill>
                <a:latin typeface="Univers-Light-Normal"/>
                <a:ea typeface="DejaVu Sans"/>
              </a:rPr>
              <a:t>lan): establecer los objetivos del sistema y sus procesos, y los recursos necesarios para generar y proporcionar resultados de acuerdo con los requisitos del cliente y las políticas de la organización, e identificar y abordar los riesgos y las oportunidades</a:t>
            </a:r>
            <a:endParaRPr dirty="0"/>
          </a:p>
          <a:p>
            <a:pPr marL="342900" indent="-342900">
              <a:buFont typeface="Arial" panose="020B0604020202020204" pitchFamily="34" charset="0"/>
              <a:buChar char="•"/>
            </a:pPr>
            <a:r>
              <a:rPr lang="es-AR" sz="1900" b="1" strike="noStrike" dirty="0">
                <a:solidFill>
                  <a:srgbClr val="000000"/>
                </a:solidFill>
                <a:latin typeface="Univers-Light-Normal"/>
                <a:ea typeface="DejaVu Sans"/>
              </a:rPr>
              <a:t>E</a:t>
            </a:r>
            <a:r>
              <a:rPr lang="es-AR" sz="1900" strike="noStrike" dirty="0">
                <a:solidFill>
                  <a:srgbClr val="000000"/>
                </a:solidFill>
                <a:latin typeface="Univers-Light-Normal"/>
                <a:ea typeface="DejaVu Sans"/>
              </a:rPr>
              <a:t>jecutar (</a:t>
            </a:r>
            <a:r>
              <a:rPr lang="es-AR" sz="1900" b="1" strike="noStrike" dirty="0">
                <a:solidFill>
                  <a:srgbClr val="000000"/>
                </a:solidFill>
                <a:latin typeface="Univers-Light-Normal"/>
                <a:ea typeface="DejaVu Sans"/>
              </a:rPr>
              <a:t>D</a:t>
            </a:r>
            <a:r>
              <a:rPr lang="es-AR" sz="1900" strike="noStrike" dirty="0">
                <a:solidFill>
                  <a:srgbClr val="000000"/>
                </a:solidFill>
                <a:latin typeface="Univers-Light-Normal"/>
                <a:ea typeface="DejaVu Sans"/>
              </a:rPr>
              <a:t>o): implementar lo planificado</a:t>
            </a:r>
            <a:endParaRPr dirty="0"/>
          </a:p>
          <a:p>
            <a:pPr marL="342900" indent="-342900">
              <a:buFont typeface="Arial" panose="020B0604020202020204" pitchFamily="34" charset="0"/>
              <a:buChar char="•"/>
            </a:pPr>
            <a:r>
              <a:rPr lang="es-AR" sz="1900" b="1" strike="noStrike" dirty="0">
                <a:solidFill>
                  <a:srgbClr val="000000"/>
                </a:solidFill>
                <a:latin typeface="Univers-Light-Normal"/>
                <a:ea typeface="DejaVu Sans"/>
              </a:rPr>
              <a:t>C</a:t>
            </a:r>
            <a:r>
              <a:rPr lang="es-AR" sz="1900" strike="noStrike" dirty="0">
                <a:solidFill>
                  <a:srgbClr val="000000"/>
                </a:solidFill>
                <a:latin typeface="Univers-Light-Normal"/>
                <a:ea typeface="DejaVu Sans"/>
              </a:rPr>
              <a:t>ontrolar (</a:t>
            </a:r>
            <a:r>
              <a:rPr lang="es-AR" sz="1900" b="1" strike="noStrike" dirty="0" err="1">
                <a:solidFill>
                  <a:srgbClr val="000000"/>
                </a:solidFill>
                <a:latin typeface="Univers-Light-Normal"/>
                <a:ea typeface="DejaVu Sans"/>
              </a:rPr>
              <a:t>C</a:t>
            </a:r>
            <a:r>
              <a:rPr lang="es-AR" sz="1900" strike="noStrike" dirty="0" err="1">
                <a:solidFill>
                  <a:srgbClr val="000000"/>
                </a:solidFill>
                <a:latin typeface="Univers-Light-Normal"/>
                <a:ea typeface="DejaVu Sans"/>
              </a:rPr>
              <a:t>heck</a:t>
            </a:r>
            <a:r>
              <a:rPr lang="es-AR" sz="1900" strike="noStrike" dirty="0">
                <a:solidFill>
                  <a:srgbClr val="000000"/>
                </a:solidFill>
                <a:latin typeface="Univers-Light-Normal"/>
                <a:ea typeface="DejaVu Sans"/>
              </a:rPr>
              <a:t>): realizar el seguimiento y la medición de los procesos y los productos y servicios resultantes respecto a las políticas, los objetivos, los requisitos y las actividades planificadas, e informar sobre los resultados</a:t>
            </a:r>
            <a:endParaRPr dirty="0"/>
          </a:p>
          <a:p>
            <a:pPr marL="342900" indent="-342900">
              <a:buFont typeface="Arial" panose="020B0604020202020204" pitchFamily="34" charset="0"/>
              <a:buChar char="•"/>
            </a:pPr>
            <a:r>
              <a:rPr lang="es-AR" sz="1900" b="1" strike="noStrike" dirty="0">
                <a:solidFill>
                  <a:srgbClr val="000000"/>
                </a:solidFill>
                <a:latin typeface="Univers-Light-Normal"/>
                <a:ea typeface="DejaVu Sans"/>
              </a:rPr>
              <a:t>A</a:t>
            </a:r>
            <a:r>
              <a:rPr lang="es-AR" sz="1900" strike="noStrike" dirty="0">
                <a:solidFill>
                  <a:srgbClr val="000000"/>
                </a:solidFill>
                <a:latin typeface="Univers-Light-Normal"/>
                <a:ea typeface="DejaVu Sans"/>
              </a:rPr>
              <a:t>ctuar (</a:t>
            </a:r>
            <a:r>
              <a:rPr lang="es-AR" sz="1900" b="1" strike="noStrike" dirty="0" err="1">
                <a:solidFill>
                  <a:srgbClr val="000000"/>
                </a:solidFill>
                <a:latin typeface="Univers-Light-Normal"/>
                <a:ea typeface="DejaVu Sans"/>
              </a:rPr>
              <a:t>A</a:t>
            </a:r>
            <a:r>
              <a:rPr lang="es-AR" sz="1900" strike="noStrike" dirty="0" err="1">
                <a:solidFill>
                  <a:srgbClr val="000000"/>
                </a:solidFill>
                <a:latin typeface="Univers-Light-Normal"/>
                <a:ea typeface="DejaVu Sans"/>
              </a:rPr>
              <a:t>ct</a:t>
            </a:r>
            <a:r>
              <a:rPr lang="es-AR" sz="1900" strike="noStrike" dirty="0">
                <a:solidFill>
                  <a:srgbClr val="000000"/>
                </a:solidFill>
                <a:latin typeface="Univers-Light-Normal"/>
                <a:ea typeface="DejaVu Sans"/>
              </a:rPr>
              <a:t>): tomar acciones para mejorar el desempeño cuando sea necesario.</a:t>
            </a:r>
            <a:endParaRPr dirty="0"/>
          </a:p>
          <a:p>
            <a:endParaRPr dirty="0"/>
          </a:p>
          <a:p>
            <a:endParaRPr dirty="0"/>
          </a:p>
        </p:txBody>
      </p:sp>
      <p:sp>
        <p:nvSpPr>
          <p:cNvPr id="77" name="CustomShape 3"/>
          <p:cNvSpPr/>
          <p:nvPr/>
        </p:nvSpPr>
        <p:spPr>
          <a:xfrm>
            <a:off x="0" y="514800"/>
            <a:ext cx="1007928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78" name="CustomShape 4"/>
          <p:cNvSpPr/>
          <p:nvPr/>
        </p:nvSpPr>
        <p:spPr>
          <a:xfrm>
            <a:off x="360001" y="775800"/>
            <a:ext cx="6695640" cy="111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200" b="1" strike="noStrike" dirty="0">
                <a:solidFill>
                  <a:srgbClr val="FFFFFF"/>
                </a:solidFill>
                <a:latin typeface="Univers LT Std 45 Light"/>
                <a:ea typeface="DejaVu Sans"/>
              </a:rPr>
              <a:t>1. MEJORA CONTINUA</a:t>
            </a:r>
            <a:endParaRPr sz="1400" dirty="0"/>
          </a:p>
          <a:p>
            <a:pPr algn="r">
              <a:lnSpc>
                <a:spcPct val="100000"/>
              </a:lnSpc>
            </a:pPr>
            <a:endParaRPr dirty="0"/>
          </a:p>
        </p:txBody>
      </p:sp>
      <p:pic>
        <p:nvPicPr>
          <p:cNvPr id="79" name="Picture 2"/>
          <p:cNvPicPr/>
          <p:nvPr/>
        </p:nvPicPr>
        <p:blipFill>
          <a:blip r:embed="rId3"/>
          <a:stretch/>
        </p:blipFill>
        <p:spPr>
          <a:xfrm>
            <a:off x="717480" y="718560"/>
            <a:ext cx="695160" cy="695160"/>
          </a:xfrm>
          <a:prstGeom prst="rect">
            <a:avLst/>
          </a:prstGeom>
          <a:ln>
            <a:noFill/>
          </a:ln>
        </p:spPr>
      </p:pic>
      <p:pic>
        <p:nvPicPr>
          <p:cNvPr id="80" name="Imagen 79"/>
          <p:cNvPicPr/>
          <p:nvPr/>
        </p:nvPicPr>
        <p:blipFill>
          <a:blip r:embed="rId4"/>
          <a:stretch/>
        </p:blipFill>
        <p:spPr>
          <a:xfrm>
            <a:off x="3138120" y="4824000"/>
            <a:ext cx="3917520" cy="26636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Imagen 80"/>
          <p:cNvPicPr/>
          <p:nvPr/>
        </p:nvPicPr>
        <p:blipFill>
          <a:blip r:embed="rId3"/>
          <a:srcRect t="2121" b="10729"/>
          <a:stretch/>
        </p:blipFill>
        <p:spPr>
          <a:xfrm>
            <a:off x="5580000" y="4392000"/>
            <a:ext cx="4363920" cy="2951280"/>
          </a:xfrm>
          <a:prstGeom prst="rect">
            <a:avLst/>
          </a:prstGeom>
          <a:ln>
            <a:noFill/>
          </a:ln>
        </p:spPr>
      </p:pic>
      <p:sp>
        <p:nvSpPr>
          <p:cNvPr id="82" name="CustomShape 1"/>
          <p:cNvSpPr/>
          <p:nvPr/>
        </p:nvSpPr>
        <p:spPr>
          <a:xfrm>
            <a:off x="180000" y="180000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2900">
              <a:buFont typeface="Wingdings" panose="05000000000000000000" pitchFamily="2" charset="2"/>
              <a:buChar char="Ø"/>
            </a:pPr>
            <a:r>
              <a:rPr lang="es-AR" sz="2000" b="1" strike="noStrike" dirty="0">
                <a:solidFill>
                  <a:srgbClr val="000000"/>
                </a:solidFill>
                <a:latin typeface="Univers-Light-Normal"/>
                <a:ea typeface="DejaVu Sans"/>
              </a:rPr>
              <a:t>¿Qué es un Equipo de Mejora?</a:t>
            </a:r>
            <a:r>
              <a:rPr lang="es-AR" sz="2000" strike="noStrike" dirty="0">
                <a:solidFill>
                  <a:srgbClr val="000000"/>
                </a:solidFill>
                <a:latin typeface="Univers-Light-Normal"/>
                <a:ea typeface="DejaVu Sans"/>
              </a:rPr>
              <a:t> Un grupo reducido de empleados que trabajan en una situación mejorable concreta, por un periodo limitado de tiempo, con un objetivo general: analizar los procesos “defectuosos” y rediseñarlos orientándolos hacia el cliente.</a:t>
            </a:r>
            <a:endParaRPr dirty="0"/>
          </a:p>
          <a:p>
            <a:pPr marL="342900" indent="-342900">
              <a:buFont typeface="Wingdings" panose="05000000000000000000" pitchFamily="2" charset="2"/>
              <a:buChar char="Ø"/>
            </a:pPr>
            <a:r>
              <a:rPr lang="es-AR" sz="2000" b="1" strike="noStrike" dirty="0">
                <a:solidFill>
                  <a:srgbClr val="000000"/>
                </a:solidFill>
                <a:latin typeface="Univers-Light-Normal"/>
                <a:ea typeface="DejaVu Sans"/>
              </a:rPr>
              <a:t>¿Quién lo forma?</a:t>
            </a:r>
            <a:r>
              <a:rPr lang="es-AR" sz="2000" strike="noStrike" dirty="0">
                <a:solidFill>
                  <a:srgbClr val="000000"/>
                </a:solidFill>
                <a:latin typeface="Univers-Light-Normal"/>
                <a:ea typeface="DejaVu Sans"/>
              </a:rPr>
              <a:t> Deben estar representados todos los sectores implicados en el proceso a mejorar: personas conocedoras del problema, interesadas y motivadas por la mejora, e implicadas en los posibles cambios, con capacidad de diálogo, tolerancia, respeto y perseverancia, comprometidos con la participación y dinámica de las reuniones. </a:t>
            </a:r>
            <a:endParaRPr dirty="0"/>
          </a:p>
          <a:p>
            <a:pPr marL="342900" indent="-342900">
              <a:buFont typeface="Wingdings" panose="05000000000000000000" pitchFamily="2" charset="2"/>
              <a:buChar char="Ø"/>
            </a:pPr>
            <a:r>
              <a:rPr lang="es-AR" sz="2000" b="1" strike="noStrike" dirty="0">
                <a:solidFill>
                  <a:srgbClr val="000000"/>
                </a:solidFill>
                <a:latin typeface="Univers-Light-Normal"/>
                <a:ea typeface="DejaVu Sans"/>
              </a:rPr>
              <a:t>¿Qué hace el Equipo de Mejora?</a:t>
            </a:r>
            <a:r>
              <a:rPr lang="es-AR" sz="2000" strike="noStrike" dirty="0">
                <a:solidFill>
                  <a:srgbClr val="000000"/>
                </a:solidFill>
                <a:latin typeface="Univers-Light-Normal"/>
                <a:ea typeface="DejaVu Sans"/>
              </a:rPr>
              <a:t> Identifica </a:t>
            </a:r>
            <a:endParaRPr dirty="0"/>
          </a:p>
          <a:p>
            <a:r>
              <a:rPr lang="es-AR" sz="2000" strike="noStrike" dirty="0" smtClean="0">
                <a:solidFill>
                  <a:srgbClr val="000000"/>
                </a:solidFill>
                <a:latin typeface="Univers-Light-Normal"/>
                <a:ea typeface="DejaVu Sans"/>
              </a:rPr>
              <a:t>     y </a:t>
            </a:r>
            <a:r>
              <a:rPr lang="es-AR" sz="2000" strike="noStrike" dirty="0">
                <a:solidFill>
                  <a:srgbClr val="000000"/>
                </a:solidFill>
                <a:latin typeface="Univers-Light-Normal"/>
                <a:ea typeface="DejaVu Sans"/>
              </a:rPr>
              <a:t>prioriza los problemas, analiza sus causas, </a:t>
            </a:r>
            <a:endParaRPr dirty="0"/>
          </a:p>
          <a:p>
            <a:r>
              <a:rPr lang="es-AR" sz="2000" strike="noStrike" dirty="0" smtClean="0">
                <a:solidFill>
                  <a:srgbClr val="000000"/>
                </a:solidFill>
                <a:latin typeface="Univers-Light-Normal"/>
                <a:ea typeface="DejaVu Sans"/>
              </a:rPr>
              <a:t>     plantea </a:t>
            </a:r>
            <a:r>
              <a:rPr lang="es-AR" sz="2000" strike="noStrike" dirty="0">
                <a:solidFill>
                  <a:srgbClr val="000000"/>
                </a:solidFill>
                <a:latin typeface="Univers-Light-Normal"/>
                <a:ea typeface="DejaVu Sans"/>
              </a:rPr>
              <a:t>posibles soluciones y propone los </a:t>
            </a:r>
            <a:endParaRPr dirty="0"/>
          </a:p>
          <a:p>
            <a:r>
              <a:rPr lang="es-AR" sz="2000" strike="noStrike" dirty="0" smtClean="0">
                <a:solidFill>
                  <a:srgbClr val="000000"/>
                </a:solidFill>
                <a:latin typeface="Univers-Light-Normal"/>
                <a:ea typeface="DejaVu Sans"/>
              </a:rPr>
              <a:t>     cambios </a:t>
            </a:r>
            <a:r>
              <a:rPr lang="es-AR" sz="2000" strike="noStrike" dirty="0">
                <a:solidFill>
                  <a:srgbClr val="000000"/>
                </a:solidFill>
                <a:latin typeface="Univers-Light-Normal"/>
                <a:ea typeface="DejaVu Sans"/>
              </a:rPr>
              <a:t>necesarios. También debe establecer</a:t>
            </a:r>
            <a:endParaRPr dirty="0"/>
          </a:p>
          <a:p>
            <a:r>
              <a:rPr lang="es-AR" sz="2000" strike="noStrike" dirty="0">
                <a:solidFill>
                  <a:srgbClr val="000000"/>
                </a:solidFill>
                <a:latin typeface="Univers-Light-Normal"/>
                <a:ea typeface="DejaVu Sans"/>
              </a:rPr>
              <a:t> </a:t>
            </a:r>
            <a:r>
              <a:rPr lang="es-AR" sz="2000" strike="noStrike" dirty="0" smtClean="0">
                <a:solidFill>
                  <a:srgbClr val="000000"/>
                </a:solidFill>
                <a:latin typeface="Univers-Light-Normal"/>
                <a:ea typeface="DejaVu Sans"/>
              </a:rPr>
              <a:t>    un </a:t>
            </a:r>
            <a:r>
              <a:rPr lang="es-AR" sz="2000" strike="noStrike" dirty="0">
                <a:solidFill>
                  <a:srgbClr val="000000"/>
                </a:solidFill>
                <a:latin typeface="Univers-Light-Normal"/>
                <a:ea typeface="DejaVu Sans"/>
              </a:rPr>
              <a:t>mecanismo sencillo de revisión periódica</a:t>
            </a:r>
            <a:endParaRPr dirty="0"/>
          </a:p>
          <a:p>
            <a:r>
              <a:rPr lang="es-AR" sz="2000" strike="noStrike" dirty="0">
                <a:solidFill>
                  <a:srgbClr val="000000"/>
                </a:solidFill>
                <a:latin typeface="Univers-Light-Normal"/>
                <a:ea typeface="DejaVu Sans"/>
              </a:rPr>
              <a:t> </a:t>
            </a:r>
            <a:r>
              <a:rPr lang="es-AR" sz="2000" strike="noStrike" dirty="0" smtClean="0">
                <a:solidFill>
                  <a:srgbClr val="000000"/>
                </a:solidFill>
                <a:latin typeface="Univers-Light-Normal"/>
                <a:ea typeface="DejaVu Sans"/>
              </a:rPr>
              <a:t>    (</a:t>
            </a:r>
            <a:r>
              <a:rPr lang="es-AR" sz="2000" strike="noStrike" dirty="0">
                <a:solidFill>
                  <a:srgbClr val="000000"/>
                </a:solidFill>
                <a:latin typeface="Univers-Light-Normal"/>
                <a:ea typeface="DejaVu Sans"/>
              </a:rPr>
              <a:t>implantar el Ciclo de Mejora Continua).</a:t>
            </a:r>
            <a:endParaRPr dirty="0"/>
          </a:p>
          <a:p>
            <a:endParaRPr dirty="0"/>
          </a:p>
        </p:txBody>
      </p:sp>
      <p:sp>
        <p:nvSpPr>
          <p:cNvPr id="83" name="CustomShape 2"/>
          <p:cNvSpPr/>
          <p:nvPr/>
        </p:nvSpPr>
        <p:spPr>
          <a:xfrm>
            <a:off x="720" y="532080"/>
            <a:ext cx="1007568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684000" y="720000"/>
            <a:ext cx="8699040" cy="111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000" b="1" strike="noStrike" dirty="0">
                <a:solidFill>
                  <a:srgbClr val="FFFFFF"/>
                </a:solidFill>
                <a:latin typeface="Univers LT Std 45 Light"/>
                <a:ea typeface="DejaVu Sans"/>
              </a:rPr>
              <a:t>2. </a:t>
            </a:r>
            <a:r>
              <a:rPr lang="es-AR" sz="3000" b="1" dirty="0" smtClean="0">
                <a:solidFill>
                  <a:srgbClr val="FFFFFF"/>
                </a:solidFill>
                <a:latin typeface="Univers LT Std 45 Light"/>
                <a:ea typeface="DejaVu Sans"/>
              </a:rPr>
              <a:t>EQUIPOS DE MEJORA</a:t>
            </a:r>
            <a:endParaRPr dirty="0"/>
          </a:p>
          <a:p>
            <a:pPr algn="r">
              <a:lnSpc>
                <a:spcPct val="100000"/>
              </a:lnSpc>
            </a:pPr>
            <a:endParaRPr dirty="0"/>
          </a:p>
        </p:txBody>
      </p:sp>
      <p:pic>
        <p:nvPicPr>
          <p:cNvPr id="85" name="Picture 2"/>
          <p:cNvPicPr/>
          <p:nvPr/>
        </p:nvPicPr>
        <p:blipFill>
          <a:blip r:embed="rId4"/>
          <a:stretch/>
        </p:blipFill>
        <p:spPr>
          <a:xfrm>
            <a:off x="936000" y="743040"/>
            <a:ext cx="695160" cy="69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CustomShape 1"/>
          <p:cNvSpPr/>
          <p:nvPr/>
        </p:nvSpPr>
        <p:spPr>
          <a:xfrm>
            <a:off x="432000" y="177444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2900" algn="just">
              <a:lnSpc>
                <a:spcPct val="100000"/>
              </a:lnSpc>
              <a:buFont typeface="Wingdings" panose="05000000000000000000" pitchFamily="2" charset="2"/>
              <a:buChar char="ü"/>
            </a:pPr>
            <a:r>
              <a:rPr lang="es-AR" sz="2250" strike="noStrike" dirty="0">
                <a:solidFill>
                  <a:srgbClr val="000000"/>
                </a:solidFill>
                <a:latin typeface="Univers-Light-Normal"/>
                <a:ea typeface="DejaVu Sans"/>
              </a:rPr>
              <a:t>La gestión por procesos es la forma de gestionar toda la organización basándose en los procesos</a:t>
            </a:r>
            <a:r>
              <a:rPr lang="es-AR" sz="2250" strike="noStrike" dirty="0" smtClean="0">
                <a:solidFill>
                  <a:srgbClr val="000000"/>
                </a:solidFill>
                <a:latin typeface="Univers-Light-Normal"/>
                <a:ea typeface="DejaVu Sans"/>
              </a:rPr>
              <a:t>.</a:t>
            </a:r>
          </a:p>
          <a:p>
            <a:pPr marL="342900" indent="-342900" algn="just">
              <a:lnSpc>
                <a:spcPct val="100000"/>
              </a:lnSpc>
              <a:buFont typeface="Wingdings" panose="05000000000000000000" pitchFamily="2" charset="2"/>
              <a:buChar char="ü"/>
            </a:pPr>
            <a:endParaRPr dirty="0"/>
          </a:p>
          <a:p>
            <a:pPr marL="342900" indent="-342900" algn="just">
              <a:lnSpc>
                <a:spcPct val="100000"/>
              </a:lnSpc>
              <a:buFont typeface="Wingdings" panose="05000000000000000000" pitchFamily="2" charset="2"/>
              <a:buChar char="ü"/>
            </a:pPr>
            <a:r>
              <a:rPr lang="es-AR" sz="2250" strike="noStrike" dirty="0">
                <a:solidFill>
                  <a:srgbClr val="000000"/>
                </a:solidFill>
                <a:latin typeface="Univers-Light-Normal"/>
                <a:ea typeface="DejaVu Sans"/>
              </a:rPr>
              <a:t>Los procesos son una secuencia de actividades orientadas a generar un valor añadido sobre una </a:t>
            </a:r>
            <a:r>
              <a:rPr lang="es-AR" sz="2250" b="1" strike="noStrike" dirty="0">
                <a:solidFill>
                  <a:srgbClr val="000000"/>
                </a:solidFill>
                <a:latin typeface="Arial"/>
                <a:ea typeface="Arial"/>
              </a:rPr>
              <a:t>entrada</a:t>
            </a:r>
            <a:r>
              <a:rPr lang="es-AR" sz="2250" strike="noStrike" dirty="0">
                <a:solidFill>
                  <a:srgbClr val="000000"/>
                </a:solidFill>
                <a:latin typeface="Univers-Light-Normal"/>
                <a:ea typeface="DejaVu Sans"/>
              </a:rPr>
              <a:t> para conseguir un resultado, y una </a:t>
            </a:r>
            <a:r>
              <a:rPr lang="es-AR" sz="2250" b="1" strike="noStrike" dirty="0">
                <a:solidFill>
                  <a:srgbClr val="000000"/>
                </a:solidFill>
                <a:latin typeface="Arial"/>
                <a:ea typeface="Arial"/>
              </a:rPr>
              <a:t>salida</a:t>
            </a:r>
            <a:r>
              <a:rPr lang="es-AR" sz="2250" strike="noStrike" dirty="0">
                <a:solidFill>
                  <a:srgbClr val="000000"/>
                </a:solidFill>
                <a:latin typeface="Univers-Light-Normal"/>
                <a:ea typeface="DejaVu Sans"/>
              </a:rPr>
              <a:t> que satisfaga los requerimientos del cliente</a:t>
            </a:r>
            <a:r>
              <a:rPr lang="es-AR" sz="2250" strike="noStrike" dirty="0" smtClean="0">
                <a:solidFill>
                  <a:srgbClr val="000000"/>
                </a:solidFill>
                <a:latin typeface="Univers-Light-Normal"/>
                <a:ea typeface="DejaVu Sans"/>
              </a:rPr>
              <a:t>.</a:t>
            </a:r>
          </a:p>
          <a:p>
            <a:pPr marL="342900" indent="-342900" algn="just">
              <a:lnSpc>
                <a:spcPct val="100000"/>
              </a:lnSpc>
              <a:buFont typeface="Wingdings" panose="05000000000000000000" pitchFamily="2" charset="2"/>
              <a:buChar char="ü"/>
            </a:pPr>
            <a:endParaRPr dirty="0"/>
          </a:p>
          <a:p>
            <a:pPr marL="342900" indent="-342900" algn="just">
              <a:lnSpc>
                <a:spcPct val="100000"/>
              </a:lnSpc>
              <a:buFont typeface="Wingdings" panose="05000000000000000000" pitchFamily="2" charset="2"/>
              <a:buChar char="ü"/>
            </a:pPr>
            <a:r>
              <a:rPr lang="es-AR" sz="2250" b="1" strike="noStrike" dirty="0" smtClean="0">
                <a:solidFill>
                  <a:srgbClr val="000000"/>
                </a:solidFill>
                <a:latin typeface="Univers-Light-Normal"/>
                <a:ea typeface="DejaVu Sans"/>
              </a:rPr>
              <a:t>Las </a:t>
            </a:r>
            <a:r>
              <a:rPr lang="es-AR" sz="2250" b="1" strike="noStrike" dirty="0">
                <a:solidFill>
                  <a:srgbClr val="000000"/>
                </a:solidFill>
                <a:latin typeface="Univers-Light-Normal"/>
                <a:ea typeface="DejaVu Sans"/>
              </a:rPr>
              <a:t>empresas son tan </a:t>
            </a:r>
            <a:endParaRPr b="1" dirty="0"/>
          </a:p>
          <a:p>
            <a:pPr algn="just">
              <a:lnSpc>
                <a:spcPct val="100000"/>
              </a:lnSpc>
            </a:pPr>
            <a:r>
              <a:rPr lang="es-AR" sz="2250" b="1" strike="noStrike" dirty="0" smtClean="0">
                <a:solidFill>
                  <a:srgbClr val="000000"/>
                </a:solidFill>
                <a:latin typeface="Univers-Light-Normal"/>
                <a:ea typeface="DejaVu Sans"/>
              </a:rPr>
              <a:t>    eficientes </a:t>
            </a:r>
            <a:r>
              <a:rPr lang="es-AR" sz="2250" b="1" strike="noStrike" dirty="0">
                <a:solidFill>
                  <a:srgbClr val="000000"/>
                </a:solidFill>
                <a:latin typeface="Univers-Light-Normal"/>
                <a:ea typeface="DejaVu Sans"/>
              </a:rPr>
              <a:t>como los son </a:t>
            </a:r>
            <a:endParaRPr b="1" dirty="0"/>
          </a:p>
          <a:p>
            <a:pPr algn="just">
              <a:lnSpc>
                <a:spcPct val="100000"/>
              </a:lnSpc>
            </a:pPr>
            <a:r>
              <a:rPr lang="es-AR" sz="2250" b="1" strike="noStrike" dirty="0" smtClean="0">
                <a:solidFill>
                  <a:srgbClr val="000000"/>
                </a:solidFill>
                <a:latin typeface="Univers-Light-Normal"/>
                <a:ea typeface="DejaVu Sans"/>
              </a:rPr>
              <a:t>    sus </a:t>
            </a:r>
            <a:r>
              <a:rPr lang="es-AR" sz="2250" b="1" strike="noStrike" dirty="0">
                <a:solidFill>
                  <a:srgbClr val="000000"/>
                </a:solidFill>
                <a:latin typeface="Univers-Light-Normal"/>
                <a:ea typeface="DejaVu Sans"/>
              </a:rPr>
              <a:t>procesos.</a:t>
            </a:r>
            <a:endParaRPr b="1" dirty="0"/>
          </a:p>
          <a:p>
            <a:pPr algn="just">
              <a:lnSpc>
                <a:spcPct val="100000"/>
              </a:lnSpc>
            </a:pPr>
            <a:endParaRPr dirty="0"/>
          </a:p>
        </p:txBody>
      </p:sp>
      <p:sp>
        <p:nvSpPr>
          <p:cNvPr id="87" name="CustomShape 2"/>
          <p:cNvSpPr/>
          <p:nvPr/>
        </p:nvSpPr>
        <p:spPr>
          <a:xfrm>
            <a:off x="720" y="532080"/>
            <a:ext cx="1007568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8" name="CustomShape 3"/>
          <p:cNvSpPr/>
          <p:nvPr/>
        </p:nvSpPr>
        <p:spPr>
          <a:xfrm>
            <a:off x="972000" y="720000"/>
            <a:ext cx="7653385" cy="111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600" b="1" strike="noStrike" dirty="0">
                <a:solidFill>
                  <a:srgbClr val="FFFFFF"/>
                </a:solidFill>
                <a:latin typeface="Univers LT Std 45 Light"/>
                <a:ea typeface="DejaVu Sans"/>
              </a:rPr>
              <a:t>3. GESTION POR PROCESOS</a:t>
            </a:r>
            <a:endParaRPr sz="1600" dirty="0"/>
          </a:p>
          <a:p>
            <a:pPr algn="r">
              <a:lnSpc>
                <a:spcPct val="100000"/>
              </a:lnSpc>
            </a:pPr>
            <a:endParaRPr dirty="0"/>
          </a:p>
        </p:txBody>
      </p:sp>
      <p:pic>
        <p:nvPicPr>
          <p:cNvPr id="89" name="Picture 2"/>
          <p:cNvPicPr/>
          <p:nvPr/>
        </p:nvPicPr>
        <p:blipFill>
          <a:blip r:embed="rId3"/>
          <a:stretch/>
        </p:blipFill>
        <p:spPr>
          <a:xfrm>
            <a:off x="360000" y="743760"/>
            <a:ext cx="695160" cy="695160"/>
          </a:xfrm>
          <a:prstGeom prst="rect">
            <a:avLst/>
          </a:prstGeom>
          <a:ln>
            <a:noFill/>
          </a:ln>
        </p:spPr>
      </p:pic>
      <p:pic>
        <p:nvPicPr>
          <p:cNvPr id="90" name="Imagen 89"/>
          <p:cNvPicPr/>
          <p:nvPr/>
        </p:nvPicPr>
        <p:blipFill>
          <a:blip r:embed="rId4"/>
          <a:srcRect t="10068"/>
          <a:stretch/>
        </p:blipFill>
        <p:spPr>
          <a:xfrm>
            <a:off x="4749420" y="3903260"/>
            <a:ext cx="5199539" cy="35843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 name="Imagen 90"/>
          <p:cNvPicPr/>
          <p:nvPr/>
        </p:nvPicPr>
        <p:blipFill>
          <a:blip r:embed="rId2"/>
          <a:srcRect t="5589" b="5102"/>
          <a:stretch/>
        </p:blipFill>
        <p:spPr>
          <a:xfrm>
            <a:off x="2880000" y="4608360"/>
            <a:ext cx="7055640" cy="2879280"/>
          </a:xfrm>
          <a:prstGeom prst="rect">
            <a:avLst/>
          </a:prstGeom>
          <a:ln>
            <a:noFill/>
          </a:ln>
        </p:spPr>
      </p:pic>
      <p:sp>
        <p:nvSpPr>
          <p:cNvPr id="92" name="CustomShape 1"/>
          <p:cNvSpPr/>
          <p:nvPr/>
        </p:nvSpPr>
        <p:spPr>
          <a:xfrm>
            <a:off x="72000" y="1666440"/>
            <a:ext cx="997164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342900" indent="-342900" algn="just">
              <a:lnSpc>
                <a:spcPct val="100000"/>
              </a:lnSpc>
              <a:buFont typeface="Wingdings" panose="05000000000000000000" pitchFamily="2" charset="2"/>
              <a:buChar char="§"/>
            </a:pPr>
            <a:r>
              <a:rPr lang="es-AR" sz="1979" b="1" strike="noStrike" dirty="0">
                <a:solidFill>
                  <a:srgbClr val="000000"/>
                </a:solidFill>
                <a:latin typeface="Arial"/>
                <a:ea typeface="Arial"/>
              </a:rPr>
              <a:t>Proceso:</a:t>
            </a:r>
            <a:r>
              <a:rPr lang="es-AR" sz="1979" strike="noStrike" dirty="0">
                <a:solidFill>
                  <a:srgbClr val="000000"/>
                </a:solidFill>
                <a:latin typeface="Univers-Light-Normal"/>
                <a:ea typeface="DejaVu Sans"/>
              </a:rPr>
              <a:t> Es un conjunto de actividades que transforman elementos de entrada en elementos de salida, generando un valor añadido. Estos elementos de entrada pueden ser materiales o información, al igual que la salida</a:t>
            </a:r>
            <a:r>
              <a:rPr lang="es-AR" sz="1979" strike="noStrike" dirty="0" smtClean="0">
                <a:solidFill>
                  <a:srgbClr val="000000"/>
                </a:solidFill>
                <a:latin typeface="Univers-Light-Normal"/>
                <a:ea typeface="DejaVu Sans"/>
              </a:rPr>
              <a:t>.</a:t>
            </a:r>
            <a:endParaRPr dirty="0"/>
          </a:p>
          <a:p>
            <a:pPr marL="342900" indent="-342900" algn="just">
              <a:lnSpc>
                <a:spcPct val="100000"/>
              </a:lnSpc>
              <a:buFont typeface="Wingdings" panose="05000000000000000000" pitchFamily="2" charset="2"/>
              <a:buChar char="§"/>
            </a:pPr>
            <a:r>
              <a:rPr lang="es-AR" sz="1979" b="1" strike="noStrike" dirty="0">
                <a:solidFill>
                  <a:srgbClr val="000000"/>
                </a:solidFill>
                <a:latin typeface="Arial"/>
                <a:ea typeface="Arial"/>
              </a:rPr>
              <a:t>Proceso clave:</a:t>
            </a:r>
            <a:r>
              <a:rPr lang="es-AR" sz="1979" strike="noStrike" dirty="0">
                <a:solidFill>
                  <a:srgbClr val="000000"/>
                </a:solidFill>
                <a:latin typeface="Univers-Light-Normal"/>
                <a:ea typeface="DejaVu Sans"/>
              </a:rPr>
              <a:t> son aquellos procesos extraídos del universo de procesos de la organización, que inciden de manera significativa en los objetivos estratégicos y son críticos para el éxito del negocio.</a:t>
            </a:r>
            <a:endParaRPr dirty="0"/>
          </a:p>
          <a:p>
            <a:pPr marL="342900" indent="-342900" algn="just">
              <a:lnSpc>
                <a:spcPct val="100000"/>
              </a:lnSpc>
              <a:buFont typeface="Wingdings" panose="05000000000000000000" pitchFamily="2" charset="2"/>
              <a:buChar char="§"/>
            </a:pPr>
            <a:r>
              <a:rPr lang="es-AR" sz="1979" b="1" strike="noStrike" dirty="0">
                <a:solidFill>
                  <a:srgbClr val="000000"/>
                </a:solidFill>
                <a:latin typeface="Arial"/>
                <a:ea typeface="Arial"/>
              </a:rPr>
              <a:t>Proceso de apoyo:</a:t>
            </a:r>
            <a:r>
              <a:rPr lang="es-AR" sz="1979" strike="noStrike" dirty="0">
                <a:solidFill>
                  <a:srgbClr val="000000"/>
                </a:solidFill>
                <a:latin typeface="Univers-Light-Normal"/>
                <a:ea typeface="DejaVu Sans"/>
              </a:rPr>
              <a:t> son el resto de los procesos del universo de procesos del negocio, que deben existir para apoyo o sustentación de los procesos claves.</a:t>
            </a:r>
            <a:endParaRPr dirty="0"/>
          </a:p>
          <a:p>
            <a:pPr marL="342900" indent="-342900" algn="just">
              <a:lnSpc>
                <a:spcPct val="100000"/>
              </a:lnSpc>
              <a:buFont typeface="Wingdings" panose="05000000000000000000" pitchFamily="2" charset="2"/>
              <a:buChar char="§"/>
            </a:pPr>
            <a:r>
              <a:rPr lang="es-AR" sz="1979" b="1" strike="noStrike" dirty="0">
                <a:solidFill>
                  <a:srgbClr val="000000"/>
                </a:solidFill>
                <a:latin typeface="Arial"/>
                <a:ea typeface="Arial"/>
              </a:rPr>
              <a:t>Actividad:</a:t>
            </a:r>
            <a:r>
              <a:rPr lang="es-AR" sz="1979" strike="noStrike" dirty="0">
                <a:solidFill>
                  <a:srgbClr val="000000"/>
                </a:solidFill>
                <a:latin typeface="Univers-Light-Normal"/>
                <a:ea typeface="DejaVu Sans"/>
              </a:rPr>
              <a:t> es la suma de tareas, cuya secuencia ordenada da como resultado un subproceso o un proceso. Generalmente se </a:t>
            </a:r>
            <a:endParaRPr dirty="0"/>
          </a:p>
          <a:p>
            <a:pPr algn="just">
              <a:lnSpc>
                <a:spcPct val="100000"/>
              </a:lnSpc>
            </a:pPr>
            <a:r>
              <a:rPr lang="es-AR" sz="1979" strike="noStrike" dirty="0" smtClean="0">
                <a:solidFill>
                  <a:srgbClr val="000000"/>
                </a:solidFill>
                <a:latin typeface="Univers-Light-Normal"/>
                <a:ea typeface="DejaVu Sans"/>
              </a:rPr>
              <a:t>     pueden </a:t>
            </a:r>
            <a:r>
              <a:rPr lang="es-AR" sz="1979" strike="noStrike" dirty="0">
                <a:solidFill>
                  <a:srgbClr val="000000"/>
                </a:solidFill>
                <a:latin typeface="Univers-Light-Normal"/>
                <a:ea typeface="DejaVu Sans"/>
              </a:rPr>
              <a:t>describir mediante</a:t>
            </a:r>
            <a:endParaRPr dirty="0"/>
          </a:p>
          <a:p>
            <a:pPr algn="just">
              <a:lnSpc>
                <a:spcPct val="100000"/>
              </a:lnSpc>
            </a:pPr>
            <a:r>
              <a:rPr lang="es-AR" sz="1979" strike="noStrike" dirty="0" smtClean="0">
                <a:solidFill>
                  <a:srgbClr val="000000"/>
                </a:solidFill>
                <a:latin typeface="Univers-Light-Normal"/>
                <a:ea typeface="DejaVu Sans"/>
              </a:rPr>
              <a:t>     Procedimientos</a:t>
            </a:r>
            <a:endParaRPr dirty="0"/>
          </a:p>
          <a:p>
            <a:pPr algn="just">
              <a:lnSpc>
                <a:spcPct val="100000"/>
              </a:lnSpc>
            </a:pPr>
            <a:r>
              <a:rPr lang="es-AR" sz="1979" strike="noStrike" dirty="0" smtClean="0">
                <a:solidFill>
                  <a:srgbClr val="000000"/>
                </a:solidFill>
                <a:latin typeface="Univers-Light-Normal"/>
                <a:ea typeface="DejaVu Sans"/>
              </a:rPr>
              <a:t>     documentados</a:t>
            </a:r>
            <a:r>
              <a:rPr lang="es-AR" sz="1979" strike="noStrike" dirty="0">
                <a:solidFill>
                  <a:srgbClr val="000000"/>
                </a:solidFill>
                <a:latin typeface="Univers-Light-Normal"/>
                <a:ea typeface="DejaVu Sans"/>
              </a:rPr>
              <a:t>.</a:t>
            </a:r>
            <a:endParaRPr dirty="0"/>
          </a:p>
          <a:p>
            <a:pPr algn="just">
              <a:lnSpc>
                <a:spcPct val="100000"/>
              </a:lnSpc>
            </a:pPr>
            <a:endParaRPr dirty="0"/>
          </a:p>
        </p:txBody>
      </p:sp>
      <p:sp>
        <p:nvSpPr>
          <p:cNvPr id="93" name="CustomShape 2"/>
          <p:cNvSpPr/>
          <p:nvPr/>
        </p:nvSpPr>
        <p:spPr>
          <a:xfrm>
            <a:off x="3960" y="532080"/>
            <a:ext cx="1007568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4" name="CustomShape 3"/>
          <p:cNvSpPr/>
          <p:nvPr/>
        </p:nvSpPr>
        <p:spPr>
          <a:xfrm>
            <a:off x="144000" y="558000"/>
            <a:ext cx="8235725" cy="1119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000" b="1" strike="noStrike" dirty="0">
                <a:solidFill>
                  <a:srgbClr val="FFFFFF"/>
                </a:solidFill>
                <a:latin typeface="Univers LT Std 45 Light"/>
                <a:ea typeface="DejaVu Sans"/>
              </a:rPr>
              <a:t>4. GESTION POR PROCESOS (cont.)</a:t>
            </a:r>
            <a:endParaRPr dirty="0"/>
          </a:p>
        </p:txBody>
      </p:sp>
      <p:pic>
        <p:nvPicPr>
          <p:cNvPr id="95" name="Picture 2"/>
          <p:cNvPicPr/>
          <p:nvPr/>
        </p:nvPicPr>
        <p:blipFill>
          <a:blip r:embed="rId3"/>
          <a:stretch/>
        </p:blipFill>
        <p:spPr>
          <a:xfrm>
            <a:off x="455760" y="743040"/>
            <a:ext cx="695160" cy="6951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07520" y="1404720"/>
            <a:ext cx="906660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97" name="CustomShape 2"/>
          <p:cNvSpPr/>
          <p:nvPr/>
        </p:nvSpPr>
        <p:spPr>
          <a:xfrm>
            <a:off x="83520" y="461160"/>
            <a:ext cx="999504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98" name="CustomShape 3"/>
          <p:cNvSpPr/>
          <p:nvPr/>
        </p:nvSpPr>
        <p:spPr>
          <a:xfrm>
            <a:off x="-216000" y="750600"/>
            <a:ext cx="9810720" cy="90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000" b="1" strike="noStrike">
                <a:solidFill>
                  <a:srgbClr val="FFFFFF"/>
                </a:solidFill>
                <a:latin typeface="Univers LT Std 45 Light"/>
                <a:ea typeface="DejaVu Sans"/>
              </a:rPr>
              <a:t>5. GESTION POR PROCESOS (cont.)</a:t>
            </a:r>
            <a:endParaRPr/>
          </a:p>
          <a:p>
            <a:pPr algn="r">
              <a:lnSpc>
                <a:spcPct val="100000"/>
              </a:lnSpc>
            </a:pPr>
            <a:endParaRPr/>
          </a:p>
        </p:txBody>
      </p:sp>
      <p:pic>
        <p:nvPicPr>
          <p:cNvPr id="99" name="Picture 2"/>
          <p:cNvPicPr/>
          <p:nvPr/>
        </p:nvPicPr>
        <p:blipFill>
          <a:blip r:embed="rId2"/>
          <a:stretch/>
        </p:blipFill>
        <p:spPr>
          <a:xfrm>
            <a:off x="671760" y="678600"/>
            <a:ext cx="695160" cy="695160"/>
          </a:xfrm>
          <a:prstGeom prst="rect">
            <a:avLst/>
          </a:prstGeom>
          <a:ln>
            <a:noFill/>
          </a:ln>
        </p:spPr>
      </p:pic>
      <p:sp>
        <p:nvSpPr>
          <p:cNvPr id="100" name="CustomShape 4"/>
          <p:cNvSpPr/>
          <p:nvPr/>
        </p:nvSpPr>
        <p:spPr>
          <a:xfrm>
            <a:off x="225360" y="1655280"/>
            <a:ext cx="963864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r>
              <a:rPr lang="es-AR" strike="noStrike" dirty="0">
                <a:solidFill>
                  <a:srgbClr val="000000"/>
                </a:solidFill>
                <a:latin typeface="Univers-Light-Normal"/>
                <a:ea typeface="DejaVu Sans"/>
              </a:rPr>
              <a:t>Al definir un proceso deben quedar perfectamente determinados los conceptos que se muestran en el siguiente cuadro, y que puede identificarse como la </a:t>
            </a:r>
            <a:r>
              <a:rPr lang="es-AR" b="1" strike="noStrike" dirty="0" smtClean="0">
                <a:solidFill>
                  <a:srgbClr val="000000"/>
                </a:solidFill>
                <a:latin typeface="Univers-Light-Normal"/>
                <a:ea typeface="DejaVu Sans"/>
              </a:rPr>
              <a:t>Ficha </a:t>
            </a:r>
            <a:r>
              <a:rPr lang="es-AR" b="1" strike="noStrike" dirty="0">
                <a:solidFill>
                  <a:srgbClr val="000000"/>
                </a:solidFill>
                <a:latin typeface="Univers-Light-Normal"/>
                <a:ea typeface="DejaVu Sans"/>
              </a:rPr>
              <a:t>del </a:t>
            </a:r>
            <a:r>
              <a:rPr lang="es-AR" b="1" strike="noStrike" dirty="0" smtClean="0">
                <a:solidFill>
                  <a:srgbClr val="000000"/>
                </a:solidFill>
                <a:latin typeface="Univers-Light-Normal"/>
                <a:ea typeface="DejaVu Sans"/>
              </a:rPr>
              <a:t>Proceso</a:t>
            </a:r>
            <a:r>
              <a:rPr lang="es-AR" strike="noStrike" dirty="0">
                <a:solidFill>
                  <a:srgbClr val="000000"/>
                </a:solidFill>
                <a:latin typeface="Univers-Light-Normal"/>
                <a:ea typeface="DejaVu Sans"/>
              </a:rPr>
              <a:t>:</a:t>
            </a:r>
            <a:endParaRPr dirty="0"/>
          </a:p>
          <a:p>
            <a:pPr>
              <a:lnSpc>
                <a:spcPct val="100000"/>
              </a:lnSpc>
            </a:pPr>
            <a:endParaRPr dirty="0"/>
          </a:p>
        </p:txBody>
      </p:sp>
      <p:graphicFrame>
        <p:nvGraphicFramePr>
          <p:cNvPr id="101" name="Table 5"/>
          <p:cNvGraphicFramePr/>
          <p:nvPr>
            <p:extLst>
              <p:ext uri="{D42A27DB-BD31-4B8C-83A1-F6EECF244321}">
                <p14:modId xmlns:p14="http://schemas.microsoft.com/office/powerpoint/2010/main" val="544352552"/>
              </p:ext>
            </p:extLst>
          </p:nvPr>
        </p:nvGraphicFramePr>
        <p:xfrm>
          <a:off x="230760" y="2581560"/>
          <a:ext cx="9566640" cy="4871520"/>
        </p:xfrm>
        <a:graphic>
          <a:graphicData uri="http://schemas.openxmlformats.org/drawingml/2006/table">
            <a:tbl>
              <a:tblPr/>
              <a:tblGrid>
                <a:gridCol w="3040560">
                  <a:extLst>
                    <a:ext uri="{9D8B030D-6E8A-4147-A177-3AD203B41FA5}">
                      <a16:colId xmlns:a16="http://schemas.microsoft.com/office/drawing/2014/main" val="20000"/>
                    </a:ext>
                  </a:extLst>
                </a:gridCol>
                <a:gridCol w="1526040">
                  <a:extLst>
                    <a:ext uri="{9D8B030D-6E8A-4147-A177-3AD203B41FA5}">
                      <a16:colId xmlns:a16="http://schemas.microsoft.com/office/drawing/2014/main" val="20001"/>
                    </a:ext>
                  </a:extLst>
                </a:gridCol>
                <a:gridCol w="5000040">
                  <a:extLst>
                    <a:ext uri="{9D8B030D-6E8A-4147-A177-3AD203B41FA5}">
                      <a16:colId xmlns:a16="http://schemas.microsoft.com/office/drawing/2014/main" val="20002"/>
                    </a:ext>
                  </a:extLst>
                </a:gridCol>
              </a:tblGrid>
              <a:tr h="373320">
                <a:tc>
                  <a:txBody>
                    <a:bodyPr/>
                    <a:lstStyle/>
                    <a:p>
                      <a:pPr algn="ctr">
                        <a:lnSpc>
                          <a:spcPct val="100000"/>
                        </a:lnSpc>
                      </a:pPr>
                      <a:r>
                        <a:rPr lang="es-ES" sz="1500" b="1" dirty="0">
                          <a:solidFill>
                            <a:schemeClr val="tx1"/>
                          </a:solidFill>
                          <a:latin typeface="Arial"/>
                        </a:rPr>
                        <a:t>Nombre del proceso:</a:t>
                      </a:r>
                      <a:endParaRPr dirty="0">
                        <a:solidFill>
                          <a:schemeClr val="tx1"/>
                        </a:solidFill>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0"/>
                  </a:ext>
                </a:extLst>
              </a:tr>
              <a:tr h="373320">
                <a:tc>
                  <a:txBody>
                    <a:bodyPr/>
                    <a:lstStyle/>
                    <a:p>
                      <a:pPr algn="ctr">
                        <a:lnSpc>
                          <a:spcPct val="100000"/>
                        </a:lnSpc>
                      </a:pPr>
                      <a:r>
                        <a:rPr lang="es-ES" sz="1500" b="1">
                          <a:latin typeface="Arial"/>
                        </a:rPr>
                        <a:t>Responsable:</a:t>
                      </a:r>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1"/>
                  </a:ext>
                </a:extLst>
              </a:tr>
              <a:tr h="373320">
                <a:tc>
                  <a:txBody>
                    <a:bodyPr/>
                    <a:lstStyle/>
                    <a:p>
                      <a:pPr algn="ctr">
                        <a:lnSpc>
                          <a:spcPct val="100000"/>
                        </a:lnSpc>
                      </a:pPr>
                      <a:r>
                        <a:rPr lang="es-ES" sz="1500" b="1" u="sng">
                          <a:latin typeface="Arial"/>
                          <a:ea typeface="Arial"/>
                        </a:rPr>
                        <a:t>Entradas</a:t>
                      </a:r>
                      <a:endParaRPr/>
                    </a:p>
                  </a:txBody>
                  <a:tcPr/>
                </a:tc>
                <a:tc>
                  <a:txBody>
                    <a:bodyPr/>
                    <a:lstStyle/>
                    <a:p>
                      <a:pPr>
                        <a:lnSpc>
                          <a:spcPct val="100000"/>
                        </a:lnSpc>
                      </a:pPr>
                      <a:r>
                        <a:rPr lang="es-ES" sz="1500" b="1">
                          <a:latin typeface="Arial"/>
                        </a:rPr>
                        <a:t>Materiales:</a:t>
                      </a:r>
                      <a:endParaRPr/>
                    </a:p>
                  </a:txBody>
                  <a:tcPr/>
                </a:tc>
                <a:tc>
                  <a:txBody>
                    <a:bodyPr/>
                    <a:lstStyle/>
                    <a:p>
                      <a:endParaRPr lang="es-CL"/>
                    </a:p>
                  </a:txBody>
                  <a:tcPr/>
                </a:tc>
                <a:extLst>
                  <a:ext uri="{0D108BD9-81ED-4DB2-BD59-A6C34878D82A}">
                    <a16:rowId xmlns:a16="http://schemas.microsoft.com/office/drawing/2014/main" val="10002"/>
                  </a:ext>
                </a:extLst>
              </a:tr>
              <a:tr h="373320">
                <a:tc>
                  <a:txBody>
                    <a:bodyPr/>
                    <a:lstStyle/>
                    <a:p>
                      <a:endParaRPr lang="es-CL"/>
                    </a:p>
                  </a:txBody>
                  <a:tcPr/>
                </a:tc>
                <a:tc>
                  <a:txBody>
                    <a:bodyPr/>
                    <a:lstStyle/>
                    <a:p>
                      <a:pPr>
                        <a:lnSpc>
                          <a:spcPct val="100000"/>
                        </a:lnSpc>
                      </a:pPr>
                      <a:r>
                        <a:rPr lang="es-ES" sz="1500" b="1">
                          <a:latin typeface="Arial"/>
                        </a:rPr>
                        <a:t>Información:</a:t>
                      </a:r>
                      <a:endParaRPr/>
                    </a:p>
                  </a:txBody>
                  <a:tcPr/>
                </a:tc>
                <a:tc>
                  <a:txBody>
                    <a:bodyPr/>
                    <a:lstStyle/>
                    <a:p>
                      <a:endParaRPr lang="es-CL"/>
                    </a:p>
                  </a:txBody>
                  <a:tcPr/>
                </a:tc>
                <a:extLst>
                  <a:ext uri="{0D108BD9-81ED-4DB2-BD59-A6C34878D82A}">
                    <a16:rowId xmlns:a16="http://schemas.microsoft.com/office/drawing/2014/main" val="10003"/>
                  </a:ext>
                </a:extLst>
              </a:tr>
              <a:tr h="373320">
                <a:tc>
                  <a:txBody>
                    <a:bodyPr/>
                    <a:lstStyle/>
                    <a:p>
                      <a:pPr>
                        <a:lnSpc>
                          <a:spcPct val="100000"/>
                        </a:lnSpc>
                      </a:pPr>
                      <a:r>
                        <a:rPr lang="es-ES" sz="1500" b="1">
                          <a:latin typeface="Arial"/>
                        </a:rPr>
                        <a:t>Proveedores:</a:t>
                      </a:r>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4"/>
                  </a:ext>
                </a:extLst>
              </a:tr>
              <a:tr h="373320">
                <a:tc>
                  <a:txBody>
                    <a:bodyPr/>
                    <a:lstStyle/>
                    <a:p>
                      <a:pPr>
                        <a:lnSpc>
                          <a:spcPct val="100000"/>
                        </a:lnSpc>
                      </a:pPr>
                      <a:r>
                        <a:rPr lang="es-ES" sz="1500" b="1">
                          <a:latin typeface="Arial"/>
                        </a:rPr>
                        <a:t>Descripción del proceso:</a:t>
                      </a:r>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5"/>
                  </a:ext>
                </a:extLst>
              </a:tr>
              <a:tr h="328680">
                <a:tc>
                  <a:txBody>
                    <a:bodyPr/>
                    <a:lstStyle/>
                    <a:p>
                      <a:pPr>
                        <a:lnSpc>
                          <a:spcPct val="100000"/>
                        </a:lnSpc>
                      </a:pPr>
                      <a:r>
                        <a:rPr lang="es-ES" sz="1500" b="1">
                          <a:latin typeface="Arial"/>
                        </a:rPr>
                        <a:t>Procedimientos utilizados:</a:t>
                      </a:r>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6"/>
                  </a:ext>
                </a:extLst>
              </a:tr>
              <a:tr h="373320">
                <a:tc>
                  <a:txBody>
                    <a:bodyPr/>
                    <a:lstStyle/>
                    <a:p>
                      <a:pPr>
                        <a:lnSpc>
                          <a:spcPct val="100000"/>
                        </a:lnSpc>
                      </a:pPr>
                      <a:r>
                        <a:rPr lang="es-ES" sz="1500" b="1">
                          <a:latin typeface="Arial"/>
                        </a:rPr>
                        <a:t>Recursos:</a:t>
                      </a:r>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7"/>
                  </a:ext>
                </a:extLst>
              </a:tr>
              <a:tr h="398160">
                <a:tc>
                  <a:txBody>
                    <a:bodyPr/>
                    <a:lstStyle/>
                    <a:p>
                      <a:pPr>
                        <a:lnSpc>
                          <a:spcPct val="100000"/>
                        </a:lnSpc>
                      </a:pPr>
                      <a:r>
                        <a:rPr lang="es-ES" sz="1500" b="1">
                          <a:latin typeface="Arial"/>
                        </a:rPr>
                        <a:t>Indicadores de gestión:</a:t>
                      </a:r>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8"/>
                  </a:ext>
                </a:extLst>
              </a:tr>
              <a:tr h="373320">
                <a:tc>
                  <a:txBody>
                    <a:bodyPr/>
                    <a:lstStyle/>
                    <a:p>
                      <a:pPr>
                        <a:lnSpc>
                          <a:spcPct val="100000"/>
                        </a:lnSpc>
                      </a:pPr>
                      <a:r>
                        <a:rPr lang="es-ES" sz="1500" b="1">
                          <a:latin typeface="Arial"/>
                        </a:rPr>
                        <a:t>Procesos relacionados</a:t>
                      </a:r>
                      <a:endParaRPr/>
                    </a:p>
                  </a:txBody>
                  <a:tcPr/>
                </a:tc>
                <a:tc>
                  <a:txBody>
                    <a:bodyPr/>
                    <a:lstStyle/>
                    <a:p>
                      <a:endParaRPr lang="es-CL"/>
                    </a:p>
                  </a:txBody>
                  <a:tcPr/>
                </a:tc>
                <a:tc>
                  <a:txBody>
                    <a:bodyPr/>
                    <a:lstStyle/>
                    <a:p>
                      <a:endParaRPr lang="es-CL"/>
                    </a:p>
                  </a:txBody>
                  <a:tcPr/>
                </a:tc>
                <a:extLst>
                  <a:ext uri="{0D108BD9-81ED-4DB2-BD59-A6C34878D82A}">
                    <a16:rowId xmlns:a16="http://schemas.microsoft.com/office/drawing/2014/main" val="10009"/>
                  </a:ext>
                </a:extLst>
              </a:tr>
              <a:tr h="373320">
                <a:tc>
                  <a:txBody>
                    <a:bodyPr/>
                    <a:lstStyle/>
                    <a:p>
                      <a:pPr algn="ctr">
                        <a:lnSpc>
                          <a:spcPct val="100000"/>
                        </a:lnSpc>
                      </a:pPr>
                      <a:r>
                        <a:rPr lang="es-AR" u="sng">
                          <a:latin typeface="Arial"/>
                        </a:rPr>
                        <a:t>S</a:t>
                      </a:r>
                      <a:r>
                        <a:rPr lang="es-ES" sz="1500" b="1" u="sng">
                          <a:latin typeface="Arial"/>
                          <a:ea typeface="Arial"/>
                        </a:rPr>
                        <a:t>alidas</a:t>
                      </a:r>
                      <a:endParaRPr/>
                    </a:p>
                  </a:txBody>
                  <a:tcPr/>
                </a:tc>
                <a:tc>
                  <a:txBody>
                    <a:bodyPr/>
                    <a:lstStyle/>
                    <a:p>
                      <a:pPr>
                        <a:lnSpc>
                          <a:spcPct val="100000"/>
                        </a:lnSpc>
                      </a:pPr>
                      <a:r>
                        <a:rPr lang="es-ES" sz="1500" b="1">
                          <a:latin typeface="Arial"/>
                        </a:rPr>
                        <a:t>Materiales:</a:t>
                      </a:r>
                      <a:endParaRPr/>
                    </a:p>
                  </a:txBody>
                  <a:tcPr/>
                </a:tc>
                <a:tc>
                  <a:txBody>
                    <a:bodyPr/>
                    <a:lstStyle/>
                    <a:p>
                      <a:endParaRPr lang="es-CL"/>
                    </a:p>
                  </a:txBody>
                  <a:tcPr/>
                </a:tc>
                <a:extLst>
                  <a:ext uri="{0D108BD9-81ED-4DB2-BD59-A6C34878D82A}">
                    <a16:rowId xmlns:a16="http://schemas.microsoft.com/office/drawing/2014/main" val="10010"/>
                  </a:ext>
                </a:extLst>
              </a:tr>
              <a:tr h="373320">
                <a:tc>
                  <a:txBody>
                    <a:bodyPr/>
                    <a:lstStyle/>
                    <a:p>
                      <a:endParaRPr lang="es-CL"/>
                    </a:p>
                  </a:txBody>
                  <a:tcPr/>
                </a:tc>
                <a:tc>
                  <a:txBody>
                    <a:bodyPr/>
                    <a:lstStyle/>
                    <a:p>
                      <a:pPr>
                        <a:lnSpc>
                          <a:spcPct val="100000"/>
                        </a:lnSpc>
                      </a:pPr>
                      <a:r>
                        <a:rPr lang="es-ES" sz="1500" b="1">
                          <a:latin typeface="Arial"/>
                        </a:rPr>
                        <a:t>Información:</a:t>
                      </a:r>
                      <a:endParaRPr/>
                    </a:p>
                  </a:txBody>
                  <a:tcPr/>
                </a:tc>
                <a:tc>
                  <a:txBody>
                    <a:bodyPr/>
                    <a:lstStyle/>
                    <a:p>
                      <a:endParaRPr lang="es-CL"/>
                    </a:p>
                  </a:txBody>
                  <a:tcPr/>
                </a:tc>
                <a:extLst>
                  <a:ext uri="{0D108BD9-81ED-4DB2-BD59-A6C34878D82A}">
                    <a16:rowId xmlns:a16="http://schemas.microsoft.com/office/drawing/2014/main" val="10011"/>
                  </a:ext>
                </a:extLst>
              </a:tr>
              <a:tr h="374400">
                <a:tc>
                  <a:txBody>
                    <a:bodyPr/>
                    <a:lstStyle/>
                    <a:p>
                      <a:pPr>
                        <a:lnSpc>
                          <a:spcPct val="100000"/>
                        </a:lnSpc>
                      </a:pPr>
                      <a:r>
                        <a:rPr lang="es-ES" sz="1500" b="1">
                          <a:latin typeface="Arial"/>
                        </a:rPr>
                        <a:t>Clientes:</a:t>
                      </a:r>
                      <a:endParaRPr/>
                    </a:p>
                  </a:txBody>
                  <a:tcPr/>
                </a:tc>
                <a:tc>
                  <a:txBody>
                    <a:bodyPr/>
                    <a:lstStyle/>
                    <a:p>
                      <a:endParaRPr lang="es-CL"/>
                    </a:p>
                  </a:txBody>
                  <a:tcPr/>
                </a:tc>
                <a:tc>
                  <a:txBody>
                    <a:bodyPr/>
                    <a:lstStyle/>
                    <a:p>
                      <a:endParaRPr lang="es-CL" dirty="0"/>
                    </a:p>
                  </a:txBody>
                  <a:tcPr/>
                </a:tc>
                <a:extLst>
                  <a:ext uri="{0D108BD9-81ED-4DB2-BD59-A6C34878D82A}">
                    <a16:rowId xmlns:a16="http://schemas.microsoft.com/office/drawing/2014/main" val="10012"/>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144000" y="1582920"/>
            <a:ext cx="9792000" cy="5830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3" name="CustomShape 2"/>
          <p:cNvSpPr/>
          <p:nvPr/>
        </p:nvSpPr>
        <p:spPr>
          <a:xfrm>
            <a:off x="407520" y="1404720"/>
            <a:ext cx="906660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04" name="CustomShape 3"/>
          <p:cNvSpPr/>
          <p:nvPr/>
        </p:nvSpPr>
        <p:spPr>
          <a:xfrm>
            <a:off x="83520" y="461160"/>
            <a:ext cx="999504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5" name="CustomShape 4"/>
          <p:cNvSpPr/>
          <p:nvPr/>
        </p:nvSpPr>
        <p:spPr>
          <a:xfrm>
            <a:off x="-272880" y="540000"/>
            <a:ext cx="9143925" cy="90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000" b="1" strike="noStrike" dirty="0">
                <a:solidFill>
                  <a:srgbClr val="FFFFFF"/>
                </a:solidFill>
                <a:latin typeface="Univers LT Std 45 Light"/>
                <a:ea typeface="DejaVu Sans"/>
              </a:rPr>
              <a:t>6. GESTION POR PROCESOS (cont.)</a:t>
            </a:r>
            <a:endParaRPr dirty="0"/>
          </a:p>
        </p:txBody>
      </p:sp>
      <p:pic>
        <p:nvPicPr>
          <p:cNvPr id="106" name="Picture 2"/>
          <p:cNvPicPr/>
          <p:nvPr/>
        </p:nvPicPr>
        <p:blipFill>
          <a:blip r:embed="rId2"/>
          <a:stretch/>
        </p:blipFill>
        <p:spPr>
          <a:xfrm>
            <a:off x="540000" y="676440"/>
            <a:ext cx="695160" cy="695160"/>
          </a:xfrm>
          <a:prstGeom prst="rect">
            <a:avLst/>
          </a:prstGeom>
          <a:ln>
            <a:noFill/>
          </a:ln>
        </p:spPr>
      </p:pic>
      <p:sp>
        <p:nvSpPr>
          <p:cNvPr id="107" name="CustomShape 5"/>
          <p:cNvSpPr/>
          <p:nvPr/>
        </p:nvSpPr>
        <p:spPr>
          <a:xfrm>
            <a:off x="313898" y="1728000"/>
            <a:ext cx="9429861" cy="32648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s-AR" sz="2000" b="1" u="sng" strike="noStrike" dirty="0">
                <a:solidFill>
                  <a:srgbClr val="000000"/>
                </a:solidFill>
                <a:latin typeface="Arial"/>
                <a:ea typeface="Arial"/>
              </a:rPr>
              <a:t>Priorización de los procesos</a:t>
            </a:r>
            <a:r>
              <a:rPr lang="es-AR" sz="2000" b="1" strike="noStrike" dirty="0">
                <a:solidFill>
                  <a:srgbClr val="000000"/>
                </a:solidFill>
                <a:latin typeface="Arial"/>
                <a:ea typeface="Arial"/>
              </a:rPr>
              <a:t>: </a:t>
            </a:r>
            <a:r>
              <a:rPr lang="es-AR" sz="2000" strike="noStrike" dirty="0">
                <a:solidFill>
                  <a:srgbClr val="000000"/>
                </a:solidFill>
                <a:latin typeface="Arial"/>
                <a:ea typeface="Arial"/>
              </a:rPr>
              <a:t>Consiste en la identificación de los procesos claves. </a:t>
            </a:r>
            <a:endParaRPr lang="es-AR" sz="2000" strike="noStrike" dirty="0" smtClean="0">
              <a:solidFill>
                <a:srgbClr val="000000"/>
              </a:solidFill>
              <a:latin typeface="Arial"/>
              <a:ea typeface="Arial"/>
            </a:endParaRPr>
          </a:p>
          <a:p>
            <a:pPr algn="just">
              <a:lnSpc>
                <a:spcPct val="100000"/>
              </a:lnSpc>
            </a:pPr>
            <a:endParaRPr dirty="0"/>
          </a:p>
          <a:p>
            <a:pPr algn="just">
              <a:lnSpc>
                <a:spcPct val="100000"/>
              </a:lnSpc>
            </a:pPr>
            <a:r>
              <a:rPr lang="es-AR" sz="2000" b="1" strike="noStrike" dirty="0">
                <a:solidFill>
                  <a:srgbClr val="000000"/>
                </a:solidFill>
                <a:latin typeface="Univers-Light-Normal"/>
                <a:ea typeface="DejaVu Sans"/>
              </a:rPr>
              <a:t>Valorización de aspectos en forma de matriz:</a:t>
            </a:r>
            <a:endParaRPr b="1" dirty="0"/>
          </a:p>
          <a:p>
            <a:pPr algn="just">
              <a:lnSpc>
                <a:spcPct val="100000"/>
              </a:lnSpc>
            </a:pPr>
            <a:endParaRPr dirty="0"/>
          </a:p>
          <a:p>
            <a:pPr marL="342900" indent="-342900" algn="just">
              <a:lnSpc>
                <a:spcPct val="100000"/>
              </a:lnSpc>
              <a:buFont typeface="Wingdings" panose="05000000000000000000" pitchFamily="2" charset="2"/>
              <a:buChar char="Ø"/>
            </a:pPr>
            <a:r>
              <a:rPr lang="es-AR" sz="2000" b="1" strike="noStrike" dirty="0">
                <a:solidFill>
                  <a:srgbClr val="000000"/>
                </a:solidFill>
                <a:latin typeface="Arial"/>
                <a:ea typeface="Arial"/>
              </a:rPr>
              <a:t>Impacto del proceso:</a:t>
            </a:r>
            <a:r>
              <a:rPr lang="es-AR" sz="2000" strike="noStrike" dirty="0">
                <a:solidFill>
                  <a:srgbClr val="000000"/>
                </a:solidFill>
                <a:latin typeface="Arial"/>
                <a:ea typeface="Arial"/>
              </a:rPr>
              <a:t> Tiene en cuenta la involucración del proceso en los objetivos estratégicos y/o metas. La correlación es: Fuerte (10 puntos), media (5 puntos), baja (1 punto), nada (no califica).</a:t>
            </a:r>
            <a:endParaRPr dirty="0"/>
          </a:p>
          <a:p>
            <a:pPr marL="285750" indent="-285750" algn="just">
              <a:lnSpc>
                <a:spcPct val="100000"/>
              </a:lnSpc>
              <a:buFont typeface="Wingdings" panose="05000000000000000000" pitchFamily="2" charset="2"/>
              <a:buChar char="Ø"/>
            </a:pPr>
            <a:endParaRPr dirty="0"/>
          </a:p>
          <a:p>
            <a:pPr marL="342900" indent="-342900" algn="just">
              <a:lnSpc>
                <a:spcPct val="100000"/>
              </a:lnSpc>
              <a:buFont typeface="Wingdings" panose="05000000000000000000" pitchFamily="2" charset="2"/>
              <a:buChar char="Ø"/>
            </a:pPr>
            <a:r>
              <a:rPr lang="es-AR" sz="2000" b="1" strike="noStrike" dirty="0">
                <a:solidFill>
                  <a:srgbClr val="000000"/>
                </a:solidFill>
                <a:latin typeface="Arial"/>
                <a:ea typeface="Arial"/>
              </a:rPr>
              <a:t>Repercusión en el cliente:</a:t>
            </a:r>
            <a:r>
              <a:rPr lang="es-AR" sz="2000" strike="noStrike" dirty="0">
                <a:solidFill>
                  <a:srgbClr val="000000"/>
                </a:solidFill>
                <a:latin typeface="Arial"/>
                <a:ea typeface="Arial"/>
              </a:rPr>
              <a:t> Considera las consecuencias que un posible rediseño del proceso tendría en el cliente. La correlación es: Fuerte (10 puntos), media (5 puntos), baja (1 punto), nada (no califica).</a:t>
            </a:r>
            <a:endParaRPr dirty="0"/>
          </a:p>
          <a:p>
            <a:pPr algn="just">
              <a:lnSpc>
                <a:spcPct val="100000"/>
              </a:lnSpc>
            </a:pPr>
            <a:endParaRPr dirty="0"/>
          </a:p>
          <a:p>
            <a:pPr algn="just">
              <a:lnSpc>
                <a:spcPct val="100000"/>
              </a:lnSpc>
            </a:pPr>
            <a:r>
              <a:rPr lang="es-AR" sz="2000" strike="noStrike" dirty="0">
                <a:latin typeface="Arial"/>
                <a:ea typeface="Arial"/>
              </a:rPr>
              <a:t>Al construir la matriz, los puntajes asignados por objetivo estratégico se suman para dar el impacto proceso. Este valor, multiplicado por el puntaje</a:t>
            </a:r>
            <a:r>
              <a:rPr lang="es-AR" sz="2000" strike="noStrike" dirty="0">
                <a:latin typeface="Univers-Light-Normal"/>
                <a:ea typeface="DejaVu Sans"/>
              </a:rPr>
              <a:t> </a:t>
            </a:r>
            <a:r>
              <a:rPr lang="es-AR" sz="2000" strike="noStrike" dirty="0">
                <a:latin typeface="Arial"/>
                <a:ea typeface="Arial"/>
              </a:rPr>
              <a:t>asignado en repercusión en el cliente, da el </a:t>
            </a:r>
            <a:r>
              <a:rPr lang="es-AR" sz="2000" b="1" strike="noStrike" dirty="0">
                <a:latin typeface="Arial"/>
                <a:ea typeface="Arial"/>
              </a:rPr>
              <a:t>puntaje total del proceso</a:t>
            </a:r>
            <a:r>
              <a:rPr lang="es-AR" sz="2000" strike="noStrike" dirty="0">
                <a:latin typeface="Arial"/>
                <a:ea typeface="Arial"/>
              </a:rPr>
              <a:t>. A partir de aquí será necesario</a:t>
            </a:r>
            <a:r>
              <a:rPr lang="es-AR" sz="2000" strike="noStrike" dirty="0">
                <a:latin typeface="Univers-Light-Normal"/>
                <a:ea typeface="DejaVu Sans"/>
              </a:rPr>
              <a:t> </a:t>
            </a:r>
            <a:r>
              <a:rPr lang="es-AR" sz="2000" strike="noStrike" dirty="0">
                <a:latin typeface="Arial"/>
                <a:ea typeface="Arial"/>
              </a:rPr>
              <a:t>establecer el</a:t>
            </a:r>
            <a:r>
              <a:rPr lang="es-AR" sz="2000" strike="noStrike" dirty="0">
                <a:latin typeface="Univers-Light-Normal"/>
                <a:ea typeface="DejaVu Sans"/>
              </a:rPr>
              <a:t> </a:t>
            </a:r>
            <a:r>
              <a:rPr lang="es-AR" sz="2000" b="1" strike="noStrike" dirty="0">
                <a:latin typeface="Arial"/>
                <a:ea typeface="Arial"/>
              </a:rPr>
              <a:t>puntaje de corte</a:t>
            </a:r>
            <a:r>
              <a:rPr lang="es-AR" sz="2000" strike="noStrike" dirty="0">
                <a:latin typeface="Arial"/>
                <a:ea typeface="Arial"/>
              </a:rPr>
              <a:t>, por encima del cual quedarán ubicados los procesos claves, y por debajo del cual estarán listados los procesos de apoyo del negocio.</a:t>
            </a:r>
            <a:endParaRPr dirty="0"/>
          </a:p>
          <a:p>
            <a:pPr algn="just">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07520" y="1404720"/>
            <a:ext cx="906660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09" name="CustomShape 2"/>
          <p:cNvSpPr/>
          <p:nvPr/>
        </p:nvSpPr>
        <p:spPr>
          <a:xfrm>
            <a:off x="83520" y="461160"/>
            <a:ext cx="999504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0" name="CustomShape 3"/>
          <p:cNvSpPr/>
          <p:nvPr/>
        </p:nvSpPr>
        <p:spPr>
          <a:xfrm>
            <a:off x="-168480" y="540000"/>
            <a:ext cx="9066820" cy="90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000" b="1" strike="noStrike" dirty="0">
                <a:solidFill>
                  <a:srgbClr val="FFFFFF"/>
                </a:solidFill>
                <a:latin typeface="Univers LT Std 45 Light"/>
                <a:ea typeface="DejaVu Sans"/>
              </a:rPr>
              <a:t>7. GESTION POR PROCESOS (cont.)</a:t>
            </a:r>
            <a:endParaRPr dirty="0"/>
          </a:p>
        </p:txBody>
      </p:sp>
      <p:pic>
        <p:nvPicPr>
          <p:cNvPr id="111" name="Picture 2"/>
          <p:cNvPicPr/>
          <p:nvPr/>
        </p:nvPicPr>
        <p:blipFill>
          <a:blip r:embed="rId2"/>
          <a:stretch/>
        </p:blipFill>
        <p:spPr>
          <a:xfrm>
            <a:off x="540000" y="648000"/>
            <a:ext cx="695160" cy="695160"/>
          </a:xfrm>
          <a:prstGeom prst="rect">
            <a:avLst/>
          </a:prstGeom>
          <a:ln>
            <a:noFill/>
          </a:ln>
        </p:spPr>
      </p:pic>
      <p:sp>
        <p:nvSpPr>
          <p:cNvPr id="112" name="CustomShape 4"/>
          <p:cNvSpPr/>
          <p:nvPr/>
        </p:nvSpPr>
        <p:spPr>
          <a:xfrm>
            <a:off x="407520" y="163116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s-AR" sz="1779" b="1" strike="noStrike">
                <a:solidFill>
                  <a:srgbClr val="000000"/>
                </a:solidFill>
                <a:latin typeface="Univers-Light-Normal"/>
                <a:ea typeface="DejaVu Sans"/>
              </a:rPr>
              <a:t>Ejemplo de matriz de priorización de procesos:</a:t>
            </a:r>
            <a:endParaRPr/>
          </a:p>
        </p:txBody>
      </p:sp>
      <p:graphicFrame>
        <p:nvGraphicFramePr>
          <p:cNvPr id="3" name="Tabla 2"/>
          <p:cNvGraphicFramePr>
            <a:graphicFrameLocks noGrp="1"/>
          </p:cNvGraphicFramePr>
          <p:nvPr>
            <p:extLst>
              <p:ext uri="{D42A27DB-BD31-4B8C-83A1-F6EECF244321}">
                <p14:modId xmlns:p14="http://schemas.microsoft.com/office/powerpoint/2010/main" val="302472238"/>
              </p:ext>
            </p:extLst>
          </p:nvPr>
        </p:nvGraphicFramePr>
        <p:xfrm>
          <a:off x="655091" y="2088111"/>
          <a:ext cx="8516204" cy="5322621"/>
        </p:xfrm>
        <a:graphic>
          <a:graphicData uri="http://schemas.openxmlformats.org/drawingml/2006/table">
            <a:tbl>
              <a:tblPr/>
              <a:tblGrid>
                <a:gridCol w="1476913">
                  <a:extLst>
                    <a:ext uri="{9D8B030D-6E8A-4147-A177-3AD203B41FA5}">
                      <a16:colId xmlns:a16="http://schemas.microsoft.com/office/drawing/2014/main" val="4079560594"/>
                    </a:ext>
                  </a:extLst>
                </a:gridCol>
                <a:gridCol w="465744">
                  <a:extLst>
                    <a:ext uri="{9D8B030D-6E8A-4147-A177-3AD203B41FA5}">
                      <a16:colId xmlns:a16="http://schemas.microsoft.com/office/drawing/2014/main" val="361391326"/>
                    </a:ext>
                  </a:extLst>
                </a:gridCol>
                <a:gridCol w="470488">
                  <a:extLst>
                    <a:ext uri="{9D8B030D-6E8A-4147-A177-3AD203B41FA5}">
                      <a16:colId xmlns:a16="http://schemas.microsoft.com/office/drawing/2014/main" val="2925921752"/>
                    </a:ext>
                  </a:extLst>
                </a:gridCol>
                <a:gridCol w="470488">
                  <a:extLst>
                    <a:ext uri="{9D8B030D-6E8A-4147-A177-3AD203B41FA5}">
                      <a16:colId xmlns:a16="http://schemas.microsoft.com/office/drawing/2014/main" val="1851144719"/>
                    </a:ext>
                  </a:extLst>
                </a:gridCol>
                <a:gridCol w="470488">
                  <a:extLst>
                    <a:ext uri="{9D8B030D-6E8A-4147-A177-3AD203B41FA5}">
                      <a16:colId xmlns:a16="http://schemas.microsoft.com/office/drawing/2014/main" val="488873510"/>
                    </a:ext>
                  </a:extLst>
                </a:gridCol>
                <a:gridCol w="488511">
                  <a:extLst>
                    <a:ext uri="{9D8B030D-6E8A-4147-A177-3AD203B41FA5}">
                      <a16:colId xmlns:a16="http://schemas.microsoft.com/office/drawing/2014/main" val="2389267264"/>
                    </a:ext>
                  </a:extLst>
                </a:gridCol>
                <a:gridCol w="492304">
                  <a:extLst>
                    <a:ext uri="{9D8B030D-6E8A-4147-A177-3AD203B41FA5}">
                      <a16:colId xmlns:a16="http://schemas.microsoft.com/office/drawing/2014/main" val="431572566"/>
                    </a:ext>
                  </a:extLst>
                </a:gridCol>
                <a:gridCol w="1365931">
                  <a:extLst>
                    <a:ext uri="{9D8B030D-6E8A-4147-A177-3AD203B41FA5}">
                      <a16:colId xmlns:a16="http://schemas.microsoft.com/office/drawing/2014/main" val="2671592785"/>
                    </a:ext>
                  </a:extLst>
                </a:gridCol>
                <a:gridCol w="1811757">
                  <a:extLst>
                    <a:ext uri="{9D8B030D-6E8A-4147-A177-3AD203B41FA5}">
                      <a16:colId xmlns:a16="http://schemas.microsoft.com/office/drawing/2014/main" val="2469438005"/>
                    </a:ext>
                  </a:extLst>
                </a:gridCol>
                <a:gridCol w="1003580">
                  <a:extLst>
                    <a:ext uri="{9D8B030D-6E8A-4147-A177-3AD203B41FA5}">
                      <a16:colId xmlns:a16="http://schemas.microsoft.com/office/drawing/2014/main" val="551711284"/>
                    </a:ext>
                  </a:extLst>
                </a:gridCol>
              </a:tblGrid>
              <a:tr h="2321670">
                <a:tc>
                  <a:txBody>
                    <a:bodyPr/>
                    <a:lstStyle/>
                    <a:p>
                      <a:pPr>
                        <a:lnSpc>
                          <a:spcPct val="107000"/>
                        </a:lnSpc>
                        <a:spcAft>
                          <a:spcPts val="600"/>
                        </a:spcAft>
                      </a:pPr>
                      <a:r>
                        <a:rPr lang="es-ES" sz="1100" b="1" dirty="0">
                          <a:effectLst/>
                          <a:latin typeface="Arial" panose="020B0604020202020204" pitchFamily="34" charset="0"/>
                          <a:ea typeface="Calibri" panose="020F0502020204030204" pitchFamily="34" charset="0"/>
                          <a:cs typeface="Times New Roman" panose="02020603050405020304" pitchFamily="18" charset="0"/>
                        </a:rPr>
                        <a:t>PROCESOS</a:t>
                      </a:r>
                      <a:endParaRPr lang="es-CL"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OBJETIVO 1</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OBJETIVO 2</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OBJETIVO 3</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OBJETIVO 4</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OBJETIVO 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71755">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OBJETIVO 6</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vert="vert27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IMPACTO PROCESO</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600"/>
                        </a:spcAft>
                      </a:pPr>
                      <a:r>
                        <a:rPr lang="es-ES" sz="1100" b="1" dirty="0">
                          <a:effectLst/>
                          <a:latin typeface="Arial" panose="020B0604020202020204" pitchFamily="34" charset="0"/>
                          <a:ea typeface="Calibri" panose="020F0502020204030204" pitchFamily="34" charset="0"/>
                          <a:cs typeface="Times New Roman" panose="02020603050405020304" pitchFamily="18" charset="0"/>
                        </a:rPr>
                        <a:t>REPECUSION CLIENTE</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TOTAL</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54148028"/>
                  </a:ext>
                </a:extLst>
              </a:tr>
              <a:tr h="333439">
                <a:tc>
                  <a:txBody>
                    <a:bodyPr/>
                    <a:lstStyle/>
                    <a:p>
                      <a:pP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Proceso 1</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25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250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5857117"/>
                  </a:ext>
                </a:extLst>
              </a:tr>
              <a:tr h="333439">
                <a:tc>
                  <a:txBody>
                    <a:bodyPr/>
                    <a:lstStyle/>
                    <a:p>
                      <a:pPr>
                        <a:lnSpc>
                          <a:spcPct val="107000"/>
                        </a:lnSpc>
                        <a:spcAft>
                          <a:spcPts val="0"/>
                        </a:spcAft>
                      </a:pPr>
                      <a:r>
                        <a:rPr lang="es-ES" sz="1100" b="1">
                          <a:effectLst/>
                          <a:latin typeface="Arial" panose="020B0604020202020204" pitchFamily="34" charset="0"/>
                          <a:ea typeface="Times New Roman" panose="02020603050405020304" pitchFamily="18" charset="0"/>
                          <a:cs typeface="Times New Roman" panose="02020603050405020304" pitchFamily="18" charset="0"/>
                        </a:rPr>
                        <a:t>Proceso 2</a:t>
                      </a:r>
                      <a:endParaRPr lang="es-CL" sz="1100" b="1">
                        <a:effectLst/>
                        <a:latin typeface="Calibri" panose="020F0502020204030204" pitchFamily="34" charset="0"/>
                        <a:ea typeface="Times New Roman" panose="02020603050405020304" pitchFamily="18"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30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300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7715713"/>
                  </a:ext>
                </a:extLst>
              </a:tr>
              <a:tr h="333439">
                <a:tc>
                  <a:txBody>
                    <a:bodyPr/>
                    <a:lstStyle/>
                    <a:p>
                      <a:pP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Proceso 3</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26</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260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830008"/>
                  </a:ext>
                </a:extLst>
              </a:tr>
              <a:tr h="333439">
                <a:tc>
                  <a:txBody>
                    <a:bodyPr/>
                    <a:lstStyle/>
                    <a:p>
                      <a:pP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Proceso 4</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30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150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8283105"/>
                  </a:ext>
                </a:extLst>
              </a:tr>
              <a:tr h="333439">
                <a:tc>
                  <a:txBody>
                    <a:bodyPr/>
                    <a:lstStyle/>
                    <a:p>
                      <a:pP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Proceso 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25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125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199460"/>
                  </a:ext>
                </a:extLst>
              </a:tr>
              <a:tr h="333439">
                <a:tc>
                  <a:txBody>
                    <a:bodyPr/>
                    <a:lstStyle/>
                    <a:p>
                      <a:pP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Proceso 6</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40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400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4891629"/>
                  </a:ext>
                </a:extLst>
              </a:tr>
              <a:tr h="333439">
                <a:tc>
                  <a:txBody>
                    <a:bodyPr/>
                    <a:lstStyle/>
                    <a:p>
                      <a:pP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Proceso 7</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27</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270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0132015"/>
                  </a:ext>
                </a:extLst>
              </a:tr>
              <a:tr h="333439">
                <a:tc>
                  <a:txBody>
                    <a:bodyPr/>
                    <a:lstStyle/>
                    <a:p>
                      <a:pP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Proceso 8</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a:effectLst/>
                          <a:latin typeface="Arial" panose="020B0604020202020204" pitchFamily="34" charset="0"/>
                          <a:ea typeface="Calibri" panose="020F0502020204030204" pitchFamily="34" charset="0"/>
                          <a:cs typeface="Times New Roman" panose="02020603050405020304" pitchFamily="18" charset="0"/>
                        </a:rPr>
                        <a:t>75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813948"/>
                  </a:ext>
                </a:extLst>
              </a:tr>
              <a:tr h="333439">
                <a:tc>
                  <a:txBody>
                    <a:bodyPr/>
                    <a:lstStyle/>
                    <a:p>
                      <a:pPr>
                        <a:lnSpc>
                          <a:spcPct val="107000"/>
                        </a:lnSpc>
                        <a:spcAft>
                          <a:spcPts val="800"/>
                        </a:spcAft>
                      </a:pPr>
                      <a:r>
                        <a:rPr lang="es-CL" sz="1100">
                          <a:effectLst/>
                          <a:latin typeface="Arial" panose="020B0604020202020204" pitchFamily="34" charset="0"/>
                          <a:ea typeface="Calibri" panose="020F0502020204030204" pitchFamily="34" charset="0"/>
                          <a:cs typeface="Times New Roman" panose="02020603050405020304" pitchFamily="18" charset="0"/>
                        </a:rPr>
                        <a:t>Proceso 9</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 </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35</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a:effectLst/>
                          <a:latin typeface="Arial" panose="020B0604020202020204" pitchFamily="34" charset="0"/>
                          <a:ea typeface="Calibri" panose="020F0502020204030204" pitchFamily="34" charset="0"/>
                          <a:cs typeface="Times New Roman" panose="02020603050405020304" pitchFamily="18" charset="0"/>
                        </a:rPr>
                        <a:t>10</a:t>
                      </a:r>
                      <a:endParaRPr lang="es-CL" sz="11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600"/>
                        </a:spcAft>
                      </a:pPr>
                      <a:r>
                        <a:rPr lang="es-ES" sz="1100" b="1" dirty="0">
                          <a:effectLst/>
                          <a:latin typeface="Arial" panose="020B0604020202020204" pitchFamily="34" charset="0"/>
                          <a:ea typeface="Calibri" panose="020F0502020204030204" pitchFamily="34" charset="0"/>
                          <a:cs typeface="Times New Roman" panose="02020603050405020304" pitchFamily="18" charset="0"/>
                        </a:rPr>
                        <a:t>350</a:t>
                      </a:r>
                      <a:endParaRPr lang="es-CL"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598226"/>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289080" y="1582920"/>
            <a:ext cx="9574920" cy="583092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5" name="CustomShape 2"/>
          <p:cNvSpPr/>
          <p:nvPr/>
        </p:nvSpPr>
        <p:spPr>
          <a:xfrm>
            <a:off x="407520" y="1404720"/>
            <a:ext cx="906660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nSpc>
                <a:spcPct val="100000"/>
              </a:lnSpc>
            </a:pPr>
            <a:endParaRPr/>
          </a:p>
          <a:p>
            <a:pPr>
              <a:lnSpc>
                <a:spcPct val="100000"/>
              </a:lnSpc>
            </a:pPr>
            <a:endParaRPr/>
          </a:p>
        </p:txBody>
      </p:sp>
      <p:sp>
        <p:nvSpPr>
          <p:cNvPr id="116" name="CustomShape 3"/>
          <p:cNvSpPr/>
          <p:nvPr/>
        </p:nvSpPr>
        <p:spPr>
          <a:xfrm>
            <a:off x="83520" y="461160"/>
            <a:ext cx="9995040" cy="11196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7" name="CustomShape 4"/>
          <p:cNvSpPr/>
          <p:nvPr/>
        </p:nvSpPr>
        <p:spPr>
          <a:xfrm>
            <a:off x="-168480" y="540000"/>
            <a:ext cx="9810720" cy="90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r">
              <a:lnSpc>
                <a:spcPct val="100000"/>
              </a:lnSpc>
            </a:pPr>
            <a:r>
              <a:rPr lang="es-AR" sz="3000" b="1" strike="noStrike">
                <a:solidFill>
                  <a:srgbClr val="FFFFFF"/>
                </a:solidFill>
                <a:latin typeface="Univers LT Std 45 Light"/>
                <a:ea typeface="DejaVu Sans"/>
              </a:rPr>
              <a:t>8. GESTION POR PROCESOS (cont.)</a:t>
            </a:r>
            <a:endParaRPr/>
          </a:p>
        </p:txBody>
      </p:sp>
      <p:pic>
        <p:nvPicPr>
          <p:cNvPr id="118" name="Picture 2"/>
          <p:cNvPicPr/>
          <p:nvPr/>
        </p:nvPicPr>
        <p:blipFill>
          <a:blip r:embed="rId2"/>
          <a:stretch/>
        </p:blipFill>
        <p:spPr>
          <a:xfrm>
            <a:off x="360000" y="648000"/>
            <a:ext cx="695160" cy="695160"/>
          </a:xfrm>
          <a:prstGeom prst="rect">
            <a:avLst/>
          </a:prstGeom>
          <a:ln>
            <a:noFill/>
          </a:ln>
        </p:spPr>
      </p:pic>
      <p:sp>
        <p:nvSpPr>
          <p:cNvPr id="119" name="CustomShape 5"/>
          <p:cNvSpPr/>
          <p:nvPr/>
        </p:nvSpPr>
        <p:spPr>
          <a:xfrm>
            <a:off x="407520" y="1631160"/>
            <a:ext cx="9356760" cy="32644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lgn="just">
              <a:lnSpc>
                <a:spcPct val="100000"/>
              </a:lnSpc>
            </a:pPr>
            <a:r>
              <a:rPr lang="es-AR" sz="1779" b="1" strike="noStrike" dirty="0">
                <a:solidFill>
                  <a:srgbClr val="000000"/>
                </a:solidFill>
                <a:latin typeface="Univers-Light-Normal"/>
                <a:ea typeface="DejaVu Sans"/>
              </a:rPr>
              <a:t>Indicadores:</a:t>
            </a:r>
            <a:r>
              <a:rPr lang="es-AR" sz="1779" strike="noStrike" dirty="0">
                <a:solidFill>
                  <a:srgbClr val="000000"/>
                </a:solidFill>
                <a:latin typeface="Arial"/>
                <a:ea typeface="Arial"/>
              </a:rPr>
              <a:t> </a:t>
            </a:r>
            <a:r>
              <a:rPr lang="es-AR" sz="1779" strike="noStrike" dirty="0">
                <a:solidFill>
                  <a:srgbClr val="000000"/>
                </a:solidFill>
                <a:latin typeface="Univers-Light-Normal"/>
                <a:ea typeface="DejaVu Sans"/>
              </a:rPr>
              <a:t>Los procesos deben tener indicadores para analizar su gestión y poder mejorar. </a:t>
            </a:r>
            <a:r>
              <a:rPr lang="es-AR" sz="1779" b="1" strike="noStrike" dirty="0">
                <a:solidFill>
                  <a:srgbClr val="000000"/>
                </a:solidFill>
                <a:latin typeface="Univers-Light-Normal"/>
                <a:ea typeface="DejaVu Sans"/>
              </a:rPr>
              <a:t>“Lo que no se mide no se puede controlar, y lo que no se controla no se puede gestionar”</a:t>
            </a:r>
            <a:endParaRPr b="1" dirty="0"/>
          </a:p>
          <a:p>
            <a:pPr algn="just">
              <a:lnSpc>
                <a:spcPct val="100000"/>
              </a:lnSpc>
            </a:pPr>
            <a:endParaRPr dirty="0"/>
          </a:p>
          <a:p>
            <a:pPr algn="just">
              <a:lnSpc>
                <a:spcPct val="100000"/>
              </a:lnSpc>
            </a:pPr>
            <a:r>
              <a:rPr lang="es-AR" sz="1779" b="1" strike="noStrike" dirty="0">
                <a:solidFill>
                  <a:srgbClr val="000000"/>
                </a:solidFill>
                <a:latin typeface="Univers-Light-Normal"/>
                <a:ea typeface="DejaVu Sans"/>
              </a:rPr>
              <a:t>¿Para qué sirven los indicadores del proceso?</a:t>
            </a:r>
            <a:r>
              <a:rPr lang="es-AR" sz="1779" strike="noStrike" dirty="0">
                <a:solidFill>
                  <a:srgbClr val="000000"/>
                </a:solidFill>
                <a:latin typeface="Univers-Light-Normal"/>
                <a:ea typeface="DejaVu Sans"/>
              </a:rPr>
              <a:t>:</a:t>
            </a:r>
            <a:endParaRPr dirty="0"/>
          </a:p>
          <a:p>
            <a:pPr marL="285750" indent="-285750" algn="just">
              <a:lnSpc>
                <a:spcPct val="100000"/>
              </a:lnSpc>
              <a:buFont typeface="Wingdings" panose="05000000000000000000" pitchFamily="2" charset="2"/>
              <a:buChar char="ü"/>
            </a:pPr>
            <a:r>
              <a:rPr lang="es-AR" sz="1779" strike="noStrike" dirty="0">
                <a:solidFill>
                  <a:srgbClr val="000000"/>
                </a:solidFill>
                <a:latin typeface="Univers-Light-Normal"/>
                <a:ea typeface="DejaVu Sans"/>
              </a:rPr>
              <a:t>Para interpretar lo que está ocurriendo</a:t>
            </a:r>
            <a:endParaRPr dirty="0"/>
          </a:p>
          <a:p>
            <a:pPr marL="285750" indent="-285750" algn="just">
              <a:lnSpc>
                <a:spcPct val="100000"/>
              </a:lnSpc>
              <a:buFont typeface="Wingdings" panose="05000000000000000000" pitchFamily="2" charset="2"/>
              <a:buChar char="ü"/>
            </a:pPr>
            <a:r>
              <a:rPr lang="es-AR" sz="1779" strike="noStrike" dirty="0">
                <a:solidFill>
                  <a:srgbClr val="000000"/>
                </a:solidFill>
                <a:latin typeface="Univers-Light-Normal"/>
                <a:ea typeface="DejaVu Sans"/>
              </a:rPr>
              <a:t>Para tomar medidas cuando las variables se escapan de los límites establecidos</a:t>
            </a:r>
            <a:endParaRPr dirty="0"/>
          </a:p>
          <a:p>
            <a:pPr marL="285750" indent="-285750" algn="just">
              <a:lnSpc>
                <a:spcPct val="100000"/>
              </a:lnSpc>
              <a:buFont typeface="Wingdings" panose="05000000000000000000" pitchFamily="2" charset="2"/>
              <a:buChar char="ü"/>
            </a:pPr>
            <a:r>
              <a:rPr lang="es-AR" sz="1779" strike="noStrike" dirty="0">
                <a:solidFill>
                  <a:srgbClr val="000000"/>
                </a:solidFill>
                <a:latin typeface="Univers-Light-Normal"/>
                <a:ea typeface="DejaVu Sans"/>
              </a:rPr>
              <a:t>Para definir la necesidad de introducir un cambio y poder evaluar sus consecuencias</a:t>
            </a:r>
            <a:endParaRPr dirty="0"/>
          </a:p>
          <a:p>
            <a:pPr marL="285750" indent="-285750" algn="just">
              <a:lnSpc>
                <a:spcPct val="100000"/>
              </a:lnSpc>
              <a:buFont typeface="Wingdings" panose="05000000000000000000" pitchFamily="2" charset="2"/>
              <a:buChar char="ü"/>
            </a:pPr>
            <a:r>
              <a:rPr lang="es-AR" sz="1779" strike="noStrike" dirty="0">
                <a:solidFill>
                  <a:srgbClr val="000000"/>
                </a:solidFill>
                <a:latin typeface="Univers-Light-Normal"/>
                <a:ea typeface="DejaVu Sans"/>
              </a:rPr>
              <a:t>Para planificar actividades ante nuevas necesidades</a:t>
            </a:r>
            <a:r>
              <a:rPr lang="es-AR" sz="1779" strike="noStrike" dirty="0" smtClean="0">
                <a:solidFill>
                  <a:srgbClr val="000000"/>
                </a:solidFill>
                <a:latin typeface="Univers-Light-Normal"/>
                <a:ea typeface="DejaVu Sans"/>
              </a:rPr>
              <a:t>.</a:t>
            </a:r>
          </a:p>
          <a:p>
            <a:pPr marL="285750" indent="-285750" algn="just">
              <a:lnSpc>
                <a:spcPct val="100000"/>
              </a:lnSpc>
              <a:buFont typeface="Wingdings" panose="05000000000000000000" pitchFamily="2" charset="2"/>
              <a:buChar char="ü"/>
            </a:pPr>
            <a:endParaRPr dirty="0"/>
          </a:p>
          <a:p>
            <a:pPr algn="just">
              <a:lnSpc>
                <a:spcPct val="100000"/>
              </a:lnSpc>
            </a:pPr>
            <a:r>
              <a:rPr lang="es-AR" sz="1779" strike="noStrike" dirty="0">
                <a:solidFill>
                  <a:srgbClr val="000000"/>
                </a:solidFill>
                <a:latin typeface="Univers-Light-Normal"/>
                <a:ea typeface="DejaVu Sans"/>
              </a:rPr>
              <a:t>Una vez identificados los indicadores es necesario establecer </a:t>
            </a:r>
            <a:r>
              <a:rPr lang="es-AR" sz="1779" b="1" strike="noStrike" dirty="0">
                <a:solidFill>
                  <a:srgbClr val="000000"/>
                </a:solidFill>
                <a:latin typeface="Univers-Light-Normal"/>
                <a:ea typeface="DejaVu Sans"/>
              </a:rPr>
              <a:t>metas</a:t>
            </a:r>
            <a:r>
              <a:rPr lang="es-AR" sz="1779" strike="noStrike" dirty="0">
                <a:solidFill>
                  <a:srgbClr val="000000"/>
                </a:solidFill>
                <a:latin typeface="Univers-Light-Normal"/>
                <a:ea typeface="DejaVu Sans"/>
              </a:rPr>
              <a:t> desafiantes y coherentes con los objetivos estratégicos del negocio. </a:t>
            </a:r>
            <a:endParaRPr lang="es-AR" sz="1779" strike="noStrike" dirty="0" smtClean="0">
              <a:solidFill>
                <a:srgbClr val="000000"/>
              </a:solidFill>
              <a:latin typeface="Univers-Light-Normal"/>
              <a:ea typeface="DejaVu Sans"/>
            </a:endParaRPr>
          </a:p>
          <a:p>
            <a:pPr algn="just">
              <a:lnSpc>
                <a:spcPct val="100000"/>
              </a:lnSpc>
            </a:pPr>
            <a:r>
              <a:rPr lang="es-AR" sz="1779" strike="noStrike" dirty="0" smtClean="0">
                <a:solidFill>
                  <a:srgbClr val="000000"/>
                </a:solidFill>
                <a:latin typeface="Univers-Light-Normal"/>
                <a:ea typeface="DejaVu Sans"/>
              </a:rPr>
              <a:t>Es </a:t>
            </a:r>
            <a:r>
              <a:rPr lang="es-AR" sz="1779" strike="noStrike" dirty="0">
                <a:solidFill>
                  <a:srgbClr val="000000"/>
                </a:solidFill>
                <a:latin typeface="Univers-Light-Normal"/>
                <a:ea typeface="DejaVu Sans"/>
              </a:rPr>
              <a:t>conveniente llevar estos datos a un tablero de control para su seguimiento.</a:t>
            </a:r>
            <a:endParaRPr dirty="0"/>
          </a:p>
          <a:p>
            <a:pPr algn="just">
              <a:lnSpc>
                <a:spcPct val="100000"/>
              </a:lnSpc>
            </a:pPr>
            <a:endParaRPr dirty="0"/>
          </a:p>
          <a:p>
            <a:pPr algn="just">
              <a:lnSpc>
                <a:spcPct val="100000"/>
              </a:lnSpc>
            </a:pPr>
            <a:r>
              <a:rPr lang="es-AR" sz="1779" b="1" strike="noStrike" dirty="0">
                <a:solidFill>
                  <a:srgbClr val="000000"/>
                </a:solidFill>
                <a:latin typeface="Univers-Light-Normal"/>
                <a:ea typeface="DejaVu Sans"/>
              </a:rPr>
              <a:t>Tablero de Control (Cuadro de Mando</a:t>
            </a:r>
            <a:r>
              <a:rPr lang="es-AR" sz="1779" b="1" strike="noStrike" dirty="0" smtClean="0">
                <a:solidFill>
                  <a:srgbClr val="000000"/>
                </a:solidFill>
                <a:latin typeface="Univers-Light-Normal"/>
                <a:ea typeface="DejaVu Sans"/>
              </a:rPr>
              <a:t>): </a:t>
            </a:r>
            <a:r>
              <a:rPr lang="es-AR" sz="1779" strike="noStrike" dirty="0" smtClean="0">
                <a:solidFill>
                  <a:srgbClr val="000000"/>
                </a:solidFill>
                <a:latin typeface="Univers-Light-Normal"/>
                <a:ea typeface="DejaVu Sans"/>
              </a:rPr>
              <a:t>Agrupación indicadores </a:t>
            </a:r>
            <a:r>
              <a:rPr lang="es-AR" sz="1779" strike="noStrike" dirty="0">
                <a:solidFill>
                  <a:srgbClr val="000000"/>
                </a:solidFill>
                <a:latin typeface="Univers-Light-Normal"/>
                <a:ea typeface="DejaVu Sans"/>
              </a:rPr>
              <a:t>más </a:t>
            </a:r>
            <a:r>
              <a:rPr lang="es-AR" sz="1779" strike="noStrike" dirty="0" smtClean="0">
                <a:solidFill>
                  <a:srgbClr val="000000"/>
                </a:solidFill>
                <a:latin typeface="Univers-Light-Normal"/>
                <a:ea typeface="DejaVu Sans"/>
              </a:rPr>
              <a:t>relevantes FP</a:t>
            </a:r>
          </a:p>
          <a:p>
            <a:pPr marL="285750" indent="-285750" algn="just">
              <a:lnSpc>
                <a:spcPct val="100000"/>
              </a:lnSpc>
              <a:buFont typeface="Wingdings" panose="05000000000000000000" pitchFamily="2" charset="2"/>
              <a:buChar char="ü"/>
            </a:pPr>
            <a:r>
              <a:rPr lang="es-AR" sz="1779" strike="noStrike" dirty="0" smtClean="0">
                <a:solidFill>
                  <a:srgbClr val="000000"/>
                </a:solidFill>
                <a:latin typeface="Univers-Light-Normal"/>
                <a:ea typeface="DejaVu Sans"/>
              </a:rPr>
              <a:t> </a:t>
            </a:r>
            <a:r>
              <a:rPr lang="es-AR" sz="1779" b="1" strike="noStrike" dirty="0" smtClean="0">
                <a:solidFill>
                  <a:srgbClr val="000000"/>
                </a:solidFill>
                <a:latin typeface="Univers-Light-Normal"/>
                <a:ea typeface="DejaVu Sans"/>
              </a:rPr>
              <a:t>Económico </a:t>
            </a:r>
            <a:r>
              <a:rPr lang="es-AR" sz="1779" b="1" strike="noStrike" dirty="0">
                <a:solidFill>
                  <a:srgbClr val="000000"/>
                </a:solidFill>
                <a:latin typeface="Univers-Light-Normal"/>
                <a:ea typeface="DejaVu Sans"/>
              </a:rPr>
              <a:t>– financieros </a:t>
            </a:r>
            <a:r>
              <a:rPr lang="es-AR" sz="1779" strike="noStrike" dirty="0">
                <a:solidFill>
                  <a:srgbClr val="000000"/>
                </a:solidFill>
                <a:latin typeface="Univers-Light-Normal"/>
                <a:ea typeface="DejaVu Sans"/>
              </a:rPr>
              <a:t>(Presupuesto, Ventas, Gastos, Inversiones, etc.)</a:t>
            </a:r>
            <a:endParaRPr dirty="0"/>
          </a:p>
          <a:p>
            <a:pPr marL="285750" indent="-285750" algn="just">
              <a:lnSpc>
                <a:spcPct val="100000"/>
              </a:lnSpc>
              <a:buFont typeface="Wingdings" panose="05000000000000000000" pitchFamily="2" charset="2"/>
              <a:buChar char="ü"/>
            </a:pPr>
            <a:r>
              <a:rPr lang="es-AR" sz="1779" b="1" strike="noStrike" dirty="0">
                <a:solidFill>
                  <a:srgbClr val="000000"/>
                </a:solidFill>
                <a:latin typeface="Univers-Light-Normal"/>
                <a:ea typeface="DejaVu Sans"/>
              </a:rPr>
              <a:t>Procesos internos </a:t>
            </a:r>
            <a:r>
              <a:rPr lang="es-AR" sz="1779" strike="noStrike" dirty="0">
                <a:solidFill>
                  <a:srgbClr val="000000"/>
                </a:solidFill>
                <a:latin typeface="Univers-Light-Normal"/>
                <a:ea typeface="DejaVu Sans"/>
              </a:rPr>
              <a:t>(Cumplimiento de objetivos, Cantidad de residuos, Energía consumida, etc.)</a:t>
            </a:r>
            <a:endParaRPr dirty="0"/>
          </a:p>
          <a:p>
            <a:pPr marL="285750" indent="-285750" algn="just">
              <a:lnSpc>
                <a:spcPct val="100000"/>
              </a:lnSpc>
              <a:buFont typeface="Wingdings" panose="05000000000000000000" pitchFamily="2" charset="2"/>
              <a:buChar char="ü"/>
            </a:pPr>
            <a:r>
              <a:rPr lang="es-AR" sz="1779" b="1" strike="noStrike" dirty="0">
                <a:solidFill>
                  <a:srgbClr val="000000"/>
                </a:solidFill>
                <a:latin typeface="Univers-Light-Normal"/>
                <a:ea typeface="DejaVu Sans"/>
              </a:rPr>
              <a:t>Formación y Crecimiento </a:t>
            </a:r>
            <a:r>
              <a:rPr lang="es-AR" sz="1779" strike="noStrike" dirty="0">
                <a:solidFill>
                  <a:srgbClr val="000000"/>
                </a:solidFill>
                <a:latin typeface="Univers-Light-Normal"/>
                <a:ea typeface="DejaVu Sans"/>
              </a:rPr>
              <a:t>(Dotación, Satisfacción del personal, Capacitación, Seguridad, etc.)</a:t>
            </a:r>
            <a:endParaRPr dirty="0"/>
          </a:p>
          <a:p>
            <a:pPr marL="285750" indent="-285750" algn="just">
              <a:lnSpc>
                <a:spcPct val="100000"/>
              </a:lnSpc>
              <a:buFont typeface="Wingdings" panose="05000000000000000000" pitchFamily="2" charset="2"/>
              <a:buChar char="ü"/>
            </a:pPr>
            <a:r>
              <a:rPr lang="es-AR" sz="1779" b="1" strike="noStrike" dirty="0">
                <a:solidFill>
                  <a:srgbClr val="000000"/>
                </a:solidFill>
                <a:latin typeface="Univers-Light-Normal"/>
                <a:ea typeface="DejaVu Sans"/>
              </a:rPr>
              <a:t>Clientes</a:t>
            </a:r>
            <a:r>
              <a:rPr lang="es-AR" sz="1779" strike="noStrike" dirty="0">
                <a:solidFill>
                  <a:srgbClr val="000000"/>
                </a:solidFill>
                <a:latin typeface="Univers-Light-Normal"/>
                <a:ea typeface="DejaVu Sans"/>
              </a:rPr>
              <a:t> (Satisfacción de clientes, Quejas y reclamos, etc.)</a:t>
            </a: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42513</TotalTime>
  <Words>1541</Words>
  <Application>Microsoft Office PowerPoint</Application>
  <PresentationFormat>Personalizado</PresentationFormat>
  <Paragraphs>211</Paragraphs>
  <Slides>12</Slides>
  <Notes>6</Notes>
  <HiddenSlides>0</HiddenSlides>
  <MMClips>0</MMClips>
  <ScaleCrop>false</ScaleCrop>
  <HeadingPairs>
    <vt:vector size="6" baseType="variant">
      <vt:variant>
        <vt:lpstr>Fuentes usadas</vt:lpstr>
      </vt:variant>
      <vt:variant>
        <vt:i4>9</vt:i4>
      </vt:variant>
      <vt:variant>
        <vt:lpstr>Tema</vt:lpstr>
      </vt:variant>
      <vt:variant>
        <vt:i4>2</vt:i4>
      </vt:variant>
      <vt:variant>
        <vt:lpstr>Títulos de diapositiva</vt:lpstr>
      </vt:variant>
      <vt:variant>
        <vt:i4>12</vt:i4>
      </vt:variant>
    </vt:vector>
  </HeadingPairs>
  <TitlesOfParts>
    <vt:vector size="23" baseType="lpstr">
      <vt:lpstr>Arial</vt:lpstr>
      <vt:lpstr>Arial Unicode MS</vt:lpstr>
      <vt:lpstr>Calibri</vt:lpstr>
      <vt:lpstr>DejaVu Sans</vt:lpstr>
      <vt:lpstr>StarSymbol</vt:lpstr>
      <vt:lpstr>Times New Roman</vt:lpstr>
      <vt:lpstr>Univers LT Std 45 Light</vt:lpstr>
      <vt:lpstr>Univers-Light-Normal</vt:lpstr>
      <vt:lpstr>Wingdings</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rafboschi</dc:creator>
  <cp:lastModifiedBy>rafboschi</cp:lastModifiedBy>
  <cp:revision>97</cp:revision>
  <dcterms:created xsi:type="dcterms:W3CDTF">2019-02-25T09:47:42Z</dcterms:created>
  <dcterms:modified xsi:type="dcterms:W3CDTF">2020-05-11T14:43:10Z</dcterms:modified>
  <dc:language>es-AR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