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60" r:id="rId7"/>
    <p:sldId id="286" r:id="rId8"/>
    <p:sldId id="264" r:id="rId9"/>
    <p:sldId id="263" r:id="rId10"/>
    <p:sldId id="275" r:id="rId11"/>
    <p:sldId id="301" r:id="rId12"/>
    <p:sldId id="291" r:id="rId13"/>
    <p:sldId id="295" r:id="rId14"/>
    <p:sldId id="297" r:id="rId15"/>
    <p:sldId id="276" r:id="rId16"/>
    <p:sldId id="262" r:id="rId17"/>
    <p:sldId id="265" r:id="rId18"/>
    <p:sldId id="277" r:id="rId19"/>
    <p:sldId id="266" r:id="rId20"/>
    <p:sldId id="269" r:id="rId21"/>
    <p:sldId id="267" r:id="rId22"/>
    <p:sldId id="270" r:id="rId23"/>
    <p:sldId id="298" r:id="rId24"/>
    <p:sldId id="299" r:id="rId25"/>
    <p:sldId id="268" r:id="rId26"/>
    <p:sldId id="278" r:id="rId27"/>
    <p:sldId id="272" r:id="rId28"/>
    <p:sldId id="280" r:id="rId29"/>
    <p:sldId id="281" r:id="rId30"/>
    <p:sldId id="282" r:id="rId31"/>
    <p:sldId id="283" r:id="rId32"/>
    <p:sldId id="302" r:id="rId33"/>
    <p:sldId id="261" r:id="rId34"/>
    <p:sldId id="288" r:id="rId35"/>
    <p:sldId id="259" r:id="rId36"/>
  </p:sldIdLst>
  <p:sldSz cx="9144000" cy="5143500" type="screen16x9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47">
          <p15:clr>
            <a:srgbClr val="A4A3A4"/>
          </p15:clr>
        </p15:guide>
        <p15:guide id="2" orient="horz" pos="543">
          <p15:clr>
            <a:srgbClr val="A4A3A4"/>
          </p15:clr>
        </p15:guide>
        <p15:guide id="3" orient="horz" pos="3037">
          <p15:clr>
            <a:srgbClr val="A4A3A4"/>
          </p15:clr>
        </p15:guide>
        <p15:guide id="4" orient="horz" pos="386">
          <p15:clr>
            <a:srgbClr val="A4A3A4"/>
          </p15:clr>
        </p15:guide>
        <p15:guide id="5" orient="horz" pos="3103">
          <p15:clr>
            <a:srgbClr val="A4A3A4"/>
          </p15:clr>
        </p15:guide>
        <p15:guide id="6" pos="2887">
          <p15:clr>
            <a:srgbClr val="A4A3A4"/>
          </p15:clr>
        </p15:guide>
        <p15:guide id="7" pos="173">
          <p15:clr>
            <a:srgbClr val="A4A3A4"/>
          </p15:clr>
        </p15:guide>
        <p15:guide id="8" pos="1166">
          <p15:clr>
            <a:srgbClr val="A4A3A4"/>
          </p15:clr>
        </p15:guide>
        <p15:guide id="9" pos="5539">
          <p15:clr>
            <a:srgbClr val="A4A3A4"/>
          </p15:clr>
        </p15:guide>
        <p15:guide id="10" pos="10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BD"/>
    <a:srgbClr val="FFFF99"/>
    <a:srgbClr val="BE8802"/>
    <a:srgbClr val="282828"/>
    <a:srgbClr val="76B8CC"/>
    <a:srgbClr val="95441C"/>
    <a:srgbClr val="333333"/>
    <a:srgbClr val="6DB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740" autoAdjust="0"/>
    <p:restoredTop sz="94326" autoAdjust="0"/>
  </p:normalViewPr>
  <p:slideViewPr>
    <p:cSldViewPr snapToGrid="0" snapToObjects="1">
      <p:cViewPr varScale="1">
        <p:scale>
          <a:sx n="99" d="100"/>
          <a:sy n="99" d="100"/>
        </p:scale>
        <p:origin x="-60" y="-128"/>
      </p:cViewPr>
      <p:guideLst>
        <p:guide orient="horz" pos="1747"/>
        <p:guide orient="horz" pos="543"/>
        <p:guide orient="horz" pos="3037"/>
        <p:guide orient="horz" pos="386"/>
        <p:guide orient="horz" pos="3103"/>
        <p:guide pos="2887"/>
        <p:guide pos="173"/>
        <p:guide pos="1166"/>
        <p:guide pos="5539"/>
        <p:guide pos="10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156" y="-96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624A703-32D0-4F63-9741-ECAA642C8448}" type="datetimeFigureOut">
              <a:rPr lang="es-AR"/>
              <a:pPr>
                <a:defRPr/>
              </a:pPr>
              <a:t>1/5/2019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776663" y="942975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7AE18F-A795-4161-ABAD-424BE82CD5B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96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DB158705-0DA5-450E-A79C-D425A4FD0590}" type="datetimeFigureOut">
              <a:rPr lang="es-ES"/>
              <a:pPr>
                <a:defRPr/>
              </a:pPr>
              <a:t>01/05/2019</a:t>
            </a:fld>
            <a:endParaRPr lang="es-E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C642CF4-741E-4EB7-8A25-BD48649AD4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701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588" y="1724025"/>
            <a:ext cx="7524751" cy="857250"/>
          </a:xfrm>
          <a:prstGeom prst="rect">
            <a:avLst/>
          </a:prstGeom>
          <a:solidFill>
            <a:srgbClr val="0063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sp>
        <p:nvSpPr>
          <p:cNvPr id="5" name="4 Rectángulo"/>
          <p:cNvSpPr/>
          <p:nvPr userDrawn="1"/>
        </p:nvSpPr>
        <p:spPr>
          <a:xfrm>
            <a:off x="-1588" y="2578100"/>
            <a:ext cx="7459663" cy="2524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6" name="24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9"/>
          <a:stretch>
            <a:fillRect/>
          </a:stretch>
        </p:blipFill>
        <p:spPr bwMode="auto">
          <a:xfrm>
            <a:off x="7248525" y="2578100"/>
            <a:ext cx="2746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-1588" y="1717675"/>
            <a:ext cx="17795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>
            <a:off x="754063" y="2012950"/>
            <a:ext cx="347662" cy="290513"/>
          </a:xfrm>
          <a:custGeom>
            <a:avLst/>
            <a:gdLst>
              <a:gd name="T0" fmla="*/ 2147483647 w 219"/>
              <a:gd name="T1" fmla="*/ 0 h 183"/>
              <a:gd name="T2" fmla="*/ 0 w 219"/>
              <a:gd name="T3" fmla="*/ 0 h 183"/>
              <a:gd name="T4" fmla="*/ 0 w 219"/>
              <a:gd name="T5" fmla="*/ 0 h 183"/>
              <a:gd name="T6" fmla="*/ 2147483647 w 219"/>
              <a:gd name="T7" fmla="*/ 2147483647 h 183"/>
              <a:gd name="T8" fmla="*/ 2147483647 w 219"/>
              <a:gd name="T9" fmla="*/ 2147483647 h 183"/>
              <a:gd name="T10" fmla="*/ 2147483647 w 219"/>
              <a:gd name="T11" fmla="*/ 2147483647 h 183"/>
              <a:gd name="T12" fmla="*/ 2147483647 w 219"/>
              <a:gd name="T13" fmla="*/ 2147483647 h 183"/>
              <a:gd name="T14" fmla="*/ 2147483647 w 219"/>
              <a:gd name="T15" fmla="*/ 2147483647 h 183"/>
              <a:gd name="T16" fmla="*/ 2147483647 w 219"/>
              <a:gd name="T17" fmla="*/ 2147483647 h 183"/>
              <a:gd name="T18" fmla="*/ 2147483647 w 219"/>
              <a:gd name="T19" fmla="*/ 2147483647 h 183"/>
              <a:gd name="T20" fmla="*/ 0 w 219"/>
              <a:gd name="T21" fmla="*/ 2147483647 h 183"/>
              <a:gd name="T22" fmla="*/ 2147483647 w 219"/>
              <a:gd name="T23" fmla="*/ 2147483647 h 183"/>
              <a:gd name="T24" fmla="*/ 2147483647 w 219"/>
              <a:gd name="T25" fmla="*/ 2147483647 h 183"/>
              <a:gd name="T26" fmla="*/ 2147483647 w 219"/>
              <a:gd name="T27" fmla="*/ 2147483647 h 183"/>
              <a:gd name="T28" fmla="*/ 2147483647 w 219"/>
              <a:gd name="T29" fmla="*/ 2147483647 h 183"/>
              <a:gd name="T30" fmla="*/ 2147483647 w 219"/>
              <a:gd name="T31" fmla="*/ 2147483647 h 183"/>
              <a:gd name="T32" fmla="*/ 2147483647 w 219"/>
              <a:gd name="T33" fmla="*/ 2147483647 h 183"/>
              <a:gd name="T34" fmla="*/ 2147483647 w 219"/>
              <a:gd name="T35" fmla="*/ 2147483647 h 183"/>
              <a:gd name="T36" fmla="*/ 2147483647 w 219"/>
              <a:gd name="T37" fmla="*/ 2147483647 h 183"/>
              <a:gd name="T38" fmla="*/ 2147483647 w 219"/>
              <a:gd name="T39" fmla="*/ 2147483647 h 183"/>
              <a:gd name="T40" fmla="*/ 2147483647 w 219"/>
              <a:gd name="T41" fmla="*/ 2147483647 h 183"/>
              <a:gd name="T42" fmla="*/ 2147483647 w 219"/>
              <a:gd name="T43" fmla="*/ 2147483647 h 183"/>
              <a:gd name="T44" fmla="*/ 2147483647 w 219"/>
              <a:gd name="T45" fmla="*/ 2147483647 h 183"/>
              <a:gd name="T46" fmla="*/ 2147483647 w 219"/>
              <a:gd name="T47" fmla="*/ 2147483647 h 183"/>
              <a:gd name="T48" fmla="*/ 2147483647 w 219"/>
              <a:gd name="T49" fmla="*/ 2147483647 h 183"/>
              <a:gd name="T50" fmla="*/ 2147483647 w 219"/>
              <a:gd name="T51" fmla="*/ 2147483647 h 183"/>
              <a:gd name="T52" fmla="*/ 2147483647 w 219"/>
              <a:gd name="T53" fmla="*/ 2147483647 h 183"/>
              <a:gd name="T54" fmla="*/ 2147483647 w 219"/>
              <a:gd name="T55" fmla="*/ 2147483647 h 183"/>
              <a:gd name="T56" fmla="*/ 2147483647 w 219"/>
              <a:gd name="T57" fmla="*/ 2147483647 h 183"/>
              <a:gd name="T58" fmla="*/ 2147483647 w 219"/>
              <a:gd name="T59" fmla="*/ 2147483647 h 183"/>
              <a:gd name="T60" fmla="*/ 2147483647 w 219"/>
              <a:gd name="T61" fmla="*/ 2147483647 h 183"/>
              <a:gd name="T62" fmla="*/ 2147483647 w 219"/>
              <a:gd name="T63" fmla="*/ 2147483647 h 183"/>
              <a:gd name="T64" fmla="*/ 2147483647 w 219"/>
              <a:gd name="T65" fmla="*/ 2147483647 h 183"/>
              <a:gd name="T66" fmla="*/ 2147483647 w 219"/>
              <a:gd name="T67" fmla="*/ 2147483647 h 183"/>
              <a:gd name="T68" fmla="*/ 2147483647 w 219"/>
              <a:gd name="T69" fmla="*/ 2147483647 h 183"/>
              <a:gd name="T70" fmla="*/ 2147483647 w 219"/>
              <a:gd name="T71" fmla="*/ 2147483647 h 183"/>
              <a:gd name="T72" fmla="*/ 2147483647 w 219"/>
              <a:gd name="T73" fmla="*/ 2147483647 h 183"/>
              <a:gd name="T74" fmla="*/ 2147483647 w 219"/>
              <a:gd name="T75" fmla="*/ 2147483647 h 183"/>
              <a:gd name="T76" fmla="*/ 2147483647 w 219"/>
              <a:gd name="T77" fmla="*/ 2147483647 h 183"/>
              <a:gd name="T78" fmla="*/ 2147483647 w 219"/>
              <a:gd name="T79" fmla="*/ 2147483647 h 183"/>
              <a:gd name="T80" fmla="*/ 2147483647 w 219"/>
              <a:gd name="T81" fmla="*/ 0 h 183"/>
              <a:gd name="T82" fmla="*/ 2147483647 w 219"/>
              <a:gd name="T83" fmla="*/ 0 h 18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9" h="183">
                <a:moveTo>
                  <a:pt x="148" y="0"/>
                </a:moveTo>
                <a:lnTo>
                  <a:pt x="0" y="0"/>
                </a:lnTo>
                <a:lnTo>
                  <a:pt x="2" y="4"/>
                </a:lnTo>
                <a:lnTo>
                  <a:pt x="4" y="11"/>
                </a:lnTo>
                <a:lnTo>
                  <a:pt x="4" y="19"/>
                </a:lnTo>
                <a:lnTo>
                  <a:pt x="4" y="163"/>
                </a:lnTo>
                <a:lnTo>
                  <a:pt x="4" y="172"/>
                </a:lnTo>
                <a:lnTo>
                  <a:pt x="2" y="178"/>
                </a:lnTo>
                <a:lnTo>
                  <a:pt x="0" y="183"/>
                </a:lnTo>
                <a:lnTo>
                  <a:pt x="88" y="183"/>
                </a:lnTo>
                <a:lnTo>
                  <a:pt x="85" y="178"/>
                </a:lnTo>
                <a:lnTo>
                  <a:pt x="84" y="172"/>
                </a:lnTo>
                <a:lnTo>
                  <a:pt x="83" y="163"/>
                </a:lnTo>
                <a:lnTo>
                  <a:pt x="83" y="118"/>
                </a:lnTo>
                <a:lnTo>
                  <a:pt x="148" y="118"/>
                </a:lnTo>
                <a:lnTo>
                  <a:pt x="162" y="117"/>
                </a:lnTo>
                <a:lnTo>
                  <a:pt x="176" y="114"/>
                </a:lnTo>
                <a:lnTo>
                  <a:pt x="187" y="109"/>
                </a:lnTo>
                <a:lnTo>
                  <a:pt x="199" y="102"/>
                </a:lnTo>
                <a:lnTo>
                  <a:pt x="207" y="94"/>
                </a:lnTo>
                <a:lnTo>
                  <a:pt x="210" y="90"/>
                </a:lnTo>
                <a:lnTo>
                  <a:pt x="214" y="84"/>
                </a:lnTo>
                <a:lnTo>
                  <a:pt x="216" y="78"/>
                </a:lnTo>
                <a:lnTo>
                  <a:pt x="218" y="73"/>
                </a:lnTo>
                <a:lnTo>
                  <a:pt x="218" y="66"/>
                </a:lnTo>
                <a:lnTo>
                  <a:pt x="219" y="59"/>
                </a:lnTo>
                <a:lnTo>
                  <a:pt x="218" y="52"/>
                </a:lnTo>
                <a:lnTo>
                  <a:pt x="218" y="45"/>
                </a:lnTo>
                <a:lnTo>
                  <a:pt x="216" y="39"/>
                </a:lnTo>
                <a:lnTo>
                  <a:pt x="214" y="33"/>
                </a:lnTo>
                <a:lnTo>
                  <a:pt x="211" y="28"/>
                </a:lnTo>
                <a:lnTo>
                  <a:pt x="208" y="23"/>
                </a:lnTo>
                <a:lnTo>
                  <a:pt x="199" y="15"/>
                </a:lnTo>
                <a:lnTo>
                  <a:pt x="189" y="8"/>
                </a:lnTo>
                <a:lnTo>
                  <a:pt x="176" y="3"/>
                </a:lnTo>
                <a:lnTo>
                  <a:pt x="162" y="0"/>
                </a:lnTo>
                <a:lnTo>
                  <a:pt x="1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885825" y="2066925"/>
            <a:ext cx="92075" cy="79375"/>
          </a:xfrm>
          <a:custGeom>
            <a:avLst/>
            <a:gdLst>
              <a:gd name="T0" fmla="*/ 2147483647 w 58"/>
              <a:gd name="T1" fmla="*/ 2147483647 h 50"/>
              <a:gd name="T2" fmla="*/ 0 w 58"/>
              <a:gd name="T3" fmla="*/ 2147483647 h 50"/>
              <a:gd name="T4" fmla="*/ 0 w 58"/>
              <a:gd name="T5" fmla="*/ 0 h 50"/>
              <a:gd name="T6" fmla="*/ 2147483647 w 58"/>
              <a:gd name="T7" fmla="*/ 0 h 50"/>
              <a:gd name="T8" fmla="*/ 2147483647 w 58"/>
              <a:gd name="T9" fmla="*/ 0 h 50"/>
              <a:gd name="T10" fmla="*/ 2147483647 w 58"/>
              <a:gd name="T11" fmla="*/ 0 h 50"/>
              <a:gd name="T12" fmla="*/ 2147483647 w 58"/>
              <a:gd name="T13" fmla="*/ 2147483647 h 50"/>
              <a:gd name="T14" fmla="*/ 2147483647 w 58"/>
              <a:gd name="T15" fmla="*/ 2147483647 h 50"/>
              <a:gd name="T16" fmla="*/ 2147483647 w 58"/>
              <a:gd name="T17" fmla="*/ 2147483647 h 50"/>
              <a:gd name="T18" fmla="*/ 2147483647 w 58"/>
              <a:gd name="T19" fmla="*/ 2147483647 h 50"/>
              <a:gd name="T20" fmla="*/ 2147483647 w 58"/>
              <a:gd name="T21" fmla="*/ 2147483647 h 50"/>
              <a:gd name="T22" fmla="*/ 2147483647 w 58"/>
              <a:gd name="T23" fmla="*/ 2147483647 h 50"/>
              <a:gd name="T24" fmla="*/ 2147483647 w 58"/>
              <a:gd name="T25" fmla="*/ 2147483647 h 50"/>
              <a:gd name="T26" fmla="*/ 2147483647 w 58"/>
              <a:gd name="T27" fmla="*/ 2147483647 h 50"/>
              <a:gd name="T28" fmla="*/ 2147483647 w 58"/>
              <a:gd name="T29" fmla="*/ 2147483647 h 50"/>
              <a:gd name="T30" fmla="*/ 2147483647 w 58"/>
              <a:gd name="T31" fmla="*/ 2147483647 h 50"/>
              <a:gd name="T32" fmla="*/ 2147483647 w 58"/>
              <a:gd name="T33" fmla="*/ 2147483647 h 50"/>
              <a:gd name="T34" fmla="*/ 2147483647 w 58"/>
              <a:gd name="T35" fmla="*/ 2147483647 h 50"/>
              <a:gd name="T36" fmla="*/ 2147483647 w 58"/>
              <a:gd name="T37" fmla="*/ 2147483647 h 50"/>
              <a:gd name="T38" fmla="*/ 2147483647 w 58"/>
              <a:gd name="T39" fmla="*/ 2147483647 h 50"/>
              <a:gd name="T40" fmla="*/ 2147483647 w 58"/>
              <a:gd name="T41" fmla="*/ 2147483647 h 50"/>
              <a:gd name="T42" fmla="*/ 2147483647 w 58"/>
              <a:gd name="T43" fmla="*/ 2147483647 h 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8" h="50">
                <a:moveTo>
                  <a:pt x="25" y="50"/>
                </a:moveTo>
                <a:lnTo>
                  <a:pt x="0" y="50"/>
                </a:lnTo>
                <a:lnTo>
                  <a:pt x="0" y="0"/>
                </a:lnTo>
                <a:lnTo>
                  <a:pt x="25" y="0"/>
                </a:lnTo>
                <a:lnTo>
                  <a:pt x="32" y="0"/>
                </a:lnTo>
                <a:lnTo>
                  <a:pt x="37" y="1"/>
                </a:lnTo>
                <a:lnTo>
                  <a:pt x="43" y="2"/>
                </a:lnTo>
                <a:lnTo>
                  <a:pt x="49" y="6"/>
                </a:lnTo>
                <a:lnTo>
                  <a:pt x="52" y="9"/>
                </a:lnTo>
                <a:lnTo>
                  <a:pt x="56" y="14"/>
                </a:lnTo>
                <a:lnTo>
                  <a:pt x="57" y="18"/>
                </a:lnTo>
                <a:lnTo>
                  <a:pt x="58" y="25"/>
                </a:lnTo>
                <a:lnTo>
                  <a:pt x="57" y="31"/>
                </a:lnTo>
                <a:lnTo>
                  <a:pt x="56" y="36"/>
                </a:lnTo>
                <a:lnTo>
                  <a:pt x="52" y="41"/>
                </a:lnTo>
                <a:lnTo>
                  <a:pt x="48" y="44"/>
                </a:lnTo>
                <a:lnTo>
                  <a:pt x="43" y="47"/>
                </a:lnTo>
                <a:lnTo>
                  <a:pt x="37" y="49"/>
                </a:lnTo>
                <a:lnTo>
                  <a:pt x="32" y="50"/>
                </a:lnTo>
                <a:lnTo>
                  <a:pt x="25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AutoShape 12"/>
          <p:cNvSpPr>
            <a:spLocks noChangeAspect="1" noChangeArrowheads="1" noTextEdit="1"/>
          </p:cNvSpPr>
          <p:nvPr userDrawn="1"/>
        </p:nvSpPr>
        <p:spPr bwMode="auto">
          <a:xfrm>
            <a:off x="-1588" y="1719263"/>
            <a:ext cx="1738313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" name="Freeform 17"/>
          <p:cNvSpPr>
            <a:spLocks/>
          </p:cNvSpPr>
          <p:nvPr userDrawn="1"/>
        </p:nvSpPr>
        <p:spPr bwMode="auto">
          <a:xfrm>
            <a:off x="736600" y="2006600"/>
            <a:ext cx="339725" cy="285750"/>
          </a:xfrm>
          <a:custGeom>
            <a:avLst/>
            <a:gdLst>
              <a:gd name="T0" fmla="*/ 2147483647 w 214"/>
              <a:gd name="T1" fmla="*/ 0 h 180"/>
              <a:gd name="T2" fmla="*/ 0 w 214"/>
              <a:gd name="T3" fmla="*/ 0 h 180"/>
              <a:gd name="T4" fmla="*/ 0 w 214"/>
              <a:gd name="T5" fmla="*/ 0 h 180"/>
              <a:gd name="T6" fmla="*/ 2147483647 w 214"/>
              <a:gd name="T7" fmla="*/ 2147483647 h 180"/>
              <a:gd name="T8" fmla="*/ 2147483647 w 214"/>
              <a:gd name="T9" fmla="*/ 2147483647 h 180"/>
              <a:gd name="T10" fmla="*/ 2147483647 w 214"/>
              <a:gd name="T11" fmla="*/ 2147483647 h 180"/>
              <a:gd name="T12" fmla="*/ 2147483647 w 214"/>
              <a:gd name="T13" fmla="*/ 2147483647 h 180"/>
              <a:gd name="T14" fmla="*/ 2147483647 w 214"/>
              <a:gd name="T15" fmla="*/ 2147483647 h 180"/>
              <a:gd name="T16" fmla="*/ 2147483647 w 214"/>
              <a:gd name="T17" fmla="*/ 2147483647 h 180"/>
              <a:gd name="T18" fmla="*/ 2147483647 w 214"/>
              <a:gd name="T19" fmla="*/ 2147483647 h 180"/>
              <a:gd name="T20" fmla="*/ 0 w 214"/>
              <a:gd name="T21" fmla="*/ 2147483647 h 180"/>
              <a:gd name="T22" fmla="*/ 2147483647 w 214"/>
              <a:gd name="T23" fmla="*/ 2147483647 h 180"/>
              <a:gd name="T24" fmla="*/ 2147483647 w 214"/>
              <a:gd name="T25" fmla="*/ 2147483647 h 180"/>
              <a:gd name="T26" fmla="*/ 2147483647 w 214"/>
              <a:gd name="T27" fmla="*/ 2147483647 h 180"/>
              <a:gd name="T28" fmla="*/ 2147483647 w 214"/>
              <a:gd name="T29" fmla="*/ 2147483647 h 180"/>
              <a:gd name="T30" fmla="*/ 2147483647 w 214"/>
              <a:gd name="T31" fmla="*/ 2147483647 h 180"/>
              <a:gd name="T32" fmla="*/ 2147483647 w 214"/>
              <a:gd name="T33" fmla="*/ 2147483647 h 180"/>
              <a:gd name="T34" fmla="*/ 2147483647 w 214"/>
              <a:gd name="T35" fmla="*/ 2147483647 h 180"/>
              <a:gd name="T36" fmla="*/ 2147483647 w 214"/>
              <a:gd name="T37" fmla="*/ 2147483647 h 180"/>
              <a:gd name="T38" fmla="*/ 2147483647 w 214"/>
              <a:gd name="T39" fmla="*/ 2147483647 h 180"/>
              <a:gd name="T40" fmla="*/ 2147483647 w 214"/>
              <a:gd name="T41" fmla="*/ 2147483647 h 180"/>
              <a:gd name="T42" fmla="*/ 2147483647 w 214"/>
              <a:gd name="T43" fmla="*/ 2147483647 h 180"/>
              <a:gd name="T44" fmla="*/ 2147483647 w 214"/>
              <a:gd name="T45" fmla="*/ 2147483647 h 180"/>
              <a:gd name="T46" fmla="*/ 2147483647 w 214"/>
              <a:gd name="T47" fmla="*/ 2147483647 h 180"/>
              <a:gd name="T48" fmla="*/ 2147483647 w 214"/>
              <a:gd name="T49" fmla="*/ 2147483647 h 180"/>
              <a:gd name="T50" fmla="*/ 2147483647 w 214"/>
              <a:gd name="T51" fmla="*/ 2147483647 h 180"/>
              <a:gd name="T52" fmla="*/ 2147483647 w 214"/>
              <a:gd name="T53" fmla="*/ 2147483647 h 180"/>
              <a:gd name="T54" fmla="*/ 2147483647 w 214"/>
              <a:gd name="T55" fmla="*/ 2147483647 h 180"/>
              <a:gd name="T56" fmla="*/ 2147483647 w 214"/>
              <a:gd name="T57" fmla="*/ 2147483647 h 180"/>
              <a:gd name="T58" fmla="*/ 2147483647 w 214"/>
              <a:gd name="T59" fmla="*/ 2147483647 h 180"/>
              <a:gd name="T60" fmla="*/ 2147483647 w 214"/>
              <a:gd name="T61" fmla="*/ 2147483647 h 180"/>
              <a:gd name="T62" fmla="*/ 2147483647 w 214"/>
              <a:gd name="T63" fmla="*/ 2147483647 h 180"/>
              <a:gd name="T64" fmla="*/ 2147483647 w 214"/>
              <a:gd name="T65" fmla="*/ 2147483647 h 180"/>
              <a:gd name="T66" fmla="*/ 2147483647 w 214"/>
              <a:gd name="T67" fmla="*/ 2147483647 h 180"/>
              <a:gd name="T68" fmla="*/ 2147483647 w 214"/>
              <a:gd name="T69" fmla="*/ 2147483647 h 180"/>
              <a:gd name="T70" fmla="*/ 2147483647 w 214"/>
              <a:gd name="T71" fmla="*/ 2147483647 h 180"/>
              <a:gd name="T72" fmla="*/ 2147483647 w 214"/>
              <a:gd name="T73" fmla="*/ 2147483647 h 180"/>
              <a:gd name="T74" fmla="*/ 2147483647 w 214"/>
              <a:gd name="T75" fmla="*/ 2147483647 h 180"/>
              <a:gd name="T76" fmla="*/ 2147483647 w 214"/>
              <a:gd name="T77" fmla="*/ 2147483647 h 180"/>
              <a:gd name="T78" fmla="*/ 2147483647 w 214"/>
              <a:gd name="T79" fmla="*/ 2147483647 h 180"/>
              <a:gd name="T80" fmla="*/ 2147483647 w 214"/>
              <a:gd name="T81" fmla="*/ 0 h 180"/>
              <a:gd name="T82" fmla="*/ 2147483647 w 214"/>
              <a:gd name="T83" fmla="*/ 0 h 1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4" h="180">
                <a:moveTo>
                  <a:pt x="144" y="0"/>
                </a:moveTo>
                <a:lnTo>
                  <a:pt x="0" y="0"/>
                </a:lnTo>
                <a:lnTo>
                  <a:pt x="2" y="5"/>
                </a:lnTo>
                <a:lnTo>
                  <a:pt x="4" y="12"/>
                </a:lnTo>
                <a:lnTo>
                  <a:pt x="4" y="19"/>
                </a:lnTo>
                <a:lnTo>
                  <a:pt x="4" y="160"/>
                </a:lnTo>
                <a:lnTo>
                  <a:pt x="4" y="169"/>
                </a:lnTo>
                <a:lnTo>
                  <a:pt x="2" y="174"/>
                </a:lnTo>
                <a:lnTo>
                  <a:pt x="0" y="180"/>
                </a:lnTo>
                <a:lnTo>
                  <a:pt x="86" y="180"/>
                </a:lnTo>
                <a:lnTo>
                  <a:pt x="83" y="174"/>
                </a:lnTo>
                <a:lnTo>
                  <a:pt x="82" y="169"/>
                </a:lnTo>
                <a:lnTo>
                  <a:pt x="81" y="160"/>
                </a:lnTo>
                <a:lnTo>
                  <a:pt x="81" y="116"/>
                </a:lnTo>
                <a:lnTo>
                  <a:pt x="144" y="116"/>
                </a:lnTo>
                <a:lnTo>
                  <a:pt x="159" y="115"/>
                </a:lnTo>
                <a:lnTo>
                  <a:pt x="172" y="112"/>
                </a:lnTo>
                <a:lnTo>
                  <a:pt x="183" y="107"/>
                </a:lnTo>
                <a:lnTo>
                  <a:pt x="194" y="101"/>
                </a:lnTo>
                <a:lnTo>
                  <a:pt x="202" y="93"/>
                </a:lnTo>
                <a:lnTo>
                  <a:pt x="205" y="88"/>
                </a:lnTo>
                <a:lnTo>
                  <a:pt x="209" y="83"/>
                </a:lnTo>
                <a:lnTo>
                  <a:pt x="211" y="77"/>
                </a:lnTo>
                <a:lnTo>
                  <a:pt x="213" y="72"/>
                </a:lnTo>
                <a:lnTo>
                  <a:pt x="213" y="65"/>
                </a:lnTo>
                <a:lnTo>
                  <a:pt x="214" y="58"/>
                </a:lnTo>
                <a:lnTo>
                  <a:pt x="213" y="52"/>
                </a:lnTo>
                <a:lnTo>
                  <a:pt x="213" y="45"/>
                </a:lnTo>
                <a:lnTo>
                  <a:pt x="211" y="38"/>
                </a:lnTo>
                <a:lnTo>
                  <a:pt x="209" y="33"/>
                </a:lnTo>
                <a:lnTo>
                  <a:pt x="206" y="28"/>
                </a:lnTo>
                <a:lnTo>
                  <a:pt x="203" y="23"/>
                </a:lnTo>
                <a:lnTo>
                  <a:pt x="194" y="15"/>
                </a:lnTo>
                <a:lnTo>
                  <a:pt x="184" y="8"/>
                </a:lnTo>
                <a:lnTo>
                  <a:pt x="172" y="4"/>
                </a:lnTo>
                <a:lnTo>
                  <a:pt x="159" y="0"/>
                </a:lnTo>
                <a:lnTo>
                  <a:pt x="1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" name="Freeform 18"/>
          <p:cNvSpPr>
            <a:spLocks/>
          </p:cNvSpPr>
          <p:nvPr userDrawn="1"/>
        </p:nvSpPr>
        <p:spPr bwMode="auto">
          <a:xfrm>
            <a:off x="865188" y="2060575"/>
            <a:ext cx="90487" cy="77788"/>
          </a:xfrm>
          <a:custGeom>
            <a:avLst/>
            <a:gdLst>
              <a:gd name="T0" fmla="*/ 2147483647 w 57"/>
              <a:gd name="T1" fmla="*/ 2147483647 h 49"/>
              <a:gd name="T2" fmla="*/ 0 w 57"/>
              <a:gd name="T3" fmla="*/ 2147483647 h 49"/>
              <a:gd name="T4" fmla="*/ 0 w 57"/>
              <a:gd name="T5" fmla="*/ 0 h 49"/>
              <a:gd name="T6" fmla="*/ 2147483647 w 57"/>
              <a:gd name="T7" fmla="*/ 0 h 49"/>
              <a:gd name="T8" fmla="*/ 2147483647 w 57"/>
              <a:gd name="T9" fmla="*/ 0 h 49"/>
              <a:gd name="T10" fmla="*/ 2147483647 w 57"/>
              <a:gd name="T11" fmla="*/ 0 h 49"/>
              <a:gd name="T12" fmla="*/ 2147483647 w 57"/>
              <a:gd name="T13" fmla="*/ 2147483647 h 49"/>
              <a:gd name="T14" fmla="*/ 2147483647 w 57"/>
              <a:gd name="T15" fmla="*/ 2147483647 h 49"/>
              <a:gd name="T16" fmla="*/ 2147483647 w 57"/>
              <a:gd name="T17" fmla="*/ 2147483647 h 49"/>
              <a:gd name="T18" fmla="*/ 2147483647 w 57"/>
              <a:gd name="T19" fmla="*/ 2147483647 h 49"/>
              <a:gd name="T20" fmla="*/ 2147483647 w 57"/>
              <a:gd name="T21" fmla="*/ 2147483647 h 49"/>
              <a:gd name="T22" fmla="*/ 2147483647 w 57"/>
              <a:gd name="T23" fmla="*/ 2147483647 h 49"/>
              <a:gd name="T24" fmla="*/ 2147483647 w 57"/>
              <a:gd name="T25" fmla="*/ 2147483647 h 49"/>
              <a:gd name="T26" fmla="*/ 2147483647 w 57"/>
              <a:gd name="T27" fmla="*/ 2147483647 h 49"/>
              <a:gd name="T28" fmla="*/ 2147483647 w 57"/>
              <a:gd name="T29" fmla="*/ 2147483647 h 49"/>
              <a:gd name="T30" fmla="*/ 2147483647 w 57"/>
              <a:gd name="T31" fmla="*/ 2147483647 h 49"/>
              <a:gd name="T32" fmla="*/ 2147483647 w 57"/>
              <a:gd name="T33" fmla="*/ 2147483647 h 49"/>
              <a:gd name="T34" fmla="*/ 2147483647 w 57"/>
              <a:gd name="T35" fmla="*/ 2147483647 h 49"/>
              <a:gd name="T36" fmla="*/ 2147483647 w 57"/>
              <a:gd name="T37" fmla="*/ 2147483647 h 49"/>
              <a:gd name="T38" fmla="*/ 2147483647 w 57"/>
              <a:gd name="T39" fmla="*/ 2147483647 h 49"/>
              <a:gd name="T40" fmla="*/ 2147483647 w 57"/>
              <a:gd name="T41" fmla="*/ 2147483647 h 49"/>
              <a:gd name="T42" fmla="*/ 2147483647 w 57"/>
              <a:gd name="T43" fmla="*/ 2147483647 h 4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7" h="49">
                <a:moveTo>
                  <a:pt x="24" y="49"/>
                </a:moveTo>
                <a:lnTo>
                  <a:pt x="0" y="49"/>
                </a:lnTo>
                <a:lnTo>
                  <a:pt x="0" y="0"/>
                </a:lnTo>
                <a:lnTo>
                  <a:pt x="24" y="0"/>
                </a:lnTo>
                <a:lnTo>
                  <a:pt x="31" y="0"/>
                </a:lnTo>
                <a:lnTo>
                  <a:pt x="37" y="1"/>
                </a:lnTo>
                <a:lnTo>
                  <a:pt x="42" y="2"/>
                </a:lnTo>
                <a:lnTo>
                  <a:pt x="48" y="5"/>
                </a:lnTo>
                <a:lnTo>
                  <a:pt x="51" y="9"/>
                </a:lnTo>
                <a:lnTo>
                  <a:pt x="54" y="13"/>
                </a:lnTo>
                <a:lnTo>
                  <a:pt x="55" y="18"/>
                </a:lnTo>
                <a:lnTo>
                  <a:pt x="57" y="24"/>
                </a:lnTo>
                <a:lnTo>
                  <a:pt x="55" y="30"/>
                </a:lnTo>
                <a:lnTo>
                  <a:pt x="54" y="35"/>
                </a:lnTo>
                <a:lnTo>
                  <a:pt x="51" y="40"/>
                </a:lnTo>
                <a:lnTo>
                  <a:pt x="47" y="43"/>
                </a:lnTo>
                <a:lnTo>
                  <a:pt x="42" y="45"/>
                </a:lnTo>
                <a:lnTo>
                  <a:pt x="37" y="48"/>
                </a:lnTo>
                <a:lnTo>
                  <a:pt x="31" y="49"/>
                </a:lnTo>
                <a:lnTo>
                  <a:pt x="24" y="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" name="AutoShape 3"/>
          <p:cNvSpPr>
            <a:spLocks noChangeAspect="1" noChangeArrowheads="1" noTextEdit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25613"/>
            <a:ext cx="1190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725613"/>
            <a:ext cx="1111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725613"/>
            <a:ext cx="1206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0"/>
          <p:cNvSpPr>
            <a:spLocks/>
          </p:cNvSpPr>
          <p:nvPr userDrawn="1"/>
        </p:nvSpPr>
        <p:spPr bwMode="auto">
          <a:xfrm>
            <a:off x="374650" y="1889125"/>
            <a:ext cx="82550" cy="82550"/>
          </a:xfrm>
          <a:custGeom>
            <a:avLst/>
            <a:gdLst>
              <a:gd name="T0" fmla="*/ 2147483647 w 104"/>
              <a:gd name="T1" fmla="*/ 2147483647 h 103"/>
              <a:gd name="T2" fmla="*/ 2147483647 w 104"/>
              <a:gd name="T3" fmla="*/ 2147483647 h 103"/>
              <a:gd name="T4" fmla="*/ 2147483647 w 104"/>
              <a:gd name="T5" fmla="*/ 2147483647 h 103"/>
              <a:gd name="T6" fmla="*/ 2147483647 w 104"/>
              <a:gd name="T7" fmla="*/ 2147483647 h 103"/>
              <a:gd name="T8" fmla="*/ 2147483647 w 104"/>
              <a:gd name="T9" fmla="*/ 2147483647 h 103"/>
              <a:gd name="T10" fmla="*/ 2147483647 w 104"/>
              <a:gd name="T11" fmla="*/ 2147483647 h 103"/>
              <a:gd name="T12" fmla="*/ 2147483647 w 104"/>
              <a:gd name="T13" fmla="*/ 2147483647 h 103"/>
              <a:gd name="T14" fmla="*/ 2147483647 w 104"/>
              <a:gd name="T15" fmla="*/ 2147483647 h 103"/>
              <a:gd name="T16" fmla="*/ 2147483647 w 104"/>
              <a:gd name="T17" fmla="*/ 2147483647 h 103"/>
              <a:gd name="T18" fmla="*/ 2147483647 w 104"/>
              <a:gd name="T19" fmla="*/ 0 h 103"/>
              <a:gd name="T20" fmla="*/ 2147483647 w 104"/>
              <a:gd name="T21" fmla="*/ 0 h 103"/>
              <a:gd name="T22" fmla="*/ 2147483647 w 104"/>
              <a:gd name="T23" fmla="*/ 2147483647 h 103"/>
              <a:gd name="T24" fmla="*/ 2147483647 w 104"/>
              <a:gd name="T25" fmla="*/ 2147483647 h 103"/>
              <a:gd name="T26" fmla="*/ 2147483647 w 104"/>
              <a:gd name="T27" fmla="*/ 2147483647 h 103"/>
              <a:gd name="T28" fmla="*/ 2147483647 w 104"/>
              <a:gd name="T29" fmla="*/ 2147483647 h 103"/>
              <a:gd name="T30" fmla="*/ 2147483647 w 104"/>
              <a:gd name="T31" fmla="*/ 2147483647 h 103"/>
              <a:gd name="T32" fmla="*/ 2147483647 w 104"/>
              <a:gd name="T33" fmla="*/ 2147483647 h 103"/>
              <a:gd name="T34" fmla="*/ 2147483647 w 104"/>
              <a:gd name="T35" fmla="*/ 2147483647 h 103"/>
              <a:gd name="T36" fmla="*/ 0 w 104"/>
              <a:gd name="T37" fmla="*/ 2147483647 h 103"/>
              <a:gd name="T38" fmla="*/ 0 w 104"/>
              <a:gd name="T39" fmla="*/ 2147483647 h 103"/>
              <a:gd name="T40" fmla="*/ 2147483647 w 104"/>
              <a:gd name="T41" fmla="*/ 2147483647 h 103"/>
              <a:gd name="T42" fmla="*/ 2147483647 w 104"/>
              <a:gd name="T43" fmla="*/ 2147483647 h 103"/>
              <a:gd name="T44" fmla="*/ 2147483647 w 104"/>
              <a:gd name="T45" fmla="*/ 2147483647 h 103"/>
              <a:gd name="T46" fmla="*/ 2147483647 w 104"/>
              <a:gd name="T47" fmla="*/ 2147483647 h 103"/>
              <a:gd name="T48" fmla="*/ 2147483647 w 104"/>
              <a:gd name="T49" fmla="*/ 2147483647 h 103"/>
              <a:gd name="T50" fmla="*/ 2147483647 w 104"/>
              <a:gd name="T51" fmla="*/ 2147483647 h 103"/>
              <a:gd name="T52" fmla="*/ 2147483647 w 104"/>
              <a:gd name="T53" fmla="*/ 2147483647 h 103"/>
              <a:gd name="T54" fmla="*/ 2147483647 w 104"/>
              <a:gd name="T55" fmla="*/ 2147483647 h 103"/>
              <a:gd name="T56" fmla="*/ 2147483647 w 104"/>
              <a:gd name="T57" fmla="*/ 2147483647 h 103"/>
              <a:gd name="T58" fmla="*/ 2147483647 w 104"/>
              <a:gd name="T59" fmla="*/ 2147483647 h 103"/>
              <a:gd name="T60" fmla="*/ 2147483647 w 104"/>
              <a:gd name="T61" fmla="*/ 2147483647 h 103"/>
              <a:gd name="T62" fmla="*/ 2147483647 w 104"/>
              <a:gd name="T63" fmla="*/ 2147483647 h 103"/>
              <a:gd name="T64" fmla="*/ 2147483647 w 104"/>
              <a:gd name="T65" fmla="*/ 2147483647 h 103"/>
              <a:gd name="T66" fmla="*/ 2147483647 w 104"/>
              <a:gd name="T67" fmla="*/ 2147483647 h 103"/>
              <a:gd name="T68" fmla="*/ 2147483647 w 104"/>
              <a:gd name="T69" fmla="*/ 2147483647 h 103"/>
              <a:gd name="T70" fmla="*/ 2147483647 w 104"/>
              <a:gd name="T71" fmla="*/ 2147483647 h 103"/>
              <a:gd name="T72" fmla="*/ 2147483647 w 104"/>
              <a:gd name="T73" fmla="*/ 2147483647 h 1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4" h="103">
                <a:moveTo>
                  <a:pt x="104" y="51"/>
                </a:moveTo>
                <a:lnTo>
                  <a:pt x="104" y="51"/>
                </a:lnTo>
                <a:lnTo>
                  <a:pt x="104" y="41"/>
                </a:lnTo>
                <a:lnTo>
                  <a:pt x="100" y="31"/>
                </a:lnTo>
                <a:lnTo>
                  <a:pt x="95" y="22"/>
                </a:lnTo>
                <a:lnTo>
                  <a:pt x="89" y="14"/>
                </a:lnTo>
                <a:lnTo>
                  <a:pt x="81" y="8"/>
                </a:lnTo>
                <a:lnTo>
                  <a:pt x="72" y="3"/>
                </a:lnTo>
                <a:lnTo>
                  <a:pt x="62" y="1"/>
                </a:lnTo>
                <a:lnTo>
                  <a:pt x="52" y="0"/>
                </a:lnTo>
                <a:lnTo>
                  <a:pt x="41" y="1"/>
                </a:lnTo>
                <a:lnTo>
                  <a:pt x="32" y="3"/>
                </a:lnTo>
                <a:lnTo>
                  <a:pt x="23" y="8"/>
                </a:lnTo>
                <a:lnTo>
                  <a:pt x="15" y="14"/>
                </a:lnTo>
                <a:lnTo>
                  <a:pt x="9" y="22"/>
                </a:lnTo>
                <a:lnTo>
                  <a:pt x="4" y="31"/>
                </a:lnTo>
                <a:lnTo>
                  <a:pt x="1" y="41"/>
                </a:lnTo>
                <a:lnTo>
                  <a:pt x="0" y="51"/>
                </a:lnTo>
                <a:lnTo>
                  <a:pt x="1" y="62"/>
                </a:lnTo>
                <a:lnTo>
                  <a:pt x="4" y="72"/>
                </a:lnTo>
                <a:lnTo>
                  <a:pt x="9" y="80"/>
                </a:lnTo>
                <a:lnTo>
                  <a:pt x="15" y="88"/>
                </a:lnTo>
                <a:lnTo>
                  <a:pt x="23" y="94"/>
                </a:lnTo>
                <a:lnTo>
                  <a:pt x="32" y="99"/>
                </a:lnTo>
                <a:lnTo>
                  <a:pt x="41" y="102"/>
                </a:lnTo>
                <a:lnTo>
                  <a:pt x="52" y="103"/>
                </a:lnTo>
                <a:lnTo>
                  <a:pt x="62" y="102"/>
                </a:lnTo>
                <a:lnTo>
                  <a:pt x="72" y="99"/>
                </a:lnTo>
                <a:lnTo>
                  <a:pt x="81" y="94"/>
                </a:lnTo>
                <a:lnTo>
                  <a:pt x="89" y="88"/>
                </a:lnTo>
                <a:lnTo>
                  <a:pt x="95" y="80"/>
                </a:lnTo>
                <a:lnTo>
                  <a:pt x="100" y="72"/>
                </a:lnTo>
                <a:lnTo>
                  <a:pt x="104" y="62"/>
                </a:lnTo>
                <a:lnTo>
                  <a:pt x="104" y="51"/>
                </a:lnTo>
                <a:close/>
              </a:path>
            </a:pathLst>
          </a:custGeom>
          <a:solidFill>
            <a:srgbClr val="FFC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74650" y="1889125"/>
            <a:ext cx="82550" cy="82550"/>
          </a:xfrm>
          <a:custGeom>
            <a:avLst/>
            <a:gdLst>
              <a:gd name="T0" fmla="*/ 2147483647 w 104"/>
              <a:gd name="T1" fmla="*/ 2147483647 h 103"/>
              <a:gd name="T2" fmla="*/ 2147483647 w 104"/>
              <a:gd name="T3" fmla="*/ 2147483647 h 103"/>
              <a:gd name="T4" fmla="*/ 2147483647 w 104"/>
              <a:gd name="T5" fmla="*/ 2147483647 h 103"/>
              <a:gd name="T6" fmla="*/ 2147483647 w 104"/>
              <a:gd name="T7" fmla="*/ 2147483647 h 103"/>
              <a:gd name="T8" fmla="*/ 2147483647 w 104"/>
              <a:gd name="T9" fmla="*/ 2147483647 h 103"/>
              <a:gd name="T10" fmla="*/ 2147483647 w 104"/>
              <a:gd name="T11" fmla="*/ 2147483647 h 103"/>
              <a:gd name="T12" fmla="*/ 2147483647 w 104"/>
              <a:gd name="T13" fmla="*/ 2147483647 h 103"/>
              <a:gd name="T14" fmla="*/ 2147483647 w 104"/>
              <a:gd name="T15" fmla="*/ 2147483647 h 103"/>
              <a:gd name="T16" fmla="*/ 2147483647 w 104"/>
              <a:gd name="T17" fmla="*/ 2147483647 h 103"/>
              <a:gd name="T18" fmla="*/ 2147483647 w 104"/>
              <a:gd name="T19" fmla="*/ 0 h 103"/>
              <a:gd name="T20" fmla="*/ 2147483647 w 104"/>
              <a:gd name="T21" fmla="*/ 0 h 103"/>
              <a:gd name="T22" fmla="*/ 2147483647 w 104"/>
              <a:gd name="T23" fmla="*/ 2147483647 h 103"/>
              <a:gd name="T24" fmla="*/ 2147483647 w 104"/>
              <a:gd name="T25" fmla="*/ 2147483647 h 103"/>
              <a:gd name="T26" fmla="*/ 2147483647 w 104"/>
              <a:gd name="T27" fmla="*/ 2147483647 h 103"/>
              <a:gd name="T28" fmla="*/ 2147483647 w 104"/>
              <a:gd name="T29" fmla="*/ 2147483647 h 103"/>
              <a:gd name="T30" fmla="*/ 2147483647 w 104"/>
              <a:gd name="T31" fmla="*/ 2147483647 h 103"/>
              <a:gd name="T32" fmla="*/ 2147483647 w 104"/>
              <a:gd name="T33" fmla="*/ 2147483647 h 103"/>
              <a:gd name="T34" fmla="*/ 2147483647 w 104"/>
              <a:gd name="T35" fmla="*/ 2147483647 h 103"/>
              <a:gd name="T36" fmla="*/ 0 w 104"/>
              <a:gd name="T37" fmla="*/ 2147483647 h 103"/>
              <a:gd name="T38" fmla="*/ 0 w 104"/>
              <a:gd name="T39" fmla="*/ 2147483647 h 103"/>
              <a:gd name="T40" fmla="*/ 2147483647 w 104"/>
              <a:gd name="T41" fmla="*/ 2147483647 h 103"/>
              <a:gd name="T42" fmla="*/ 2147483647 w 104"/>
              <a:gd name="T43" fmla="*/ 2147483647 h 103"/>
              <a:gd name="T44" fmla="*/ 2147483647 w 104"/>
              <a:gd name="T45" fmla="*/ 2147483647 h 103"/>
              <a:gd name="T46" fmla="*/ 2147483647 w 104"/>
              <a:gd name="T47" fmla="*/ 2147483647 h 103"/>
              <a:gd name="T48" fmla="*/ 2147483647 w 104"/>
              <a:gd name="T49" fmla="*/ 2147483647 h 103"/>
              <a:gd name="T50" fmla="*/ 2147483647 w 104"/>
              <a:gd name="T51" fmla="*/ 2147483647 h 103"/>
              <a:gd name="T52" fmla="*/ 2147483647 w 104"/>
              <a:gd name="T53" fmla="*/ 2147483647 h 103"/>
              <a:gd name="T54" fmla="*/ 2147483647 w 104"/>
              <a:gd name="T55" fmla="*/ 2147483647 h 103"/>
              <a:gd name="T56" fmla="*/ 2147483647 w 104"/>
              <a:gd name="T57" fmla="*/ 2147483647 h 103"/>
              <a:gd name="T58" fmla="*/ 2147483647 w 104"/>
              <a:gd name="T59" fmla="*/ 2147483647 h 103"/>
              <a:gd name="T60" fmla="*/ 2147483647 w 104"/>
              <a:gd name="T61" fmla="*/ 2147483647 h 103"/>
              <a:gd name="T62" fmla="*/ 2147483647 w 104"/>
              <a:gd name="T63" fmla="*/ 2147483647 h 103"/>
              <a:gd name="T64" fmla="*/ 2147483647 w 104"/>
              <a:gd name="T65" fmla="*/ 2147483647 h 103"/>
              <a:gd name="T66" fmla="*/ 2147483647 w 104"/>
              <a:gd name="T67" fmla="*/ 2147483647 h 103"/>
              <a:gd name="T68" fmla="*/ 2147483647 w 104"/>
              <a:gd name="T69" fmla="*/ 2147483647 h 103"/>
              <a:gd name="T70" fmla="*/ 2147483647 w 104"/>
              <a:gd name="T71" fmla="*/ 2147483647 h 103"/>
              <a:gd name="T72" fmla="*/ 2147483647 w 104"/>
              <a:gd name="T73" fmla="*/ 2147483647 h 10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4" h="103">
                <a:moveTo>
                  <a:pt x="104" y="51"/>
                </a:moveTo>
                <a:lnTo>
                  <a:pt x="104" y="51"/>
                </a:lnTo>
                <a:lnTo>
                  <a:pt x="104" y="41"/>
                </a:lnTo>
                <a:lnTo>
                  <a:pt x="100" y="31"/>
                </a:lnTo>
                <a:lnTo>
                  <a:pt x="95" y="22"/>
                </a:lnTo>
                <a:lnTo>
                  <a:pt x="89" y="14"/>
                </a:lnTo>
                <a:lnTo>
                  <a:pt x="81" y="8"/>
                </a:lnTo>
                <a:lnTo>
                  <a:pt x="72" y="3"/>
                </a:lnTo>
                <a:lnTo>
                  <a:pt x="62" y="1"/>
                </a:lnTo>
                <a:lnTo>
                  <a:pt x="52" y="0"/>
                </a:lnTo>
                <a:lnTo>
                  <a:pt x="41" y="1"/>
                </a:lnTo>
                <a:lnTo>
                  <a:pt x="32" y="3"/>
                </a:lnTo>
                <a:lnTo>
                  <a:pt x="23" y="8"/>
                </a:lnTo>
                <a:lnTo>
                  <a:pt x="15" y="14"/>
                </a:lnTo>
                <a:lnTo>
                  <a:pt x="9" y="22"/>
                </a:lnTo>
                <a:lnTo>
                  <a:pt x="4" y="31"/>
                </a:lnTo>
                <a:lnTo>
                  <a:pt x="1" y="41"/>
                </a:lnTo>
                <a:lnTo>
                  <a:pt x="0" y="51"/>
                </a:lnTo>
                <a:lnTo>
                  <a:pt x="1" y="62"/>
                </a:lnTo>
                <a:lnTo>
                  <a:pt x="4" y="72"/>
                </a:lnTo>
                <a:lnTo>
                  <a:pt x="9" y="80"/>
                </a:lnTo>
                <a:lnTo>
                  <a:pt x="15" y="88"/>
                </a:lnTo>
                <a:lnTo>
                  <a:pt x="23" y="94"/>
                </a:lnTo>
                <a:lnTo>
                  <a:pt x="32" y="99"/>
                </a:lnTo>
                <a:lnTo>
                  <a:pt x="41" y="102"/>
                </a:lnTo>
                <a:lnTo>
                  <a:pt x="52" y="103"/>
                </a:lnTo>
                <a:lnTo>
                  <a:pt x="62" y="102"/>
                </a:lnTo>
                <a:lnTo>
                  <a:pt x="72" y="99"/>
                </a:lnTo>
                <a:lnTo>
                  <a:pt x="81" y="94"/>
                </a:lnTo>
                <a:lnTo>
                  <a:pt x="89" y="88"/>
                </a:lnTo>
                <a:lnTo>
                  <a:pt x="95" y="80"/>
                </a:lnTo>
                <a:lnTo>
                  <a:pt x="100" y="72"/>
                </a:lnTo>
                <a:lnTo>
                  <a:pt x="104" y="62"/>
                </a:lnTo>
                <a:lnTo>
                  <a:pt x="104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" name="Freeform 12"/>
          <p:cNvSpPr>
            <a:spLocks/>
          </p:cNvSpPr>
          <p:nvPr userDrawn="1"/>
        </p:nvSpPr>
        <p:spPr bwMode="auto">
          <a:xfrm>
            <a:off x="676275" y="2017713"/>
            <a:ext cx="390525" cy="268287"/>
          </a:xfrm>
          <a:custGeom>
            <a:avLst/>
            <a:gdLst>
              <a:gd name="T0" fmla="*/ 2147483647 w 491"/>
              <a:gd name="T1" fmla="*/ 0 h 338"/>
              <a:gd name="T2" fmla="*/ 2147483647 w 491"/>
              <a:gd name="T3" fmla="*/ 0 h 338"/>
              <a:gd name="T4" fmla="*/ 2147483647 w 491"/>
              <a:gd name="T5" fmla="*/ 2147483647 h 338"/>
              <a:gd name="T6" fmla="*/ 2147483647 w 491"/>
              <a:gd name="T7" fmla="*/ 2147483647 h 338"/>
              <a:gd name="T8" fmla="*/ 2147483647 w 491"/>
              <a:gd name="T9" fmla="*/ 2147483647 h 338"/>
              <a:gd name="T10" fmla="*/ 2147483647 w 491"/>
              <a:gd name="T11" fmla="*/ 2147483647 h 338"/>
              <a:gd name="T12" fmla="*/ 2147483647 w 491"/>
              <a:gd name="T13" fmla="*/ 2147483647 h 338"/>
              <a:gd name="T14" fmla="*/ 2147483647 w 491"/>
              <a:gd name="T15" fmla="*/ 2147483647 h 338"/>
              <a:gd name="T16" fmla="*/ 2147483647 w 491"/>
              <a:gd name="T17" fmla="*/ 2147483647 h 338"/>
              <a:gd name="T18" fmla="*/ 2147483647 w 491"/>
              <a:gd name="T19" fmla="*/ 2147483647 h 338"/>
              <a:gd name="T20" fmla="*/ 2147483647 w 491"/>
              <a:gd name="T21" fmla="*/ 2147483647 h 338"/>
              <a:gd name="T22" fmla="*/ 2147483647 w 491"/>
              <a:gd name="T23" fmla="*/ 2147483647 h 338"/>
              <a:gd name="T24" fmla="*/ 2147483647 w 491"/>
              <a:gd name="T25" fmla="*/ 2147483647 h 338"/>
              <a:gd name="T26" fmla="*/ 2147483647 w 491"/>
              <a:gd name="T27" fmla="*/ 2147483647 h 338"/>
              <a:gd name="T28" fmla="*/ 2147483647 w 491"/>
              <a:gd name="T29" fmla="*/ 2147483647 h 338"/>
              <a:gd name="T30" fmla="*/ 2147483647 w 491"/>
              <a:gd name="T31" fmla="*/ 2147483647 h 338"/>
              <a:gd name="T32" fmla="*/ 2147483647 w 491"/>
              <a:gd name="T33" fmla="*/ 2147483647 h 338"/>
              <a:gd name="T34" fmla="*/ 2147483647 w 491"/>
              <a:gd name="T35" fmla="*/ 2147483647 h 338"/>
              <a:gd name="T36" fmla="*/ 2147483647 w 491"/>
              <a:gd name="T37" fmla="*/ 2147483647 h 338"/>
              <a:gd name="T38" fmla="*/ 2147483647 w 491"/>
              <a:gd name="T39" fmla="*/ 2147483647 h 338"/>
              <a:gd name="T40" fmla="*/ 2147483647 w 491"/>
              <a:gd name="T41" fmla="*/ 2147483647 h 338"/>
              <a:gd name="T42" fmla="*/ 2147483647 w 491"/>
              <a:gd name="T43" fmla="*/ 2147483647 h 338"/>
              <a:gd name="T44" fmla="*/ 2147483647 w 491"/>
              <a:gd name="T45" fmla="*/ 2147483647 h 338"/>
              <a:gd name="T46" fmla="*/ 2147483647 w 491"/>
              <a:gd name="T47" fmla="*/ 2147483647 h 338"/>
              <a:gd name="T48" fmla="*/ 2147483647 w 491"/>
              <a:gd name="T49" fmla="*/ 2147483647 h 338"/>
              <a:gd name="T50" fmla="*/ 2147483647 w 491"/>
              <a:gd name="T51" fmla="*/ 2147483647 h 338"/>
              <a:gd name="T52" fmla="*/ 2147483647 w 491"/>
              <a:gd name="T53" fmla="*/ 2147483647 h 338"/>
              <a:gd name="T54" fmla="*/ 2147483647 w 491"/>
              <a:gd name="T55" fmla="*/ 2147483647 h 338"/>
              <a:gd name="T56" fmla="*/ 2147483647 w 491"/>
              <a:gd name="T57" fmla="*/ 2147483647 h 338"/>
              <a:gd name="T58" fmla="*/ 0 w 491"/>
              <a:gd name="T59" fmla="*/ 0 h 338"/>
              <a:gd name="T60" fmla="*/ 2147483647 w 491"/>
              <a:gd name="T61" fmla="*/ 0 h 338"/>
              <a:gd name="T62" fmla="*/ 2147483647 w 491"/>
              <a:gd name="T63" fmla="*/ 0 h 338"/>
              <a:gd name="T64" fmla="*/ 2147483647 w 491"/>
              <a:gd name="T65" fmla="*/ 2147483647 h 338"/>
              <a:gd name="T66" fmla="*/ 2147483647 w 491"/>
              <a:gd name="T67" fmla="*/ 2147483647 h 338"/>
              <a:gd name="T68" fmla="*/ 2147483647 w 491"/>
              <a:gd name="T69" fmla="*/ 2147483647 h 338"/>
              <a:gd name="T70" fmla="*/ 2147483647 w 491"/>
              <a:gd name="T71" fmla="*/ 2147483647 h 338"/>
              <a:gd name="T72" fmla="*/ 2147483647 w 491"/>
              <a:gd name="T73" fmla="*/ 2147483647 h 338"/>
              <a:gd name="T74" fmla="*/ 2147483647 w 491"/>
              <a:gd name="T75" fmla="*/ 2147483647 h 338"/>
              <a:gd name="T76" fmla="*/ 2147483647 w 491"/>
              <a:gd name="T77" fmla="*/ 2147483647 h 338"/>
              <a:gd name="T78" fmla="*/ 2147483647 w 491"/>
              <a:gd name="T79" fmla="*/ 2147483647 h 338"/>
              <a:gd name="T80" fmla="*/ 2147483647 w 491"/>
              <a:gd name="T81" fmla="*/ 2147483647 h 338"/>
              <a:gd name="T82" fmla="*/ 2147483647 w 491"/>
              <a:gd name="T83" fmla="*/ 0 h 338"/>
              <a:gd name="T84" fmla="*/ 2147483647 w 491"/>
              <a:gd name="T85" fmla="*/ 0 h 3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91" h="338">
                <a:moveTo>
                  <a:pt x="491" y="0"/>
                </a:moveTo>
                <a:lnTo>
                  <a:pt x="491" y="0"/>
                </a:lnTo>
                <a:lnTo>
                  <a:pt x="488" y="3"/>
                </a:lnTo>
                <a:lnTo>
                  <a:pt x="479" y="8"/>
                </a:lnTo>
                <a:lnTo>
                  <a:pt x="466" y="19"/>
                </a:lnTo>
                <a:lnTo>
                  <a:pt x="457" y="27"/>
                </a:lnTo>
                <a:lnTo>
                  <a:pt x="450" y="37"/>
                </a:lnTo>
                <a:lnTo>
                  <a:pt x="317" y="202"/>
                </a:lnTo>
                <a:lnTo>
                  <a:pt x="317" y="300"/>
                </a:lnTo>
                <a:lnTo>
                  <a:pt x="317" y="309"/>
                </a:lnTo>
                <a:lnTo>
                  <a:pt x="318" y="317"/>
                </a:lnTo>
                <a:lnTo>
                  <a:pt x="322" y="329"/>
                </a:lnTo>
                <a:lnTo>
                  <a:pt x="326" y="336"/>
                </a:lnTo>
                <a:lnTo>
                  <a:pt x="327" y="338"/>
                </a:lnTo>
                <a:lnTo>
                  <a:pt x="163" y="338"/>
                </a:lnTo>
                <a:lnTo>
                  <a:pt x="165" y="336"/>
                </a:lnTo>
                <a:lnTo>
                  <a:pt x="168" y="329"/>
                </a:lnTo>
                <a:lnTo>
                  <a:pt x="172" y="317"/>
                </a:lnTo>
                <a:lnTo>
                  <a:pt x="173" y="309"/>
                </a:lnTo>
                <a:lnTo>
                  <a:pt x="173" y="300"/>
                </a:lnTo>
                <a:lnTo>
                  <a:pt x="173" y="202"/>
                </a:lnTo>
                <a:lnTo>
                  <a:pt x="42" y="38"/>
                </a:lnTo>
                <a:lnTo>
                  <a:pt x="33" y="28"/>
                </a:lnTo>
                <a:lnTo>
                  <a:pt x="25" y="20"/>
                </a:lnTo>
                <a:lnTo>
                  <a:pt x="12" y="8"/>
                </a:lnTo>
                <a:lnTo>
                  <a:pt x="3" y="3"/>
                </a:lnTo>
                <a:lnTo>
                  <a:pt x="0" y="0"/>
                </a:lnTo>
                <a:lnTo>
                  <a:pt x="166" y="0"/>
                </a:lnTo>
                <a:lnTo>
                  <a:pt x="170" y="13"/>
                </a:lnTo>
                <a:lnTo>
                  <a:pt x="177" y="26"/>
                </a:lnTo>
                <a:lnTo>
                  <a:pt x="188" y="44"/>
                </a:lnTo>
                <a:lnTo>
                  <a:pt x="244" y="129"/>
                </a:lnTo>
                <a:lnTo>
                  <a:pt x="246" y="129"/>
                </a:lnTo>
                <a:lnTo>
                  <a:pt x="302" y="44"/>
                </a:lnTo>
                <a:lnTo>
                  <a:pt x="312" y="26"/>
                </a:lnTo>
                <a:lnTo>
                  <a:pt x="319" y="13"/>
                </a:lnTo>
                <a:lnTo>
                  <a:pt x="325" y="0"/>
                </a:lnTo>
                <a:lnTo>
                  <a:pt x="4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" name="Freeform 13"/>
          <p:cNvSpPr>
            <a:spLocks/>
          </p:cNvSpPr>
          <p:nvPr userDrawn="1"/>
        </p:nvSpPr>
        <p:spPr bwMode="auto">
          <a:xfrm>
            <a:off x="676275" y="2017713"/>
            <a:ext cx="390525" cy="268287"/>
          </a:xfrm>
          <a:custGeom>
            <a:avLst/>
            <a:gdLst>
              <a:gd name="T0" fmla="*/ 2147483647 w 491"/>
              <a:gd name="T1" fmla="*/ 0 h 338"/>
              <a:gd name="T2" fmla="*/ 2147483647 w 491"/>
              <a:gd name="T3" fmla="*/ 0 h 338"/>
              <a:gd name="T4" fmla="*/ 2147483647 w 491"/>
              <a:gd name="T5" fmla="*/ 2147483647 h 338"/>
              <a:gd name="T6" fmla="*/ 2147483647 w 491"/>
              <a:gd name="T7" fmla="*/ 2147483647 h 338"/>
              <a:gd name="T8" fmla="*/ 2147483647 w 491"/>
              <a:gd name="T9" fmla="*/ 2147483647 h 338"/>
              <a:gd name="T10" fmla="*/ 2147483647 w 491"/>
              <a:gd name="T11" fmla="*/ 2147483647 h 338"/>
              <a:gd name="T12" fmla="*/ 2147483647 w 491"/>
              <a:gd name="T13" fmla="*/ 2147483647 h 338"/>
              <a:gd name="T14" fmla="*/ 2147483647 w 491"/>
              <a:gd name="T15" fmla="*/ 2147483647 h 338"/>
              <a:gd name="T16" fmla="*/ 2147483647 w 491"/>
              <a:gd name="T17" fmla="*/ 2147483647 h 338"/>
              <a:gd name="T18" fmla="*/ 2147483647 w 491"/>
              <a:gd name="T19" fmla="*/ 2147483647 h 338"/>
              <a:gd name="T20" fmla="*/ 2147483647 w 491"/>
              <a:gd name="T21" fmla="*/ 2147483647 h 338"/>
              <a:gd name="T22" fmla="*/ 2147483647 w 491"/>
              <a:gd name="T23" fmla="*/ 2147483647 h 338"/>
              <a:gd name="T24" fmla="*/ 2147483647 w 491"/>
              <a:gd name="T25" fmla="*/ 2147483647 h 338"/>
              <a:gd name="T26" fmla="*/ 2147483647 w 491"/>
              <a:gd name="T27" fmla="*/ 2147483647 h 338"/>
              <a:gd name="T28" fmla="*/ 2147483647 w 491"/>
              <a:gd name="T29" fmla="*/ 2147483647 h 338"/>
              <a:gd name="T30" fmla="*/ 2147483647 w 491"/>
              <a:gd name="T31" fmla="*/ 2147483647 h 338"/>
              <a:gd name="T32" fmla="*/ 2147483647 w 491"/>
              <a:gd name="T33" fmla="*/ 2147483647 h 338"/>
              <a:gd name="T34" fmla="*/ 2147483647 w 491"/>
              <a:gd name="T35" fmla="*/ 2147483647 h 338"/>
              <a:gd name="T36" fmla="*/ 2147483647 w 491"/>
              <a:gd name="T37" fmla="*/ 2147483647 h 338"/>
              <a:gd name="T38" fmla="*/ 2147483647 w 491"/>
              <a:gd name="T39" fmla="*/ 2147483647 h 338"/>
              <a:gd name="T40" fmla="*/ 2147483647 w 491"/>
              <a:gd name="T41" fmla="*/ 2147483647 h 338"/>
              <a:gd name="T42" fmla="*/ 2147483647 w 491"/>
              <a:gd name="T43" fmla="*/ 2147483647 h 338"/>
              <a:gd name="T44" fmla="*/ 2147483647 w 491"/>
              <a:gd name="T45" fmla="*/ 2147483647 h 338"/>
              <a:gd name="T46" fmla="*/ 2147483647 w 491"/>
              <a:gd name="T47" fmla="*/ 2147483647 h 338"/>
              <a:gd name="T48" fmla="*/ 2147483647 w 491"/>
              <a:gd name="T49" fmla="*/ 2147483647 h 338"/>
              <a:gd name="T50" fmla="*/ 2147483647 w 491"/>
              <a:gd name="T51" fmla="*/ 2147483647 h 338"/>
              <a:gd name="T52" fmla="*/ 2147483647 w 491"/>
              <a:gd name="T53" fmla="*/ 2147483647 h 338"/>
              <a:gd name="T54" fmla="*/ 2147483647 w 491"/>
              <a:gd name="T55" fmla="*/ 2147483647 h 338"/>
              <a:gd name="T56" fmla="*/ 2147483647 w 491"/>
              <a:gd name="T57" fmla="*/ 2147483647 h 338"/>
              <a:gd name="T58" fmla="*/ 0 w 491"/>
              <a:gd name="T59" fmla="*/ 0 h 338"/>
              <a:gd name="T60" fmla="*/ 2147483647 w 491"/>
              <a:gd name="T61" fmla="*/ 0 h 338"/>
              <a:gd name="T62" fmla="*/ 2147483647 w 491"/>
              <a:gd name="T63" fmla="*/ 0 h 338"/>
              <a:gd name="T64" fmla="*/ 2147483647 w 491"/>
              <a:gd name="T65" fmla="*/ 2147483647 h 338"/>
              <a:gd name="T66" fmla="*/ 2147483647 w 491"/>
              <a:gd name="T67" fmla="*/ 2147483647 h 338"/>
              <a:gd name="T68" fmla="*/ 2147483647 w 491"/>
              <a:gd name="T69" fmla="*/ 2147483647 h 338"/>
              <a:gd name="T70" fmla="*/ 2147483647 w 491"/>
              <a:gd name="T71" fmla="*/ 2147483647 h 338"/>
              <a:gd name="T72" fmla="*/ 2147483647 w 491"/>
              <a:gd name="T73" fmla="*/ 2147483647 h 338"/>
              <a:gd name="T74" fmla="*/ 2147483647 w 491"/>
              <a:gd name="T75" fmla="*/ 2147483647 h 338"/>
              <a:gd name="T76" fmla="*/ 2147483647 w 491"/>
              <a:gd name="T77" fmla="*/ 2147483647 h 338"/>
              <a:gd name="T78" fmla="*/ 2147483647 w 491"/>
              <a:gd name="T79" fmla="*/ 2147483647 h 338"/>
              <a:gd name="T80" fmla="*/ 2147483647 w 491"/>
              <a:gd name="T81" fmla="*/ 2147483647 h 338"/>
              <a:gd name="T82" fmla="*/ 2147483647 w 491"/>
              <a:gd name="T83" fmla="*/ 0 h 338"/>
              <a:gd name="T84" fmla="*/ 2147483647 w 491"/>
              <a:gd name="T85" fmla="*/ 0 h 3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91" h="338">
                <a:moveTo>
                  <a:pt x="491" y="0"/>
                </a:moveTo>
                <a:lnTo>
                  <a:pt x="491" y="0"/>
                </a:lnTo>
                <a:lnTo>
                  <a:pt x="488" y="3"/>
                </a:lnTo>
                <a:lnTo>
                  <a:pt x="479" y="8"/>
                </a:lnTo>
                <a:lnTo>
                  <a:pt x="466" y="19"/>
                </a:lnTo>
                <a:lnTo>
                  <a:pt x="457" y="27"/>
                </a:lnTo>
                <a:lnTo>
                  <a:pt x="450" y="37"/>
                </a:lnTo>
                <a:lnTo>
                  <a:pt x="317" y="202"/>
                </a:lnTo>
                <a:lnTo>
                  <a:pt x="317" y="300"/>
                </a:lnTo>
                <a:lnTo>
                  <a:pt x="317" y="309"/>
                </a:lnTo>
                <a:lnTo>
                  <a:pt x="318" y="317"/>
                </a:lnTo>
                <a:lnTo>
                  <a:pt x="322" y="329"/>
                </a:lnTo>
                <a:lnTo>
                  <a:pt x="326" y="336"/>
                </a:lnTo>
                <a:lnTo>
                  <a:pt x="327" y="338"/>
                </a:lnTo>
                <a:lnTo>
                  <a:pt x="163" y="338"/>
                </a:lnTo>
                <a:lnTo>
                  <a:pt x="165" y="336"/>
                </a:lnTo>
                <a:lnTo>
                  <a:pt x="168" y="329"/>
                </a:lnTo>
                <a:lnTo>
                  <a:pt x="172" y="317"/>
                </a:lnTo>
                <a:lnTo>
                  <a:pt x="173" y="309"/>
                </a:lnTo>
                <a:lnTo>
                  <a:pt x="173" y="300"/>
                </a:lnTo>
                <a:lnTo>
                  <a:pt x="173" y="202"/>
                </a:lnTo>
                <a:lnTo>
                  <a:pt x="42" y="38"/>
                </a:lnTo>
                <a:lnTo>
                  <a:pt x="33" y="28"/>
                </a:lnTo>
                <a:lnTo>
                  <a:pt x="25" y="20"/>
                </a:lnTo>
                <a:lnTo>
                  <a:pt x="12" y="8"/>
                </a:lnTo>
                <a:lnTo>
                  <a:pt x="3" y="3"/>
                </a:lnTo>
                <a:lnTo>
                  <a:pt x="0" y="0"/>
                </a:lnTo>
                <a:lnTo>
                  <a:pt x="166" y="0"/>
                </a:lnTo>
                <a:lnTo>
                  <a:pt x="170" y="13"/>
                </a:lnTo>
                <a:lnTo>
                  <a:pt x="177" y="26"/>
                </a:lnTo>
                <a:lnTo>
                  <a:pt x="188" y="44"/>
                </a:lnTo>
                <a:lnTo>
                  <a:pt x="244" y="129"/>
                </a:lnTo>
                <a:lnTo>
                  <a:pt x="246" y="129"/>
                </a:lnTo>
                <a:lnTo>
                  <a:pt x="302" y="44"/>
                </a:lnTo>
                <a:lnTo>
                  <a:pt x="312" y="26"/>
                </a:lnTo>
                <a:lnTo>
                  <a:pt x="319" y="13"/>
                </a:lnTo>
                <a:lnTo>
                  <a:pt x="325" y="0"/>
                </a:lnTo>
                <a:lnTo>
                  <a:pt x="49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2" name="Freeform 14"/>
          <p:cNvSpPr>
            <a:spLocks noEditPoints="1"/>
          </p:cNvSpPr>
          <p:nvPr userDrawn="1"/>
        </p:nvSpPr>
        <p:spPr bwMode="auto">
          <a:xfrm>
            <a:off x="1111250" y="2017713"/>
            <a:ext cx="322263" cy="268287"/>
          </a:xfrm>
          <a:custGeom>
            <a:avLst/>
            <a:gdLst>
              <a:gd name="T0" fmla="*/ 0 w 405"/>
              <a:gd name="T1" fmla="*/ 0 h 338"/>
              <a:gd name="T2" fmla="*/ 2147483647 w 405"/>
              <a:gd name="T3" fmla="*/ 2147483647 h 338"/>
              <a:gd name="T4" fmla="*/ 2147483647 w 405"/>
              <a:gd name="T5" fmla="*/ 2147483647 h 338"/>
              <a:gd name="T6" fmla="*/ 2147483647 w 405"/>
              <a:gd name="T7" fmla="*/ 2147483647 h 338"/>
              <a:gd name="T8" fmla="*/ 2147483647 w 405"/>
              <a:gd name="T9" fmla="*/ 2147483647 h 338"/>
              <a:gd name="T10" fmla="*/ 2147483647 w 405"/>
              <a:gd name="T11" fmla="*/ 2147483647 h 338"/>
              <a:gd name="T12" fmla="*/ 2147483647 w 405"/>
              <a:gd name="T13" fmla="*/ 2147483647 h 338"/>
              <a:gd name="T14" fmla="*/ 0 w 405"/>
              <a:gd name="T15" fmla="*/ 2147483647 h 338"/>
              <a:gd name="T16" fmla="*/ 2147483647 w 405"/>
              <a:gd name="T17" fmla="*/ 2147483647 h 338"/>
              <a:gd name="T18" fmla="*/ 2147483647 w 405"/>
              <a:gd name="T19" fmla="*/ 2147483647 h 338"/>
              <a:gd name="T20" fmla="*/ 2147483647 w 405"/>
              <a:gd name="T21" fmla="*/ 2147483647 h 338"/>
              <a:gd name="T22" fmla="*/ 2147483647 w 405"/>
              <a:gd name="T23" fmla="*/ 2147483647 h 338"/>
              <a:gd name="T24" fmla="*/ 2147483647 w 405"/>
              <a:gd name="T25" fmla="*/ 2147483647 h 338"/>
              <a:gd name="T26" fmla="*/ 2147483647 w 405"/>
              <a:gd name="T27" fmla="*/ 2147483647 h 338"/>
              <a:gd name="T28" fmla="*/ 2147483647 w 405"/>
              <a:gd name="T29" fmla="*/ 2147483647 h 338"/>
              <a:gd name="T30" fmla="*/ 2147483647 w 405"/>
              <a:gd name="T31" fmla="*/ 2147483647 h 338"/>
              <a:gd name="T32" fmla="*/ 2147483647 w 405"/>
              <a:gd name="T33" fmla="*/ 2147483647 h 338"/>
              <a:gd name="T34" fmla="*/ 2147483647 w 405"/>
              <a:gd name="T35" fmla="*/ 2147483647 h 338"/>
              <a:gd name="T36" fmla="*/ 2147483647 w 405"/>
              <a:gd name="T37" fmla="*/ 2147483647 h 338"/>
              <a:gd name="T38" fmla="*/ 2147483647 w 405"/>
              <a:gd name="T39" fmla="*/ 2147483647 h 338"/>
              <a:gd name="T40" fmla="*/ 2147483647 w 405"/>
              <a:gd name="T41" fmla="*/ 2147483647 h 338"/>
              <a:gd name="T42" fmla="*/ 2147483647 w 405"/>
              <a:gd name="T43" fmla="*/ 2147483647 h 338"/>
              <a:gd name="T44" fmla="*/ 2147483647 w 405"/>
              <a:gd name="T45" fmla="*/ 2147483647 h 338"/>
              <a:gd name="T46" fmla="*/ 2147483647 w 405"/>
              <a:gd name="T47" fmla="*/ 2147483647 h 338"/>
              <a:gd name="T48" fmla="*/ 2147483647 w 405"/>
              <a:gd name="T49" fmla="*/ 2147483647 h 338"/>
              <a:gd name="T50" fmla="*/ 2147483647 w 405"/>
              <a:gd name="T51" fmla="*/ 2147483647 h 338"/>
              <a:gd name="T52" fmla="*/ 2147483647 w 405"/>
              <a:gd name="T53" fmla="*/ 2147483647 h 338"/>
              <a:gd name="T54" fmla="*/ 2147483647 w 405"/>
              <a:gd name="T55" fmla="*/ 2147483647 h 338"/>
              <a:gd name="T56" fmla="*/ 2147483647 w 405"/>
              <a:gd name="T57" fmla="*/ 2147483647 h 338"/>
              <a:gd name="T58" fmla="*/ 2147483647 w 405"/>
              <a:gd name="T59" fmla="*/ 2147483647 h 338"/>
              <a:gd name="T60" fmla="*/ 2147483647 w 405"/>
              <a:gd name="T61" fmla="*/ 2147483647 h 338"/>
              <a:gd name="T62" fmla="*/ 2147483647 w 405"/>
              <a:gd name="T63" fmla="*/ 2147483647 h 338"/>
              <a:gd name="T64" fmla="*/ 2147483647 w 405"/>
              <a:gd name="T65" fmla="*/ 2147483647 h 338"/>
              <a:gd name="T66" fmla="*/ 2147483647 w 405"/>
              <a:gd name="T67" fmla="*/ 2147483647 h 338"/>
              <a:gd name="T68" fmla="*/ 2147483647 w 405"/>
              <a:gd name="T69" fmla="*/ 2147483647 h 338"/>
              <a:gd name="T70" fmla="*/ 2147483647 w 405"/>
              <a:gd name="T71" fmla="*/ 2147483647 h 338"/>
              <a:gd name="T72" fmla="*/ 2147483647 w 405"/>
              <a:gd name="T73" fmla="*/ 2147483647 h 338"/>
              <a:gd name="T74" fmla="*/ 2147483647 w 405"/>
              <a:gd name="T75" fmla="*/ 2147483647 h 338"/>
              <a:gd name="T76" fmla="*/ 2147483647 w 405"/>
              <a:gd name="T77" fmla="*/ 2147483647 h 338"/>
              <a:gd name="T78" fmla="*/ 2147483647 w 405"/>
              <a:gd name="T79" fmla="*/ 2147483647 h 3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05" h="338">
                <a:moveTo>
                  <a:pt x="273" y="0"/>
                </a:moveTo>
                <a:lnTo>
                  <a:pt x="0" y="0"/>
                </a:lnTo>
                <a:lnTo>
                  <a:pt x="2" y="3"/>
                </a:lnTo>
                <a:lnTo>
                  <a:pt x="5" y="10"/>
                </a:lnTo>
                <a:lnTo>
                  <a:pt x="9" y="21"/>
                </a:lnTo>
                <a:lnTo>
                  <a:pt x="10" y="29"/>
                </a:lnTo>
                <a:lnTo>
                  <a:pt x="11" y="38"/>
                </a:lnTo>
                <a:lnTo>
                  <a:pt x="11" y="300"/>
                </a:lnTo>
                <a:lnTo>
                  <a:pt x="10" y="309"/>
                </a:lnTo>
                <a:lnTo>
                  <a:pt x="9" y="317"/>
                </a:lnTo>
                <a:lnTo>
                  <a:pt x="8" y="324"/>
                </a:lnTo>
                <a:lnTo>
                  <a:pt x="5" y="329"/>
                </a:lnTo>
                <a:lnTo>
                  <a:pt x="2" y="336"/>
                </a:lnTo>
                <a:lnTo>
                  <a:pt x="0" y="338"/>
                </a:lnTo>
                <a:lnTo>
                  <a:pt x="164" y="338"/>
                </a:lnTo>
                <a:lnTo>
                  <a:pt x="163" y="336"/>
                </a:lnTo>
                <a:lnTo>
                  <a:pt x="159" y="329"/>
                </a:lnTo>
                <a:lnTo>
                  <a:pt x="156" y="317"/>
                </a:lnTo>
                <a:lnTo>
                  <a:pt x="155" y="309"/>
                </a:lnTo>
                <a:lnTo>
                  <a:pt x="154" y="300"/>
                </a:lnTo>
                <a:lnTo>
                  <a:pt x="154" y="219"/>
                </a:lnTo>
                <a:lnTo>
                  <a:pt x="273" y="219"/>
                </a:lnTo>
                <a:lnTo>
                  <a:pt x="287" y="218"/>
                </a:lnTo>
                <a:lnTo>
                  <a:pt x="300" y="217"/>
                </a:lnTo>
                <a:lnTo>
                  <a:pt x="314" y="215"/>
                </a:lnTo>
                <a:lnTo>
                  <a:pt x="326" y="211"/>
                </a:lnTo>
                <a:lnTo>
                  <a:pt x="337" y="208"/>
                </a:lnTo>
                <a:lnTo>
                  <a:pt x="348" y="203"/>
                </a:lnTo>
                <a:lnTo>
                  <a:pt x="358" y="198"/>
                </a:lnTo>
                <a:lnTo>
                  <a:pt x="367" y="191"/>
                </a:lnTo>
                <a:lnTo>
                  <a:pt x="376" y="183"/>
                </a:lnTo>
                <a:lnTo>
                  <a:pt x="383" y="175"/>
                </a:lnTo>
                <a:lnTo>
                  <a:pt x="389" y="167"/>
                </a:lnTo>
                <a:lnTo>
                  <a:pt x="395" y="156"/>
                </a:lnTo>
                <a:lnTo>
                  <a:pt x="400" y="146"/>
                </a:lnTo>
                <a:lnTo>
                  <a:pt x="403" y="135"/>
                </a:lnTo>
                <a:lnTo>
                  <a:pt x="404" y="123"/>
                </a:lnTo>
                <a:lnTo>
                  <a:pt x="405" y="110"/>
                </a:lnTo>
                <a:lnTo>
                  <a:pt x="404" y="97"/>
                </a:lnTo>
                <a:lnTo>
                  <a:pt x="403" y="85"/>
                </a:lnTo>
                <a:lnTo>
                  <a:pt x="400" y="74"/>
                </a:lnTo>
                <a:lnTo>
                  <a:pt x="395" y="63"/>
                </a:lnTo>
                <a:lnTo>
                  <a:pt x="389" y="54"/>
                </a:lnTo>
                <a:lnTo>
                  <a:pt x="384" y="45"/>
                </a:lnTo>
                <a:lnTo>
                  <a:pt x="376" y="36"/>
                </a:lnTo>
                <a:lnTo>
                  <a:pt x="368" y="29"/>
                </a:lnTo>
                <a:lnTo>
                  <a:pt x="359" y="23"/>
                </a:lnTo>
                <a:lnTo>
                  <a:pt x="349" y="17"/>
                </a:lnTo>
                <a:lnTo>
                  <a:pt x="338" y="11"/>
                </a:lnTo>
                <a:lnTo>
                  <a:pt x="326" y="8"/>
                </a:lnTo>
                <a:lnTo>
                  <a:pt x="314" y="5"/>
                </a:lnTo>
                <a:lnTo>
                  <a:pt x="301" y="3"/>
                </a:lnTo>
                <a:lnTo>
                  <a:pt x="287" y="1"/>
                </a:lnTo>
                <a:lnTo>
                  <a:pt x="273" y="0"/>
                </a:lnTo>
                <a:close/>
                <a:moveTo>
                  <a:pt x="201" y="158"/>
                </a:moveTo>
                <a:lnTo>
                  <a:pt x="155" y="158"/>
                </a:lnTo>
                <a:lnTo>
                  <a:pt x="155" y="64"/>
                </a:lnTo>
                <a:lnTo>
                  <a:pt x="201" y="64"/>
                </a:lnTo>
                <a:lnTo>
                  <a:pt x="213" y="64"/>
                </a:lnTo>
                <a:lnTo>
                  <a:pt x="224" y="66"/>
                </a:lnTo>
                <a:lnTo>
                  <a:pt x="234" y="69"/>
                </a:lnTo>
                <a:lnTo>
                  <a:pt x="243" y="74"/>
                </a:lnTo>
                <a:lnTo>
                  <a:pt x="251" y="81"/>
                </a:lnTo>
                <a:lnTo>
                  <a:pt x="257" y="88"/>
                </a:lnTo>
                <a:lnTo>
                  <a:pt x="260" y="98"/>
                </a:lnTo>
                <a:lnTo>
                  <a:pt x="261" y="110"/>
                </a:lnTo>
                <a:lnTo>
                  <a:pt x="260" y="122"/>
                </a:lnTo>
                <a:lnTo>
                  <a:pt x="255" y="132"/>
                </a:lnTo>
                <a:lnTo>
                  <a:pt x="250" y="140"/>
                </a:lnTo>
                <a:lnTo>
                  <a:pt x="243" y="146"/>
                </a:lnTo>
                <a:lnTo>
                  <a:pt x="234" y="151"/>
                </a:lnTo>
                <a:lnTo>
                  <a:pt x="224" y="154"/>
                </a:lnTo>
                <a:lnTo>
                  <a:pt x="213" y="156"/>
                </a:lnTo>
                <a:lnTo>
                  <a:pt x="201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3" name="Freeform 15"/>
          <p:cNvSpPr>
            <a:spLocks/>
          </p:cNvSpPr>
          <p:nvPr userDrawn="1"/>
        </p:nvSpPr>
        <p:spPr bwMode="auto">
          <a:xfrm>
            <a:off x="1111250" y="2017713"/>
            <a:ext cx="322263" cy="268287"/>
          </a:xfrm>
          <a:custGeom>
            <a:avLst/>
            <a:gdLst>
              <a:gd name="T0" fmla="*/ 2147483647 w 405"/>
              <a:gd name="T1" fmla="*/ 0 h 338"/>
              <a:gd name="T2" fmla="*/ 0 w 405"/>
              <a:gd name="T3" fmla="*/ 0 h 338"/>
              <a:gd name="T4" fmla="*/ 0 w 405"/>
              <a:gd name="T5" fmla="*/ 0 h 338"/>
              <a:gd name="T6" fmla="*/ 2147483647 w 405"/>
              <a:gd name="T7" fmla="*/ 2147483647 h 338"/>
              <a:gd name="T8" fmla="*/ 2147483647 w 405"/>
              <a:gd name="T9" fmla="*/ 2147483647 h 338"/>
              <a:gd name="T10" fmla="*/ 2147483647 w 405"/>
              <a:gd name="T11" fmla="*/ 2147483647 h 338"/>
              <a:gd name="T12" fmla="*/ 2147483647 w 405"/>
              <a:gd name="T13" fmla="*/ 2147483647 h 338"/>
              <a:gd name="T14" fmla="*/ 2147483647 w 405"/>
              <a:gd name="T15" fmla="*/ 2147483647 h 338"/>
              <a:gd name="T16" fmla="*/ 2147483647 w 405"/>
              <a:gd name="T17" fmla="*/ 2147483647 h 338"/>
              <a:gd name="T18" fmla="*/ 2147483647 w 405"/>
              <a:gd name="T19" fmla="*/ 2147483647 h 338"/>
              <a:gd name="T20" fmla="*/ 2147483647 w 405"/>
              <a:gd name="T21" fmla="*/ 2147483647 h 338"/>
              <a:gd name="T22" fmla="*/ 2147483647 w 405"/>
              <a:gd name="T23" fmla="*/ 2147483647 h 338"/>
              <a:gd name="T24" fmla="*/ 2147483647 w 405"/>
              <a:gd name="T25" fmla="*/ 2147483647 h 338"/>
              <a:gd name="T26" fmla="*/ 2147483647 w 405"/>
              <a:gd name="T27" fmla="*/ 2147483647 h 338"/>
              <a:gd name="T28" fmla="*/ 2147483647 w 405"/>
              <a:gd name="T29" fmla="*/ 2147483647 h 338"/>
              <a:gd name="T30" fmla="*/ 0 w 405"/>
              <a:gd name="T31" fmla="*/ 2147483647 h 338"/>
              <a:gd name="T32" fmla="*/ 2147483647 w 405"/>
              <a:gd name="T33" fmla="*/ 2147483647 h 338"/>
              <a:gd name="T34" fmla="*/ 2147483647 w 405"/>
              <a:gd name="T35" fmla="*/ 2147483647 h 338"/>
              <a:gd name="T36" fmla="*/ 2147483647 w 405"/>
              <a:gd name="T37" fmla="*/ 2147483647 h 338"/>
              <a:gd name="T38" fmla="*/ 2147483647 w 405"/>
              <a:gd name="T39" fmla="*/ 2147483647 h 338"/>
              <a:gd name="T40" fmla="*/ 2147483647 w 405"/>
              <a:gd name="T41" fmla="*/ 2147483647 h 338"/>
              <a:gd name="T42" fmla="*/ 2147483647 w 405"/>
              <a:gd name="T43" fmla="*/ 2147483647 h 338"/>
              <a:gd name="T44" fmla="*/ 2147483647 w 405"/>
              <a:gd name="T45" fmla="*/ 2147483647 h 338"/>
              <a:gd name="T46" fmla="*/ 2147483647 w 405"/>
              <a:gd name="T47" fmla="*/ 2147483647 h 338"/>
              <a:gd name="T48" fmla="*/ 2147483647 w 405"/>
              <a:gd name="T49" fmla="*/ 2147483647 h 338"/>
              <a:gd name="T50" fmla="*/ 2147483647 w 405"/>
              <a:gd name="T51" fmla="*/ 2147483647 h 338"/>
              <a:gd name="T52" fmla="*/ 2147483647 w 405"/>
              <a:gd name="T53" fmla="*/ 2147483647 h 338"/>
              <a:gd name="T54" fmla="*/ 2147483647 w 405"/>
              <a:gd name="T55" fmla="*/ 2147483647 h 338"/>
              <a:gd name="T56" fmla="*/ 2147483647 w 405"/>
              <a:gd name="T57" fmla="*/ 2147483647 h 338"/>
              <a:gd name="T58" fmla="*/ 2147483647 w 405"/>
              <a:gd name="T59" fmla="*/ 2147483647 h 338"/>
              <a:gd name="T60" fmla="*/ 2147483647 w 405"/>
              <a:gd name="T61" fmla="*/ 2147483647 h 338"/>
              <a:gd name="T62" fmla="*/ 2147483647 w 405"/>
              <a:gd name="T63" fmla="*/ 2147483647 h 338"/>
              <a:gd name="T64" fmla="*/ 2147483647 w 405"/>
              <a:gd name="T65" fmla="*/ 2147483647 h 338"/>
              <a:gd name="T66" fmla="*/ 2147483647 w 405"/>
              <a:gd name="T67" fmla="*/ 2147483647 h 338"/>
              <a:gd name="T68" fmla="*/ 2147483647 w 405"/>
              <a:gd name="T69" fmla="*/ 2147483647 h 338"/>
              <a:gd name="T70" fmla="*/ 2147483647 w 405"/>
              <a:gd name="T71" fmla="*/ 2147483647 h 338"/>
              <a:gd name="T72" fmla="*/ 2147483647 w 405"/>
              <a:gd name="T73" fmla="*/ 2147483647 h 338"/>
              <a:gd name="T74" fmla="*/ 2147483647 w 405"/>
              <a:gd name="T75" fmla="*/ 2147483647 h 338"/>
              <a:gd name="T76" fmla="*/ 2147483647 w 405"/>
              <a:gd name="T77" fmla="*/ 2147483647 h 338"/>
              <a:gd name="T78" fmla="*/ 2147483647 w 405"/>
              <a:gd name="T79" fmla="*/ 2147483647 h 338"/>
              <a:gd name="T80" fmla="*/ 2147483647 w 405"/>
              <a:gd name="T81" fmla="*/ 2147483647 h 338"/>
              <a:gd name="T82" fmla="*/ 2147483647 w 405"/>
              <a:gd name="T83" fmla="*/ 2147483647 h 338"/>
              <a:gd name="T84" fmla="*/ 2147483647 w 405"/>
              <a:gd name="T85" fmla="*/ 2147483647 h 338"/>
              <a:gd name="T86" fmla="*/ 2147483647 w 405"/>
              <a:gd name="T87" fmla="*/ 2147483647 h 338"/>
              <a:gd name="T88" fmla="*/ 2147483647 w 405"/>
              <a:gd name="T89" fmla="*/ 2147483647 h 338"/>
              <a:gd name="T90" fmla="*/ 2147483647 w 405"/>
              <a:gd name="T91" fmla="*/ 2147483647 h 338"/>
              <a:gd name="T92" fmla="*/ 2147483647 w 405"/>
              <a:gd name="T93" fmla="*/ 2147483647 h 338"/>
              <a:gd name="T94" fmla="*/ 2147483647 w 405"/>
              <a:gd name="T95" fmla="*/ 2147483647 h 338"/>
              <a:gd name="T96" fmla="*/ 2147483647 w 405"/>
              <a:gd name="T97" fmla="*/ 2147483647 h 338"/>
              <a:gd name="T98" fmla="*/ 2147483647 w 405"/>
              <a:gd name="T99" fmla="*/ 2147483647 h 338"/>
              <a:gd name="T100" fmla="*/ 2147483647 w 405"/>
              <a:gd name="T101" fmla="*/ 2147483647 h 338"/>
              <a:gd name="T102" fmla="*/ 2147483647 w 405"/>
              <a:gd name="T103" fmla="*/ 2147483647 h 338"/>
              <a:gd name="T104" fmla="*/ 2147483647 w 405"/>
              <a:gd name="T105" fmla="*/ 2147483647 h 338"/>
              <a:gd name="T106" fmla="*/ 2147483647 w 405"/>
              <a:gd name="T107" fmla="*/ 2147483647 h 338"/>
              <a:gd name="T108" fmla="*/ 2147483647 w 405"/>
              <a:gd name="T109" fmla="*/ 2147483647 h 338"/>
              <a:gd name="T110" fmla="*/ 2147483647 w 405"/>
              <a:gd name="T111" fmla="*/ 2147483647 h 338"/>
              <a:gd name="T112" fmla="*/ 2147483647 w 405"/>
              <a:gd name="T113" fmla="*/ 2147483647 h 338"/>
              <a:gd name="T114" fmla="*/ 2147483647 w 405"/>
              <a:gd name="T115" fmla="*/ 2147483647 h 338"/>
              <a:gd name="T116" fmla="*/ 2147483647 w 405"/>
              <a:gd name="T117" fmla="*/ 0 h 33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05" h="338">
                <a:moveTo>
                  <a:pt x="273" y="0"/>
                </a:moveTo>
                <a:lnTo>
                  <a:pt x="0" y="0"/>
                </a:lnTo>
                <a:lnTo>
                  <a:pt x="2" y="3"/>
                </a:lnTo>
                <a:lnTo>
                  <a:pt x="5" y="10"/>
                </a:lnTo>
                <a:lnTo>
                  <a:pt x="9" y="21"/>
                </a:lnTo>
                <a:lnTo>
                  <a:pt x="10" y="29"/>
                </a:lnTo>
                <a:lnTo>
                  <a:pt x="11" y="38"/>
                </a:lnTo>
                <a:lnTo>
                  <a:pt x="11" y="300"/>
                </a:lnTo>
                <a:lnTo>
                  <a:pt x="10" y="309"/>
                </a:lnTo>
                <a:lnTo>
                  <a:pt x="9" y="317"/>
                </a:lnTo>
                <a:lnTo>
                  <a:pt x="8" y="324"/>
                </a:lnTo>
                <a:lnTo>
                  <a:pt x="5" y="329"/>
                </a:lnTo>
                <a:lnTo>
                  <a:pt x="2" y="336"/>
                </a:lnTo>
                <a:lnTo>
                  <a:pt x="0" y="338"/>
                </a:lnTo>
                <a:lnTo>
                  <a:pt x="164" y="338"/>
                </a:lnTo>
                <a:lnTo>
                  <a:pt x="163" y="336"/>
                </a:lnTo>
                <a:lnTo>
                  <a:pt x="159" y="329"/>
                </a:lnTo>
                <a:lnTo>
                  <a:pt x="156" y="317"/>
                </a:lnTo>
                <a:lnTo>
                  <a:pt x="155" y="309"/>
                </a:lnTo>
                <a:lnTo>
                  <a:pt x="154" y="300"/>
                </a:lnTo>
                <a:lnTo>
                  <a:pt x="154" y="219"/>
                </a:lnTo>
                <a:lnTo>
                  <a:pt x="273" y="219"/>
                </a:lnTo>
                <a:lnTo>
                  <a:pt x="287" y="218"/>
                </a:lnTo>
                <a:lnTo>
                  <a:pt x="300" y="217"/>
                </a:lnTo>
                <a:lnTo>
                  <a:pt x="314" y="215"/>
                </a:lnTo>
                <a:lnTo>
                  <a:pt x="326" y="211"/>
                </a:lnTo>
                <a:lnTo>
                  <a:pt x="337" y="208"/>
                </a:lnTo>
                <a:lnTo>
                  <a:pt x="348" y="203"/>
                </a:lnTo>
                <a:lnTo>
                  <a:pt x="358" y="198"/>
                </a:lnTo>
                <a:lnTo>
                  <a:pt x="367" y="191"/>
                </a:lnTo>
                <a:lnTo>
                  <a:pt x="376" y="183"/>
                </a:lnTo>
                <a:lnTo>
                  <a:pt x="383" y="175"/>
                </a:lnTo>
                <a:lnTo>
                  <a:pt x="389" y="167"/>
                </a:lnTo>
                <a:lnTo>
                  <a:pt x="395" y="156"/>
                </a:lnTo>
                <a:lnTo>
                  <a:pt x="400" y="146"/>
                </a:lnTo>
                <a:lnTo>
                  <a:pt x="403" y="135"/>
                </a:lnTo>
                <a:lnTo>
                  <a:pt x="404" y="123"/>
                </a:lnTo>
                <a:lnTo>
                  <a:pt x="405" y="110"/>
                </a:lnTo>
                <a:lnTo>
                  <a:pt x="404" y="97"/>
                </a:lnTo>
                <a:lnTo>
                  <a:pt x="403" y="85"/>
                </a:lnTo>
                <a:lnTo>
                  <a:pt x="400" y="74"/>
                </a:lnTo>
                <a:lnTo>
                  <a:pt x="395" y="63"/>
                </a:lnTo>
                <a:lnTo>
                  <a:pt x="389" y="54"/>
                </a:lnTo>
                <a:lnTo>
                  <a:pt x="384" y="45"/>
                </a:lnTo>
                <a:lnTo>
                  <a:pt x="376" y="36"/>
                </a:lnTo>
                <a:lnTo>
                  <a:pt x="368" y="29"/>
                </a:lnTo>
                <a:lnTo>
                  <a:pt x="359" y="23"/>
                </a:lnTo>
                <a:lnTo>
                  <a:pt x="349" y="17"/>
                </a:lnTo>
                <a:lnTo>
                  <a:pt x="338" y="11"/>
                </a:lnTo>
                <a:lnTo>
                  <a:pt x="326" y="8"/>
                </a:lnTo>
                <a:lnTo>
                  <a:pt x="314" y="5"/>
                </a:lnTo>
                <a:lnTo>
                  <a:pt x="301" y="3"/>
                </a:lnTo>
                <a:lnTo>
                  <a:pt x="287" y="1"/>
                </a:lnTo>
                <a:lnTo>
                  <a:pt x="2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4" name="Freeform 16"/>
          <p:cNvSpPr>
            <a:spLocks/>
          </p:cNvSpPr>
          <p:nvPr userDrawn="1"/>
        </p:nvSpPr>
        <p:spPr bwMode="auto">
          <a:xfrm>
            <a:off x="1233488" y="2066925"/>
            <a:ext cx="85725" cy="74613"/>
          </a:xfrm>
          <a:custGeom>
            <a:avLst/>
            <a:gdLst>
              <a:gd name="T0" fmla="*/ 2147483647 w 106"/>
              <a:gd name="T1" fmla="*/ 2147483647 h 94"/>
              <a:gd name="T2" fmla="*/ 0 w 106"/>
              <a:gd name="T3" fmla="*/ 2147483647 h 94"/>
              <a:gd name="T4" fmla="*/ 0 w 106"/>
              <a:gd name="T5" fmla="*/ 0 h 94"/>
              <a:gd name="T6" fmla="*/ 2147483647 w 106"/>
              <a:gd name="T7" fmla="*/ 0 h 94"/>
              <a:gd name="T8" fmla="*/ 2147483647 w 106"/>
              <a:gd name="T9" fmla="*/ 0 h 94"/>
              <a:gd name="T10" fmla="*/ 2147483647 w 106"/>
              <a:gd name="T11" fmla="*/ 0 h 94"/>
              <a:gd name="T12" fmla="*/ 2147483647 w 106"/>
              <a:gd name="T13" fmla="*/ 2147483647 h 94"/>
              <a:gd name="T14" fmla="*/ 2147483647 w 106"/>
              <a:gd name="T15" fmla="*/ 2147483647 h 94"/>
              <a:gd name="T16" fmla="*/ 2147483647 w 106"/>
              <a:gd name="T17" fmla="*/ 2147483647 h 94"/>
              <a:gd name="T18" fmla="*/ 2147483647 w 106"/>
              <a:gd name="T19" fmla="*/ 2147483647 h 94"/>
              <a:gd name="T20" fmla="*/ 2147483647 w 106"/>
              <a:gd name="T21" fmla="*/ 2147483647 h 94"/>
              <a:gd name="T22" fmla="*/ 2147483647 w 106"/>
              <a:gd name="T23" fmla="*/ 2147483647 h 94"/>
              <a:gd name="T24" fmla="*/ 2147483647 w 106"/>
              <a:gd name="T25" fmla="*/ 2147483647 h 94"/>
              <a:gd name="T26" fmla="*/ 2147483647 w 106"/>
              <a:gd name="T27" fmla="*/ 2147483647 h 94"/>
              <a:gd name="T28" fmla="*/ 2147483647 w 106"/>
              <a:gd name="T29" fmla="*/ 2147483647 h 94"/>
              <a:gd name="T30" fmla="*/ 2147483647 w 106"/>
              <a:gd name="T31" fmla="*/ 2147483647 h 94"/>
              <a:gd name="T32" fmla="*/ 2147483647 w 106"/>
              <a:gd name="T33" fmla="*/ 2147483647 h 94"/>
              <a:gd name="T34" fmla="*/ 2147483647 w 106"/>
              <a:gd name="T35" fmla="*/ 2147483647 h 94"/>
              <a:gd name="T36" fmla="*/ 2147483647 w 106"/>
              <a:gd name="T37" fmla="*/ 2147483647 h 94"/>
              <a:gd name="T38" fmla="*/ 2147483647 w 106"/>
              <a:gd name="T39" fmla="*/ 2147483647 h 94"/>
              <a:gd name="T40" fmla="*/ 2147483647 w 106"/>
              <a:gd name="T41" fmla="*/ 2147483647 h 94"/>
              <a:gd name="T42" fmla="*/ 2147483647 w 106"/>
              <a:gd name="T43" fmla="*/ 2147483647 h 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06" h="94">
                <a:moveTo>
                  <a:pt x="46" y="94"/>
                </a:moveTo>
                <a:lnTo>
                  <a:pt x="0" y="94"/>
                </a:lnTo>
                <a:lnTo>
                  <a:pt x="0" y="0"/>
                </a:lnTo>
                <a:lnTo>
                  <a:pt x="46" y="0"/>
                </a:lnTo>
                <a:lnTo>
                  <a:pt x="58" y="0"/>
                </a:lnTo>
                <a:lnTo>
                  <a:pt x="69" y="2"/>
                </a:lnTo>
                <a:lnTo>
                  <a:pt x="79" y="5"/>
                </a:lnTo>
                <a:lnTo>
                  <a:pt x="88" y="10"/>
                </a:lnTo>
                <a:lnTo>
                  <a:pt x="96" y="17"/>
                </a:lnTo>
                <a:lnTo>
                  <a:pt x="102" y="24"/>
                </a:lnTo>
                <a:lnTo>
                  <a:pt x="105" y="34"/>
                </a:lnTo>
                <a:lnTo>
                  <a:pt x="106" y="46"/>
                </a:lnTo>
                <a:lnTo>
                  <a:pt x="105" y="58"/>
                </a:lnTo>
                <a:lnTo>
                  <a:pt x="100" y="68"/>
                </a:lnTo>
                <a:lnTo>
                  <a:pt x="95" y="76"/>
                </a:lnTo>
                <a:lnTo>
                  <a:pt x="88" y="82"/>
                </a:lnTo>
                <a:lnTo>
                  <a:pt x="79" y="87"/>
                </a:lnTo>
                <a:lnTo>
                  <a:pt x="69" y="90"/>
                </a:lnTo>
                <a:lnTo>
                  <a:pt x="58" y="92"/>
                </a:lnTo>
                <a:lnTo>
                  <a:pt x="46" y="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5" name="Freeform 17"/>
          <p:cNvSpPr>
            <a:spLocks/>
          </p:cNvSpPr>
          <p:nvPr userDrawn="1"/>
        </p:nvSpPr>
        <p:spPr bwMode="auto">
          <a:xfrm>
            <a:off x="1484313" y="2017713"/>
            <a:ext cx="284162" cy="268287"/>
          </a:xfrm>
          <a:custGeom>
            <a:avLst/>
            <a:gdLst>
              <a:gd name="T0" fmla="*/ 2147483647 w 357"/>
              <a:gd name="T1" fmla="*/ 2147483647 h 338"/>
              <a:gd name="T2" fmla="*/ 2147483647 w 357"/>
              <a:gd name="T3" fmla="*/ 2147483647 h 338"/>
              <a:gd name="T4" fmla="*/ 2147483647 w 357"/>
              <a:gd name="T5" fmla="*/ 2147483647 h 338"/>
              <a:gd name="T6" fmla="*/ 2147483647 w 357"/>
              <a:gd name="T7" fmla="*/ 2147483647 h 338"/>
              <a:gd name="T8" fmla="*/ 2147483647 w 357"/>
              <a:gd name="T9" fmla="*/ 2147483647 h 338"/>
              <a:gd name="T10" fmla="*/ 2147483647 w 357"/>
              <a:gd name="T11" fmla="*/ 2147483647 h 338"/>
              <a:gd name="T12" fmla="*/ 2147483647 w 357"/>
              <a:gd name="T13" fmla="*/ 2147483647 h 338"/>
              <a:gd name="T14" fmla="*/ 2147483647 w 357"/>
              <a:gd name="T15" fmla="*/ 2147483647 h 338"/>
              <a:gd name="T16" fmla="*/ 2147483647 w 357"/>
              <a:gd name="T17" fmla="*/ 2147483647 h 338"/>
              <a:gd name="T18" fmla="*/ 2147483647 w 357"/>
              <a:gd name="T19" fmla="*/ 2147483647 h 338"/>
              <a:gd name="T20" fmla="*/ 2147483647 w 357"/>
              <a:gd name="T21" fmla="*/ 2147483647 h 338"/>
              <a:gd name="T22" fmla="*/ 2147483647 w 357"/>
              <a:gd name="T23" fmla="*/ 2147483647 h 338"/>
              <a:gd name="T24" fmla="*/ 2147483647 w 357"/>
              <a:gd name="T25" fmla="*/ 2147483647 h 338"/>
              <a:gd name="T26" fmla="*/ 2147483647 w 357"/>
              <a:gd name="T27" fmla="*/ 2147483647 h 338"/>
              <a:gd name="T28" fmla="*/ 2147483647 w 357"/>
              <a:gd name="T29" fmla="*/ 2147483647 h 338"/>
              <a:gd name="T30" fmla="*/ 2147483647 w 357"/>
              <a:gd name="T31" fmla="*/ 2147483647 h 338"/>
              <a:gd name="T32" fmla="*/ 2147483647 w 357"/>
              <a:gd name="T33" fmla="*/ 2147483647 h 338"/>
              <a:gd name="T34" fmla="*/ 2147483647 w 357"/>
              <a:gd name="T35" fmla="*/ 2147483647 h 338"/>
              <a:gd name="T36" fmla="*/ 2147483647 w 357"/>
              <a:gd name="T37" fmla="*/ 2147483647 h 338"/>
              <a:gd name="T38" fmla="*/ 2147483647 w 357"/>
              <a:gd name="T39" fmla="*/ 2147483647 h 338"/>
              <a:gd name="T40" fmla="*/ 2147483647 w 357"/>
              <a:gd name="T41" fmla="*/ 2147483647 h 338"/>
              <a:gd name="T42" fmla="*/ 2147483647 w 357"/>
              <a:gd name="T43" fmla="*/ 2147483647 h 338"/>
              <a:gd name="T44" fmla="*/ 2147483647 w 357"/>
              <a:gd name="T45" fmla="*/ 2147483647 h 338"/>
              <a:gd name="T46" fmla="*/ 2147483647 w 357"/>
              <a:gd name="T47" fmla="*/ 2147483647 h 338"/>
              <a:gd name="T48" fmla="*/ 2147483647 w 357"/>
              <a:gd name="T49" fmla="*/ 2147483647 h 338"/>
              <a:gd name="T50" fmla="*/ 2147483647 w 357"/>
              <a:gd name="T51" fmla="*/ 2147483647 h 338"/>
              <a:gd name="T52" fmla="*/ 2147483647 w 357"/>
              <a:gd name="T53" fmla="*/ 2147483647 h 338"/>
              <a:gd name="T54" fmla="*/ 2147483647 w 357"/>
              <a:gd name="T55" fmla="*/ 2147483647 h 338"/>
              <a:gd name="T56" fmla="*/ 0 w 357"/>
              <a:gd name="T57" fmla="*/ 2147483647 h 338"/>
              <a:gd name="T58" fmla="*/ 0 w 357"/>
              <a:gd name="T59" fmla="*/ 2147483647 h 338"/>
              <a:gd name="T60" fmla="*/ 2147483647 w 357"/>
              <a:gd name="T61" fmla="*/ 2147483647 h 338"/>
              <a:gd name="T62" fmla="*/ 2147483647 w 357"/>
              <a:gd name="T63" fmla="*/ 2147483647 h 338"/>
              <a:gd name="T64" fmla="*/ 2147483647 w 357"/>
              <a:gd name="T65" fmla="*/ 2147483647 h 338"/>
              <a:gd name="T66" fmla="*/ 2147483647 w 357"/>
              <a:gd name="T67" fmla="*/ 2147483647 h 338"/>
              <a:gd name="T68" fmla="*/ 2147483647 w 357"/>
              <a:gd name="T69" fmla="*/ 2147483647 h 338"/>
              <a:gd name="T70" fmla="*/ 2147483647 w 357"/>
              <a:gd name="T71" fmla="*/ 2147483647 h 338"/>
              <a:gd name="T72" fmla="*/ 2147483647 w 357"/>
              <a:gd name="T73" fmla="*/ 2147483647 h 338"/>
              <a:gd name="T74" fmla="*/ 2147483647 w 357"/>
              <a:gd name="T75" fmla="*/ 2147483647 h 338"/>
              <a:gd name="T76" fmla="*/ 2147483647 w 357"/>
              <a:gd name="T77" fmla="*/ 2147483647 h 338"/>
              <a:gd name="T78" fmla="*/ 2147483647 w 357"/>
              <a:gd name="T79" fmla="*/ 2147483647 h 338"/>
              <a:gd name="T80" fmla="*/ 2147483647 w 357"/>
              <a:gd name="T81" fmla="*/ 2147483647 h 338"/>
              <a:gd name="T82" fmla="*/ 2147483647 w 357"/>
              <a:gd name="T83" fmla="*/ 2147483647 h 338"/>
              <a:gd name="T84" fmla="*/ 0 w 357"/>
              <a:gd name="T85" fmla="*/ 0 h 338"/>
              <a:gd name="T86" fmla="*/ 2147483647 w 357"/>
              <a:gd name="T87" fmla="*/ 0 h 338"/>
              <a:gd name="T88" fmla="*/ 2147483647 w 357"/>
              <a:gd name="T89" fmla="*/ 2147483647 h 33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57" h="338">
                <a:moveTo>
                  <a:pt x="357" y="80"/>
                </a:moveTo>
                <a:lnTo>
                  <a:pt x="357" y="80"/>
                </a:lnTo>
                <a:lnTo>
                  <a:pt x="355" y="78"/>
                </a:lnTo>
                <a:lnTo>
                  <a:pt x="347" y="75"/>
                </a:lnTo>
                <a:lnTo>
                  <a:pt x="334" y="72"/>
                </a:lnTo>
                <a:lnTo>
                  <a:pt x="326" y="71"/>
                </a:lnTo>
                <a:lnTo>
                  <a:pt x="317" y="71"/>
                </a:lnTo>
                <a:lnTo>
                  <a:pt x="154" y="71"/>
                </a:lnTo>
                <a:lnTo>
                  <a:pt x="154" y="151"/>
                </a:lnTo>
                <a:lnTo>
                  <a:pt x="285" y="151"/>
                </a:lnTo>
                <a:lnTo>
                  <a:pt x="303" y="151"/>
                </a:lnTo>
                <a:lnTo>
                  <a:pt x="316" y="149"/>
                </a:lnTo>
                <a:lnTo>
                  <a:pt x="328" y="145"/>
                </a:lnTo>
                <a:lnTo>
                  <a:pt x="328" y="226"/>
                </a:lnTo>
                <a:lnTo>
                  <a:pt x="325" y="225"/>
                </a:lnTo>
                <a:lnTo>
                  <a:pt x="316" y="222"/>
                </a:lnTo>
                <a:lnTo>
                  <a:pt x="303" y="220"/>
                </a:lnTo>
                <a:lnTo>
                  <a:pt x="285" y="219"/>
                </a:lnTo>
                <a:lnTo>
                  <a:pt x="154" y="219"/>
                </a:lnTo>
                <a:lnTo>
                  <a:pt x="154" y="302"/>
                </a:lnTo>
                <a:lnTo>
                  <a:pt x="154" y="310"/>
                </a:lnTo>
                <a:lnTo>
                  <a:pt x="155" y="317"/>
                </a:lnTo>
                <a:lnTo>
                  <a:pt x="159" y="329"/>
                </a:lnTo>
                <a:lnTo>
                  <a:pt x="162" y="336"/>
                </a:lnTo>
                <a:lnTo>
                  <a:pt x="163" y="338"/>
                </a:lnTo>
                <a:lnTo>
                  <a:pt x="0" y="338"/>
                </a:lnTo>
                <a:lnTo>
                  <a:pt x="1" y="336"/>
                </a:lnTo>
                <a:lnTo>
                  <a:pt x="4" y="329"/>
                </a:lnTo>
                <a:lnTo>
                  <a:pt x="8" y="317"/>
                </a:lnTo>
                <a:lnTo>
                  <a:pt x="9" y="310"/>
                </a:lnTo>
                <a:lnTo>
                  <a:pt x="10" y="302"/>
                </a:lnTo>
                <a:lnTo>
                  <a:pt x="10" y="38"/>
                </a:lnTo>
                <a:lnTo>
                  <a:pt x="9" y="29"/>
                </a:lnTo>
                <a:lnTo>
                  <a:pt x="8" y="21"/>
                </a:lnTo>
                <a:lnTo>
                  <a:pt x="7" y="15"/>
                </a:lnTo>
                <a:lnTo>
                  <a:pt x="4" y="9"/>
                </a:lnTo>
                <a:lnTo>
                  <a:pt x="1" y="3"/>
                </a:lnTo>
                <a:lnTo>
                  <a:pt x="0" y="0"/>
                </a:lnTo>
                <a:lnTo>
                  <a:pt x="357" y="0"/>
                </a:lnTo>
                <a:lnTo>
                  <a:pt x="357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1484313" y="2017713"/>
            <a:ext cx="284162" cy="268287"/>
          </a:xfrm>
          <a:custGeom>
            <a:avLst/>
            <a:gdLst>
              <a:gd name="T0" fmla="*/ 2147483647 w 357"/>
              <a:gd name="T1" fmla="*/ 2147483647 h 338"/>
              <a:gd name="T2" fmla="*/ 2147483647 w 357"/>
              <a:gd name="T3" fmla="*/ 2147483647 h 338"/>
              <a:gd name="T4" fmla="*/ 2147483647 w 357"/>
              <a:gd name="T5" fmla="*/ 2147483647 h 338"/>
              <a:gd name="T6" fmla="*/ 2147483647 w 357"/>
              <a:gd name="T7" fmla="*/ 2147483647 h 338"/>
              <a:gd name="T8" fmla="*/ 2147483647 w 357"/>
              <a:gd name="T9" fmla="*/ 2147483647 h 338"/>
              <a:gd name="T10" fmla="*/ 2147483647 w 357"/>
              <a:gd name="T11" fmla="*/ 2147483647 h 338"/>
              <a:gd name="T12" fmla="*/ 2147483647 w 357"/>
              <a:gd name="T13" fmla="*/ 2147483647 h 338"/>
              <a:gd name="T14" fmla="*/ 2147483647 w 357"/>
              <a:gd name="T15" fmla="*/ 2147483647 h 338"/>
              <a:gd name="T16" fmla="*/ 2147483647 w 357"/>
              <a:gd name="T17" fmla="*/ 2147483647 h 338"/>
              <a:gd name="T18" fmla="*/ 2147483647 w 357"/>
              <a:gd name="T19" fmla="*/ 2147483647 h 338"/>
              <a:gd name="T20" fmla="*/ 2147483647 w 357"/>
              <a:gd name="T21" fmla="*/ 2147483647 h 338"/>
              <a:gd name="T22" fmla="*/ 2147483647 w 357"/>
              <a:gd name="T23" fmla="*/ 2147483647 h 338"/>
              <a:gd name="T24" fmla="*/ 2147483647 w 357"/>
              <a:gd name="T25" fmla="*/ 2147483647 h 338"/>
              <a:gd name="T26" fmla="*/ 2147483647 w 357"/>
              <a:gd name="T27" fmla="*/ 2147483647 h 338"/>
              <a:gd name="T28" fmla="*/ 2147483647 w 357"/>
              <a:gd name="T29" fmla="*/ 2147483647 h 338"/>
              <a:gd name="T30" fmla="*/ 2147483647 w 357"/>
              <a:gd name="T31" fmla="*/ 2147483647 h 338"/>
              <a:gd name="T32" fmla="*/ 2147483647 w 357"/>
              <a:gd name="T33" fmla="*/ 2147483647 h 338"/>
              <a:gd name="T34" fmla="*/ 2147483647 w 357"/>
              <a:gd name="T35" fmla="*/ 2147483647 h 338"/>
              <a:gd name="T36" fmla="*/ 2147483647 w 357"/>
              <a:gd name="T37" fmla="*/ 2147483647 h 338"/>
              <a:gd name="T38" fmla="*/ 2147483647 w 357"/>
              <a:gd name="T39" fmla="*/ 2147483647 h 338"/>
              <a:gd name="T40" fmla="*/ 2147483647 w 357"/>
              <a:gd name="T41" fmla="*/ 2147483647 h 338"/>
              <a:gd name="T42" fmla="*/ 2147483647 w 357"/>
              <a:gd name="T43" fmla="*/ 2147483647 h 338"/>
              <a:gd name="T44" fmla="*/ 2147483647 w 357"/>
              <a:gd name="T45" fmla="*/ 2147483647 h 338"/>
              <a:gd name="T46" fmla="*/ 2147483647 w 357"/>
              <a:gd name="T47" fmla="*/ 2147483647 h 338"/>
              <a:gd name="T48" fmla="*/ 2147483647 w 357"/>
              <a:gd name="T49" fmla="*/ 2147483647 h 338"/>
              <a:gd name="T50" fmla="*/ 2147483647 w 357"/>
              <a:gd name="T51" fmla="*/ 2147483647 h 338"/>
              <a:gd name="T52" fmla="*/ 2147483647 w 357"/>
              <a:gd name="T53" fmla="*/ 2147483647 h 338"/>
              <a:gd name="T54" fmla="*/ 2147483647 w 357"/>
              <a:gd name="T55" fmla="*/ 2147483647 h 338"/>
              <a:gd name="T56" fmla="*/ 0 w 357"/>
              <a:gd name="T57" fmla="*/ 2147483647 h 338"/>
              <a:gd name="T58" fmla="*/ 0 w 357"/>
              <a:gd name="T59" fmla="*/ 2147483647 h 338"/>
              <a:gd name="T60" fmla="*/ 2147483647 w 357"/>
              <a:gd name="T61" fmla="*/ 2147483647 h 338"/>
              <a:gd name="T62" fmla="*/ 2147483647 w 357"/>
              <a:gd name="T63" fmla="*/ 2147483647 h 338"/>
              <a:gd name="T64" fmla="*/ 2147483647 w 357"/>
              <a:gd name="T65" fmla="*/ 2147483647 h 338"/>
              <a:gd name="T66" fmla="*/ 2147483647 w 357"/>
              <a:gd name="T67" fmla="*/ 2147483647 h 338"/>
              <a:gd name="T68" fmla="*/ 2147483647 w 357"/>
              <a:gd name="T69" fmla="*/ 2147483647 h 338"/>
              <a:gd name="T70" fmla="*/ 2147483647 w 357"/>
              <a:gd name="T71" fmla="*/ 2147483647 h 338"/>
              <a:gd name="T72" fmla="*/ 2147483647 w 357"/>
              <a:gd name="T73" fmla="*/ 2147483647 h 338"/>
              <a:gd name="T74" fmla="*/ 2147483647 w 357"/>
              <a:gd name="T75" fmla="*/ 2147483647 h 338"/>
              <a:gd name="T76" fmla="*/ 2147483647 w 357"/>
              <a:gd name="T77" fmla="*/ 2147483647 h 338"/>
              <a:gd name="T78" fmla="*/ 2147483647 w 357"/>
              <a:gd name="T79" fmla="*/ 2147483647 h 338"/>
              <a:gd name="T80" fmla="*/ 2147483647 w 357"/>
              <a:gd name="T81" fmla="*/ 2147483647 h 338"/>
              <a:gd name="T82" fmla="*/ 2147483647 w 357"/>
              <a:gd name="T83" fmla="*/ 2147483647 h 338"/>
              <a:gd name="T84" fmla="*/ 0 w 357"/>
              <a:gd name="T85" fmla="*/ 0 h 338"/>
              <a:gd name="T86" fmla="*/ 2147483647 w 357"/>
              <a:gd name="T87" fmla="*/ 0 h 338"/>
              <a:gd name="T88" fmla="*/ 2147483647 w 357"/>
              <a:gd name="T89" fmla="*/ 2147483647 h 33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57" h="338">
                <a:moveTo>
                  <a:pt x="357" y="80"/>
                </a:moveTo>
                <a:lnTo>
                  <a:pt x="357" y="80"/>
                </a:lnTo>
                <a:lnTo>
                  <a:pt x="355" y="78"/>
                </a:lnTo>
                <a:lnTo>
                  <a:pt x="347" y="75"/>
                </a:lnTo>
                <a:lnTo>
                  <a:pt x="334" y="72"/>
                </a:lnTo>
                <a:lnTo>
                  <a:pt x="326" y="71"/>
                </a:lnTo>
                <a:lnTo>
                  <a:pt x="317" y="71"/>
                </a:lnTo>
                <a:lnTo>
                  <a:pt x="154" y="71"/>
                </a:lnTo>
                <a:lnTo>
                  <a:pt x="154" y="151"/>
                </a:lnTo>
                <a:lnTo>
                  <a:pt x="285" y="151"/>
                </a:lnTo>
                <a:lnTo>
                  <a:pt x="303" y="151"/>
                </a:lnTo>
                <a:lnTo>
                  <a:pt x="316" y="149"/>
                </a:lnTo>
                <a:lnTo>
                  <a:pt x="328" y="145"/>
                </a:lnTo>
                <a:lnTo>
                  <a:pt x="328" y="226"/>
                </a:lnTo>
                <a:lnTo>
                  <a:pt x="325" y="225"/>
                </a:lnTo>
                <a:lnTo>
                  <a:pt x="316" y="222"/>
                </a:lnTo>
                <a:lnTo>
                  <a:pt x="303" y="220"/>
                </a:lnTo>
                <a:lnTo>
                  <a:pt x="285" y="219"/>
                </a:lnTo>
                <a:lnTo>
                  <a:pt x="154" y="219"/>
                </a:lnTo>
                <a:lnTo>
                  <a:pt x="154" y="302"/>
                </a:lnTo>
                <a:lnTo>
                  <a:pt x="154" y="310"/>
                </a:lnTo>
                <a:lnTo>
                  <a:pt x="155" y="317"/>
                </a:lnTo>
                <a:lnTo>
                  <a:pt x="159" y="329"/>
                </a:lnTo>
                <a:lnTo>
                  <a:pt x="162" y="336"/>
                </a:lnTo>
                <a:lnTo>
                  <a:pt x="163" y="338"/>
                </a:lnTo>
                <a:lnTo>
                  <a:pt x="0" y="338"/>
                </a:lnTo>
                <a:lnTo>
                  <a:pt x="1" y="336"/>
                </a:lnTo>
                <a:lnTo>
                  <a:pt x="4" y="329"/>
                </a:lnTo>
                <a:lnTo>
                  <a:pt x="8" y="317"/>
                </a:lnTo>
                <a:lnTo>
                  <a:pt x="9" y="310"/>
                </a:lnTo>
                <a:lnTo>
                  <a:pt x="10" y="302"/>
                </a:lnTo>
                <a:lnTo>
                  <a:pt x="10" y="38"/>
                </a:lnTo>
                <a:lnTo>
                  <a:pt x="9" y="29"/>
                </a:lnTo>
                <a:lnTo>
                  <a:pt x="8" y="21"/>
                </a:lnTo>
                <a:lnTo>
                  <a:pt x="7" y="15"/>
                </a:lnTo>
                <a:lnTo>
                  <a:pt x="4" y="9"/>
                </a:lnTo>
                <a:lnTo>
                  <a:pt x="1" y="3"/>
                </a:lnTo>
                <a:lnTo>
                  <a:pt x="0" y="0"/>
                </a:lnTo>
                <a:lnTo>
                  <a:pt x="357" y="0"/>
                </a:lnTo>
                <a:lnTo>
                  <a:pt x="357" y="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cxnSp>
        <p:nvCxnSpPr>
          <p:cNvPr id="27" name="26 Conector recto"/>
          <p:cNvCxnSpPr/>
          <p:nvPr userDrawn="1"/>
        </p:nvCxnSpPr>
        <p:spPr>
          <a:xfrm>
            <a:off x="2093913" y="2025650"/>
            <a:ext cx="0" cy="277813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38574" y="2596671"/>
            <a:ext cx="4950550" cy="215444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Font typeface="Arial" charset="0"/>
              <a:buNone/>
              <a:defRPr sz="1300" smtClean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 dirty="0" smtClean="0"/>
          </a:p>
        </p:txBody>
      </p: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38573" y="1985927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039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8793163" cy="609600"/>
          </a:xfrm>
          <a:prstGeom prst="rect">
            <a:avLst/>
          </a:prstGeom>
          <a:solidFill>
            <a:srgbClr val="0063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0"/>
            <a:ext cx="85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0"/>
            <a:ext cx="79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0"/>
            <a:ext cx="85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10"/>
          <p:cNvSpPr>
            <a:spLocks/>
          </p:cNvSpPr>
          <p:nvPr userDrawn="1"/>
        </p:nvSpPr>
        <p:spPr bwMode="auto">
          <a:xfrm>
            <a:off x="360363" y="117475"/>
            <a:ext cx="58737" cy="58738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0 h 111"/>
              <a:gd name="T20" fmla="*/ 2147483647 w 110"/>
              <a:gd name="T21" fmla="*/ 0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2147483647 h 111"/>
              <a:gd name="T34" fmla="*/ 2147483647 w 110"/>
              <a:gd name="T35" fmla="*/ 2147483647 h 111"/>
              <a:gd name="T36" fmla="*/ 0 w 110"/>
              <a:gd name="T37" fmla="*/ 2147483647 h 111"/>
              <a:gd name="T38" fmla="*/ 0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2147483647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2147483647 w 110"/>
              <a:gd name="T67" fmla="*/ 2147483647 h 111"/>
              <a:gd name="T68" fmla="*/ 2147483647 w 110"/>
              <a:gd name="T69" fmla="*/ 2147483647 h 111"/>
              <a:gd name="T70" fmla="*/ 2147483647 w 110"/>
              <a:gd name="T71" fmla="*/ 2147483647 h 111"/>
              <a:gd name="T72" fmla="*/ 2147483647 w 110"/>
              <a:gd name="T73" fmla="*/ 2147483647 h 11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0" h="111">
                <a:moveTo>
                  <a:pt x="110" y="55"/>
                </a:moveTo>
                <a:lnTo>
                  <a:pt x="110" y="55"/>
                </a:lnTo>
                <a:lnTo>
                  <a:pt x="110" y="44"/>
                </a:lnTo>
                <a:lnTo>
                  <a:pt x="107" y="34"/>
                </a:lnTo>
                <a:lnTo>
                  <a:pt x="101" y="24"/>
                </a:lnTo>
                <a:lnTo>
                  <a:pt x="95" y="16"/>
                </a:lnTo>
                <a:lnTo>
                  <a:pt x="86" y="10"/>
                </a:lnTo>
                <a:lnTo>
                  <a:pt x="77" y="4"/>
                </a:lnTo>
                <a:lnTo>
                  <a:pt x="66" y="2"/>
                </a:ln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5" y="10"/>
                </a:lnTo>
                <a:lnTo>
                  <a:pt x="16" y="16"/>
                </a:lnTo>
                <a:lnTo>
                  <a:pt x="9" y="24"/>
                </a:lnTo>
                <a:lnTo>
                  <a:pt x="4" y="34"/>
                </a:lnTo>
                <a:lnTo>
                  <a:pt x="1" y="44"/>
                </a:lnTo>
                <a:lnTo>
                  <a:pt x="0" y="55"/>
                </a:lnTo>
                <a:lnTo>
                  <a:pt x="1" y="67"/>
                </a:lnTo>
                <a:lnTo>
                  <a:pt x="4" y="78"/>
                </a:lnTo>
                <a:lnTo>
                  <a:pt x="9" y="86"/>
                </a:lnTo>
                <a:lnTo>
                  <a:pt x="16" y="94"/>
                </a:lnTo>
                <a:lnTo>
                  <a:pt x="25" y="102"/>
                </a:lnTo>
                <a:lnTo>
                  <a:pt x="34" y="106"/>
                </a:lnTo>
                <a:lnTo>
                  <a:pt x="44" y="110"/>
                </a:lnTo>
                <a:lnTo>
                  <a:pt x="56" y="111"/>
                </a:lnTo>
                <a:lnTo>
                  <a:pt x="66" y="110"/>
                </a:lnTo>
                <a:lnTo>
                  <a:pt x="77" y="106"/>
                </a:lnTo>
                <a:lnTo>
                  <a:pt x="86" y="102"/>
                </a:lnTo>
                <a:lnTo>
                  <a:pt x="95" y="94"/>
                </a:lnTo>
                <a:lnTo>
                  <a:pt x="101" y="86"/>
                </a:lnTo>
                <a:lnTo>
                  <a:pt x="107" y="78"/>
                </a:lnTo>
                <a:lnTo>
                  <a:pt x="110" y="67"/>
                </a:lnTo>
                <a:lnTo>
                  <a:pt x="110" y="55"/>
                </a:lnTo>
                <a:close/>
              </a:path>
            </a:pathLst>
          </a:custGeom>
          <a:solidFill>
            <a:srgbClr val="FFC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" name="Freeform 12"/>
          <p:cNvSpPr>
            <a:spLocks/>
          </p:cNvSpPr>
          <p:nvPr userDrawn="1"/>
        </p:nvSpPr>
        <p:spPr bwMode="auto">
          <a:xfrm>
            <a:off x="574675" y="207963"/>
            <a:ext cx="277813" cy="192087"/>
          </a:xfrm>
          <a:custGeom>
            <a:avLst/>
            <a:gdLst>
              <a:gd name="T0" fmla="*/ 2147483647 w 524"/>
              <a:gd name="T1" fmla="*/ 0 h 361"/>
              <a:gd name="T2" fmla="*/ 2147483647 w 524"/>
              <a:gd name="T3" fmla="*/ 0 h 361"/>
              <a:gd name="T4" fmla="*/ 2147483647 w 524"/>
              <a:gd name="T5" fmla="*/ 2147483647 h 361"/>
              <a:gd name="T6" fmla="*/ 2147483647 w 524"/>
              <a:gd name="T7" fmla="*/ 2147483647 h 361"/>
              <a:gd name="T8" fmla="*/ 2147483647 w 524"/>
              <a:gd name="T9" fmla="*/ 2147483647 h 361"/>
              <a:gd name="T10" fmla="*/ 2147483647 w 524"/>
              <a:gd name="T11" fmla="*/ 2147483647 h 361"/>
              <a:gd name="T12" fmla="*/ 2147483647 w 524"/>
              <a:gd name="T13" fmla="*/ 2147483647 h 361"/>
              <a:gd name="T14" fmla="*/ 2147483647 w 524"/>
              <a:gd name="T15" fmla="*/ 2147483647 h 361"/>
              <a:gd name="T16" fmla="*/ 2147483647 w 524"/>
              <a:gd name="T17" fmla="*/ 2147483647 h 361"/>
              <a:gd name="T18" fmla="*/ 2147483647 w 524"/>
              <a:gd name="T19" fmla="*/ 2147483647 h 361"/>
              <a:gd name="T20" fmla="*/ 2147483647 w 524"/>
              <a:gd name="T21" fmla="*/ 2147483647 h 361"/>
              <a:gd name="T22" fmla="*/ 2147483647 w 524"/>
              <a:gd name="T23" fmla="*/ 2147483647 h 361"/>
              <a:gd name="T24" fmla="*/ 2147483647 w 524"/>
              <a:gd name="T25" fmla="*/ 2147483647 h 361"/>
              <a:gd name="T26" fmla="*/ 2147483647 w 524"/>
              <a:gd name="T27" fmla="*/ 2147483647 h 361"/>
              <a:gd name="T28" fmla="*/ 2147483647 w 524"/>
              <a:gd name="T29" fmla="*/ 2147483647 h 361"/>
              <a:gd name="T30" fmla="*/ 2147483647 w 524"/>
              <a:gd name="T31" fmla="*/ 2147483647 h 361"/>
              <a:gd name="T32" fmla="*/ 2147483647 w 524"/>
              <a:gd name="T33" fmla="*/ 2147483647 h 361"/>
              <a:gd name="T34" fmla="*/ 2147483647 w 524"/>
              <a:gd name="T35" fmla="*/ 2147483647 h 361"/>
              <a:gd name="T36" fmla="*/ 2147483647 w 524"/>
              <a:gd name="T37" fmla="*/ 2147483647 h 361"/>
              <a:gd name="T38" fmla="*/ 2147483647 w 524"/>
              <a:gd name="T39" fmla="*/ 2147483647 h 361"/>
              <a:gd name="T40" fmla="*/ 2147483647 w 524"/>
              <a:gd name="T41" fmla="*/ 2147483647 h 361"/>
              <a:gd name="T42" fmla="*/ 2147483647 w 524"/>
              <a:gd name="T43" fmla="*/ 2147483647 h 361"/>
              <a:gd name="T44" fmla="*/ 2147483647 w 524"/>
              <a:gd name="T45" fmla="*/ 2147483647 h 361"/>
              <a:gd name="T46" fmla="*/ 2147483647 w 524"/>
              <a:gd name="T47" fmla="*/ 2147483647 h 361"/>
              <a:gd name="T48" fmla="*/ 2147483647 w 524"/>
              <a:gd name="T49" fmla="*/ 2147483647 h 361"/>
              <a:gd name="T50" fmla="*/ 2147483647 w 524"/>
              <a:gd name="T51" fmla="*/ 2147483647 h 361"/>
              <a:gd name="T52" fmla="*/ 2147483647 w 524"/>
              <a:gd name="T53" fmla="*/ 2147483647 h 361"/>
              <a:gd name="T54" fmla="*/ 2147483647 w 524"/>
              <a:gd name="T55" fmla="*/ 2147483647 h 361"/>
              <a:gd name="T56" fmla="*/ 2147483647 w 524"/>
              <a:gd name="T57" fmla="*/ 2147483647 h 361"/>
              <a:gd name="T58" fmla="*/ 0 w 524"/>
              <a:gd name="T59" fmla="*/ 0 h 361"/>
              <a:gd name="T60" fmla="*/ 2147483647 w 524"/>
              <a:gd name="T61" fmla="*/ 0 h 361"/>
              <a:gd name="T62" fmla="*/ 2147483647 w 524"/>
              <a:gd name="T63" fmla="*/ 0 h 361"/>
              <a:gd name="T64" fmla="*/ 2147483647 w 524"/>
              <a:gd name="T65" fmla="*/ 2147483647 h 361"/>
              <a:gd name="T66" fmla="*/ 2147483647 w 524"/>
              <a:gd name="T67" fmla="*/ 2147483647 h 361"/>
              <a:gd name="T68" fmla="*/ 2147483647 w 524"/>
              <a:gd name="T69" fmla="*/ 2147483647 h 361"/>
              <a:gd name="T70" fmla="*/ 2147483647 w 524"/>
              <a:gd name="T71" fmla="*/ 2147483647 h 361"/>
              <a:gd name="T72" fmla="*/ 2147483647 w 524"/>
              <a:gd name="T73" fmla="*/ 2147483647 h 361"/>
              <a:gd name="T74" fmla="*/ 2147483647 w 524"/>
              <a:gd name="T75" fmla="*/ 2147483647 h 361"/>
              <a:gd name="T76" fmla="*/ 2147483647 w 524"/>
              <a:gd name="T77" fmla="*/ 2147483647 h 361"/>
              <a:gd name="T78" fmla="*/ 2147483647 w 524"/>
              <a:gd name="T79" fmla="*/ 2147483647 h 361"/>
              <a:gd name="T80" fmla="*/ 2147483647 w 524"/>
              <a:gd name="T81" fmla="*/ 2147483647 h 361"/>
              <a:gd name="T82" fmla="*/ 2147483647 w 524"/>
              <a:gd name="T83" fmla="*/ 0 h 361"/>
              <a:gd name="T84" fmla="*/ 2147483647 w 524"/>
              <a:gd name="T85" fmla="*/ 0 h 36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24" h="361">
                <a:moveTo>
                  <a:pt x="524" y="0"/>
                </a:moveTo>
                <a:lnTo>
                  <a:pt x="524" y="0"/>
                </a:lnTo>
                <a:lnTo>
                  <a:pt x="520" y="2"/>
                </a:lnTo>
                <a:lnTo>
                  <a:pt x="511" y="8"/>
                </a:lnTo>
                <a:lnTo>
                  <a:pt x="498" y="20"/>
                </a:lnTo>
                <a:lnTo>
                  <a:pt x="488" y="28"/>
                </a:lnTo>
                <a:lnTo>
                  <a:pt x="480" y="39"/>
                </a:lnTo>
                <a:lnTo>
                  <a:pt x="338" y="215"/>
                </a:lnTo>
                <a:lnTo>
                  <a:pt x="338" y="320"/>
                </a:lnTo>
                <a:lnTo>
                  <a:pt x="338" y="330"/>
                </a:lnTo>
                <a:lnTo>
                  <a:pt x="340" y="338"/>
                </a:lnTo>
                <a:lnTo>
                  <a:pt x="344" y="351"/>
                </a:lnTo>
                <a:lnTo>
                  <a:pt x="348" y="358"/>
                </a:lnTo>
                <a:lnTo>
                  <a:pt x="349" y="361"/>
                </a:lnTo>
                <a:lnTo>
                  <a:pt x="174" y="361"/>
                </a:lnTo>
                <a:lnTo>
                  <a:pt x="177" y="358"/>
                </a:lnTo>
                <a:lnTo>
                  <a:pt x="180" y="351"/>
                </a:lnTo>
                <a:lnTo>
                  <a:pt x="184" y="338"/>
                </a:lnTo>
                <a:lnTo>
                  <a:pt x="185" y="330"/>
                </a:lnTo>
                <a:lnTo>
                  <a:pt x="185" y="320"/>
                </a:lnTo>
                <a:lnTo>
                  <a:pt x="185" y="215"/>
                </a:lnTo>
                <a:lnTo>
                  <a:pt x="46" y="40"/>
                </a:lnTo>
                <a:lnTo>
                  <a:pt x="36" y="30"/>
                </a:lnTo>
                <a:lnTo>
                  <a:pt x="28" y="21"/>
                </a:lnTo>
                <a:lnTo>
                  <a:pt x="13" y="8"/>
                </a:lnTo>
                <a:lnTo>
                  <a:pt x="4" y="2"/>
                </a:lnTo>
                <a:lnTo>
                  <a:pt x="0" y="0"/>
                </a:lnTo>
                <a:lnTo>
                  <a:pt x="178" y="0"/>
                </a:lnTo>
                <a:lnTo>
                  <a:pt x="182" y="13"/>
                </a:lnTo>
                <a:lnTo>
                  <a:pt x="190" y="27"/>
                </a:lnTo>
                <a:lnTo>
                  <a:pt x="202" y="46"/>
                </a:lnTo>
                <a:lnTo>
                  <a:pt x="261" y="137"/>
                </a:lnTo>
                <a:lnTo>
                  <a:pt x="263" y="137"/>
                </a:lnTo>
                <a:lnTo>
                  <a:pt x="323" y="46"/>
                </a:lnTo>
                <a:lnTo>
                  <a:pt x="334" y="27"/>
                </a:lnTo>
                <a:lnTo>
                  <a:pt x="341" y="13"/>
                </a:lnTo>
                <a:lnTo>
                  <a:pt x="347" y="0"/>
                </a:lnTo>
                <a:lnTo>
                  <a:pt x="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" name="Freeform 14"/>
          <p:cNvSpPr>
            <a:spLocks noEditPoints="1"/>
          </p:cNvSpPr>
          <p:nvPr userDrawn="1"/>
        </p:nvSpPr>
        <p:spPr bwMode="auto">
          <a:xfrm>
            <a:off x="884238" y="207963"/>
            <a:ext cx="228600" cy="192087"/>
          </a:xfrm>
          <a:custGeom>
            <a:avLst/>
            <a:gdLst>
              <a:gd name="T0" fmla="*/ 0 w 431"/>
              <a:gd name="T1" fmla="*/ 0 h 361"/>
              <a:gd name="T2" fmla="*/ 2147483647 w 431"/>
              <a:gd name="T3" fmla="*/ 2147483647 h 361"/>
              <a:gd name="T4" fmla="*/ 2147483647 w 431"/>
              <a:gd name="T5" fmla="*/ 2147483647 h 361"/>
              <a:gd name="T6" fmla="*/ 2147483647 w 431"/>
              <a:gd name="T7" fmla="*/ 2147483647 h 361"/>
              <a:gd name="T8" fmla="*/ 2147483647 w 431"/>
              <a:gd name="T9" fmla="*/ 2147483647 h 361"/>
              <a:gd name="T10" fmla="*/ 2147483647 w 431"/>
              <a:gd name="T11" fmla="*/ 2147483647 h 361"/>
              <a:gd name="T12" fmla="*/ 2147483647 w 431"/>
              <a:gd name="T13" fmla="*/ 2147483647 h 361"/>
              <a:gd name="T14" fmla="*/ 0 w 431"/>
              <a:gd name="T15" fmla="*/ 2147483647 h 361"/>
              <a:gd name="T16" fmla="*/ 2147483647 w 431"/>
              <a:gd name="T17" fmla="*/ 2147483647 h 361"/>
              <a:gd name="T18" fmla="*/ 2147483647 w 431"/>
              <a:gd name="T19" fmla="*/ 2147483647 h 361"/>
              <a:gd name="T20" fmla="*/ 2147483647 w 431"/>
              <a:gd name="T21" fmla="*/ 2147483647 h 361"/>
              <a:gd name="T22" fmla="*/ 2147483647 w 431"/>
              <a:gd name="T23" fmla="*/ 2147483647 h 361"/>
              <a:gd name="T24" fmla="*/ 2147483647 w 431"/>
              <a:gd name="T25" fmla="*/ 2147483647 h 361"/>
              <a:gd name="T26" fmla="*/ 2147483647 w 431"/>
              <a:gd name="T27" fmla="*/ 2147483647 h 361"/>
              <a:gd name="T28" fmla="*/ 2147483647 w 431"/>
              <a:gd name="T29" fmla="*/ 2147483647 h 361"/>
              <a:gd name="T30" fmla="*/ 2147483647 w 431"/>
              <a:gd name="T31" fmla="*/ 2147483647 h 361"/>
              <a:gd name="T32" fmla="*/ 2147483647 w 431"/>
              <a:gd name="T33" fmla="*/ 2147483647 h 361"/>
              <a:gd name="T34" fmla="*/ 2147483647 w 431"/>
              <a:gd name="T35" fmla="*/ 2147483647 h 361"/>
              <a:gd name="T36" fmla="*/ 2147483647 w 431"/>
              <a:gd name="T37" fmla="*/ 2147483647 h 361"/>
              <a:gd name="T38" fmla="*/ 2147483647 w 431"/>
              <a:gd name="T39" fmla="*/ 2147483647 h 361"/>
              <a:gd name="T40" fmla="*/ 2147483647 w 431"/>
              <a:gd name="T41" fmla="*/ 2147483647 h 361"/>
              <a:gd name="T42" fmla="*/ 2147483647 w 431"/>
              <a:gd name="T43" fmla="*/ 2147483647 h 361"/>
              <a:gd name="T44" fmla="*/ 2147483647 w 431"/>
              <a:gd name="T45" fmla="*/ 2147483647 h 361"/>
              <a:gd name="T46" fmla="*/ 2147483647 w 431"/>
              <a:gd name="T47" fmla="*/ 2147483647 h 361"/>
              <a:gd name="T48" fmla="*/ 2147483647 w 431"/>
              <a:gd name="T49" fmla="*/ 2147483647 h 361"/>
              <a:gd name="T50" fmla="*/ 2147483647 w 431"/>
              <a:gd name="T51" fmla="*/ 2147483647 h 361"/>
              <a:gd name="T52" fmla="*/ 2147483647 w 431"/>
              <a:gd name="T53" fmla="*/ 2147483647 h 361"/>
              <a:gd name="T54" fmla="*/ 2147483647 w 431"/>
              <a:gd name="T55" fmla="*/ 2147483647 h 361"/>
              <a:gd name="T56" fmla="*/ 2147483647 w 431"/>
              <a:gd name="T57" fmla="*/ 2147483647 h 361"/>
              <a:gd name="T58" fmla="*/ 2147483647 w 431"/>
              <a:gd name="T59" fmla="*/ 2147483647 h 361"/>
              <a:gd name="T60" fmla="*/ 2147483647 w 431"/>
              <a:gd name="T61" fmla="*/ 2147483647 h 361"/>
              <a:gd name="T62" fmla="*/ 2147483647 w 431"/>
              <a:gd name="T63" fmla="*/ 2147483647 h 361"/>
              <a:gd name="T64" fmla="*/ 2147483647 w 431"/>
              <a:gd name="T65" fmla="*/ 2147483647 h 361"/>
              <a:gd name="T66" fmla="*/ 2147483647 w 431"/>
              <a:gd name="T67" fmla="*/ 2147483647 h 361"/>
              <a:gd name="T68" fmla="*/ 2147483647 w 431"/>
              <a:gd name="T69" fmla="*/ 2147483647 h 361"/>
              <a:gd name="T70" fmla="*/ 2147483647 w 431"/>
              <a:gd name="T71" fmla="*/ 2147483647 h 361"/>
              <a:gd name="T72" fmla="*/ 2147483647 w 431"/>
              <a:gd name="T73" fmla="*/ 2147483647 h 361"/>
              <a:gd name="T74" fmla="*/ 2147483647 w 431"/>
              <a:gd name="T75" fmla="*/ 2147483647 h 361"/>
              <a:gd name="T76" fmla="*/ 2147483647 w 431"/>
              <a:gd name="T77" fmla="*/ 2147483647 h 361"/>
              <a:gd name="T78" fmla="*/ 2147483647 w 431"/>
              <a:gd name="T79" fmla="*/ 2147483647 h 3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1" h="361">
                <a:moveTo>
                  <a:pt x="291" y="0"/>
                </a:moveTo>
                <a:lnTo>
                  <a:pt x="0" y="0"/>
                </a:lnTo>
                <a:lnTo>
                  <a:pt x="2" y="2"/>
                </a:lnTo>
                <a:lnTo>
                  <a:pt x="5" y="11"/>
                </a:lnTo>
                <a:lnTo>
                  <a:pt x="9" y="23"/>
                </a:lnTo>
                <a:lnTo>
                  <a:pt x="10" y="31"/>
                </a:lnTo>
                <a:lnTo>
                  <a:pt x="11" y="40"/>
                </a:lnTo>
                <a:lnTo>
                  <a:pt x="11" y="320"/>
                </a:lnTo>
                <a:lnTo>
                  <a:pt x="10" y="330"/>
                </a:lnTo>
                <a:lnTo>
                  <a:pt x="9" y="338"/>
                </a:lnTo>
                <a:lnTo>
                  <a:pt x="8" y="345"/>
                </a:lnTo>
                <a:lnTo>
                  <a:pt x="5" y="351"/>
                </a:lnTo>
                <a:lnTo>
                  <a:pt x="2" y="358"/>
                </a:lnTo>
                <a:lnTo>
                  <a:pt x="0" y="361"/>
                </a:lnTo>
                <a:lnTo>
                  <a:pt x="174" y="361"/>
                </a:lnTo>
                <a:lnTo>
                  <a:pt x="173" y="358"/>
                </a:lnTo>
                <a:lnTo>
                  <a:pt x="170" y="351"/>
                </a:lnTo>
                <a:lnTo>
                  <a:pt x="166" y="338"/>
                </a:lnTo>
                <a:lnTo>
                  <a:pt x="165" y="330"/>
                </a:lnTo>
                <a:lnTo>
                  <a:pt x="164" y="320"/>
                </a:lnTo>
                <a:lnTo>
                  <a:pt x="164" y="233"/>
                </a:lnTo>
                <a:lnTo>
                  <a:pt x="291" y="233"/>
                </a:lnTo>
                <a:lnTo>
                  <a:pt x="305" y="232"/>
                </a:lnTo>
                <a:lnTo>
                  <a:pt x="320" y="231"/>
                </a:lnTo>
                <a:lnTo>
                  <a:pt x="334" y="228"/>
                </a:lnTo>
                <a:lnTo>
                  <a:pt x="347" y="225"/>
                </a:lnTo>
                <a:lnTo>
                  <a:pt x="359" y="221"/>
                </a:lnTo>
                <a:lnTo>
                  <a:pt x="371" y="217"/>
                </a:lnTo>
                <a:lnTo>
                  <a:pt x="381" y="211"/>
                </a:lnTo>
                <a:lnTo>
                  <a:pt x="391" y="203"/>
                </a:lnTo>
                <a:lnTo>
                  <a:pt x="401" y="195"/>
                </a:lnTo>
                <a:lnTo>
                  <a:pt x="408" y="187"/>
                </a:lnTo>
                <a:lnTo>
                  <a:pt x="415" y="177"/>
                </a:lnTo>
                <a:lnTo>
                  <a:pt x="421" y="167"/>
                </a:lnTo>
                <a:lnTo>
                  <a:pt x="426" y="156"/>
                </a:lnTo>
                <a:lnTo>
                  <a:pt x="429" y="144"/>
                </a:lnTo>
                <a:lnTo>
                  <a:pt x="430" y="131"/>
                </a:lnTo>
                <a:lnTo>
                  <a:pt x="431" y="117"/>
                </a:lnTo>
                <a:lnTo>
                  <a:pt x="430" y="103"/>
                </a:lnTo>
                <a:lnTo>
                  <a:pt x="429" y="90"/>
                </a:lnTo>
                <a:lnTo>
                  <a:pt x="426" y="78"/>
                </a:lnTo>
                <a:lnTo>
                  <a:pt x="421" y="67"/>
                </a:lnTo>
                <a:lnTo>
                  <a:pt x="415" y="57"/>
                </a:lnTo>
                <a:lnTo>
                  <a:pt x="409" y="48"/>
                </a:lnTo>
                <a:lnTo>
                  <a:pt x="401" y="38"/>
                </a:lnTo>
                <a:lnTo>
                  <a:pt x="392" y="31"/>
                </a:lnTo>
                <a:lnTo>
                  <a:pt x="383" y="24"/>
                </a:lnTo>
                <a:lnTo>
                  <a:pt x="372" y="18"/>
                </a:lnTo>
                <a:lnTo>
                  <a:pt x="360" y="12"/>
                </a:lnTo>
                <a:lnTo>
                  <a:pt x="347" y="8"/>
                </a:lnTo>
                <a:lnTo>
                  <a:pt x="334" y="5"/>
                </a:lnTo>
                <a:lnTo>
                  <a:pt x="321" y="2"/>
                </a:lnTo>
                <a:lnTo>
                  <a:pt x="305" y="1"/>
                </a:lnTo>
                <a:lnTo>
                  <a:pt x="291" y="0"/>
                </a:lnTo>
                <a:close/>
                <a:moveTo>
                  <a:pt x="214" y="168"/>
                </a:moveTo>
                <a:lnTo>
                  <a:pt x="165" y="168"/>
                </a:lnTo>
                <a:lnTo>
                  <a:pt x="165" y="68"/>
                </a:lnTo>
                <a:lnTo>
                  <a:pt x="214" y="68"/>
                </a:lnTo>
                <a:lnTo>
                  <a:pt x="227" y="68"/>
                </a:lnTo>
                <a:lnTo>
                  <a:pt x="239" y="70"/>
                </a:lnTo>
                <a:lnTo>
                  <a:pt x="249" y="74"/>
                </a:lnTo>
                <a:lnTo>
                  <a:pt x="259" y="78"/>
                </a:lnTo>
                <a:lnTo>
                  <a:pt x="267" y="86"/>
                </a:lnTo>
                <a:lnTo>
                  <a:pt x="273" y="94"/>
                </a:lnTo>
                <a:lnTo>
                  <a:pt x="277" y="105"/>
                </a:lnTo>
                <a:lnTo>
                  <a:pt x="278" y="117"/>
                </a:lnTo>
                <a:lnTo>
                  <a:pt x="277" y="130"/>
                </a:lnTo>
                <a:lnTo>
                  <a:pt x="272" y="140"/>
                </a:lnTo>
                <a:lnTo>
                  <a:pt x="266" y="149"/>
                </a:lnTo>
                <a:lnTo>
                  <a:pt x="259" y="156"/>
                </a:lnTo>
                <a:lnTo>
                  <a:pt x="249" y="161"/>
                </a:lnTo>
                <a:lnTo>
                  <a:pt x="239" y="164"/>
                </a:lnTo>
                <a:lnTo>
                  <a:pt x="227" y="167"/>
                </a:lnTo>
                <a:lnTo>
                  <a:pt x="214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" name="Freeform 17"/>
          <p:cNvSpPr>
            <a:spLocks/>
          </p:cNvSpPr>
          <p:nvPr userDrawn="1"/>
        </p:nvSpPr>
        <p:spPr bwMode="auto">
          <a:xfrm>
            <a:off x="1149350" y="207963"/>
            <a:ext cx="201613" cy="192087"/>
          </a:xfrm>
          <a:custGeom>
            <a:avLst/>
            <a:gdLst>
              <a:gd name="T0" fmla="*/ 2147483647 w 380"/>
              <a:gd name="T1" fmla="*/ 2147483647 h 361"/>
              <a:gd name="T2" fmla="*/ 2147483647 w 380"/>
              <a:gd name="T3" fmla="*/ 2147483647 h 361"/>
              <a:gd name="T4" fmla="*/ 2147483647 w 380"/>
              <a:gd name="T5" fmla="*/ 2147483647 h 361"/>
              <a:gd name="T6" fmla="*/ 2147483647 w 380"/>
              <a:gd name="T7" fmla="*/ 2147483647 h 361"/>
              <a:gd name="T8" fmla="*/ 2147483647 w 380"/>
              <a:gd name="T9" fmla="*/ 2147483647 h 361"/>
              <a:gd name="T10" fmla="*/ 2147483647 w 380"/>
              <a:gd name="T11" fmla="*/ 2147483647 h 361"/>
              <a:gd name="T12" fmla="*/ 2147483647 w 380"/>
              <a:gd name="T13" fmla="*/ 2147483647 h 361"/>
              <a:gd name="T14" fmla="*/ 2147483647 w 380"/>
              <a:gd name="T15" fmla="*/ 2147483647 h 361"/>
              <a:gd name="T16" fmla="*/ 2147483647 w 380"/>
              <a:gd name="T17" fmla="*/ 2147483647 h 361"/>
              <a:gd name="T18" fmla="*/ 2147483647 w 380"/>
              <a:gd name="T19" fmla="*/ 2147483647 h 361"/>
              <a:gd name="T20" fmla="*/ 2147483647 w 380"/>
              <a:gd name="T21" fmla="*/ 2147483647 h 361"/>
              <a:gd name="T22" fmla="*/ 2147483647 w 380"/>
              <a:gd name="T23" fmla="*/ 2147483647 h 361"/>
              <a:gd name="T24" fmla="*/ 2147483647 w 380"/>
              <a:gd name="T25" fmla="*/ 2147483647 h 361"/>
              <a:gd name="T26" fmla="*/ 2147483647 w 380"/>
              <a:gd name="T27" fmla="*/ 2147483647 h 361"/>
              <a:gd name="T28" fmla="*/ 2147483647 w 380"/>
              <a:gd name="T29" fmla="*/ 2147483647 h 361"/>
              <a:gd name="T30" fmla="*/ 2147483647 w 380"/>
              <a:gd name="T31" fmla="*/ 2147483647 h 361"/>
              <a:gd name="T32" fmla="*/ 2147483647 w 380"/>
              <a:gd name="T33" fmla="*/ 2147483647 h 361"/>
              <a:gd name="T34" fmla="*/ 2147483647 w 380"/>
              <a:gd name="T35" fmla="*/ 2147483647 h 361"/>
              <a:gd name="T36" fmla="*/ 2147483647 w 380"/>
              <a:gd name="T37" fmla="*/ 2147483647 h 361"/>
              <a:gd name="T38" fmla="*/ 2147483647 w 380"/>
              <a:gd name="T39" fmla="*/ 2147483647 h 361"/>
              <a:gd name="T40" fmla="*/ 2147483647 w 380"/>
              <a:gd name="T41" fmla="*/ 2147483647 h 361"/>
              <a:gd name="T42" fmla="*/ 2147483647 w 380"/>
              <a:gd name="T43" fmla="*/ 2147483647 h 361"/>
              <a:gd name="T44" fmla="*/ 2147483647 w 380"/>
              <a:gd name="T45" fmla="*/ 2147483647 h 361"/>
              <a:gd name="T46" fmla="*/ 2147483647 w 380"/>
              <a:gd name="T47" fmla="*/ 2147483647 h 361"/>
              <a:gd name="T48" fmla="*/ 2147483647 w 380"/>
              <a:gd name="T49" fmla="*/ 2147483647 h 361"/>
              <a:gd name="T50" fmla="*/ 2147483647 w 380"/>
              <a:gd name="T51" fmla="*/ 2147483647 h 361"/>
              <a:gd name="T52" fmla="*/ 2147483647 w 380"/>
              <a:gd name="T53" fmla="*/ 2147483647 h 361"/>
              <a:gd name="T54" fmla="*/ 2147483647 w 380"/>
              <a:gd name="T55" fmla="*/ 2147483647 h 361"/>
              <a:gd name="T56" fmla="*/ 0 w 380"/>
              <a:gd name="T57" fmla="*/ 2147483647 h 361"/>
              <a:gd name="T58" fmla="*/ 0 w 380"/>
              <a:gd name="T59" fmla="*/ 2147483647 h 361"/>
              <a:gd name="T60" fmla="*/ 2147483647 w 380"/>
              <a:gd name="T61" fmla="*/ 2147483647 h 361"/>
              <a:gd name="T62" fmla="*/ 2147483647 w 380"/>
              <a:gd name="T63" fmla="*/ 2147483647 h 361"/>
              <a:gd name="T64" fmla="*/ 2147483647 w 380"/>
              <a:gd name="T65" fmla="*/ 2147483647 h 361"/>
              <a:gd name="T66" fmla="*/ 2147483647 w 380"/>
              <a:gd name="T67" fmla="*/ 2147483647 h 361"/>
              <a:gd name="T68" fmla="*/ 2147483647 w 380"/>
              <a:gd name="T69" fmla="*/ 2147483647 h 361"/>
              <a:gd name="T70" fmla="*/ 2147483647 w 380"/>
              <a:gd name="T71" fmla="*/ 2147483647 h 361"/>
              <a:gd name="T72" fmla="*/ 2147483647 w 380"/>
              <a:gd name="T73" fmla="*/ 2147483647 h 361"/>
              <a:gd name="T74" fmla="*/ 2147483647 w 380"/>
              <a:gd name="T75" fmla="*/ 2147483647 h 361"/>
              <a:gd name="T76" fmla="*/ 2147483647 w 380"/>
              <a:gd name="T77" fmla="*/ 2147483647 h 361"/>
              <a:gd name="T78" fmla="*/ 2147483647 w 380"/>
              <a:gd name="T79" fmla="*/ 2147483647 h 361"/>
              <a:gd name="T80" fmla="*/ 2147483647 w 380"/>
              <a:gd name="T81" fmla="*/ 2147483647 h 361"/>
              <a:gd name="T82" fmla="*/ 2147483647 w 380"/>
              <a:gd name="T83" fmla="*/ 2147483647 h 361"/>
              <a:gd name="T84" fmla="*/ 0 w 380"/>
              <a:gd name="T85" fmla="*/ 0 h 361"/>
              <a:gd name="T86" fmla="*/ 2147483647 w 380"/>
              <a:gd name="T87" fmla="*/ 0 h 361"/>
              <a:gd name="T88" fmla="*/ 2147483647 w 380"/>
              <a:gd name="T89" fmla="*/ 2147483647 h 36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80" h="361">
                <a:moveTo>
                  <a:pt x="380" y="84"/>
                </a:moveTo>
                <a:lnTo>
                  <a:pt x="380" y="84"/>
                </a:lnTo>
                <a:lnTo>
                  <a:pt x="378" y="83"/>
                </a:lnTo>
                <a:lnTo>
                  <a:pt x="370" y="80"/>
                </a:lnTo>
                <a:lnTo>
                  <a:pt x="355" y="76"/>
                </a:lnTo>
                <a:lnTo>
                  <a:pt x="347" y="75"/>
                </a:lnTo>
                <a:lnTo>
                  <a:pt x="338" y="75"/>
                </a:lnTo>
                <a:lnTo>
                  <a:pt x="164" y="75"/>
                </a:lnTo>
                <a:lnTo>
                  <a:pt x="164" y="161"/>
                </a:lnTo>
                <a:lnTo>
                  <a:pt x="303" y="161"/>
                </a:lnTo>
                <a:lnTo>
                  <a:pt x="322" y="161"/>
                </a:lnTo>
                <a:lnTo>
                  <a:pt x="336" y="158"/>
                </a:lnTo>
                <a:lnTo>
                  <a:pt x="350" y="155"/>
                </a:lnTo>
                <a:lnTo>
                  <a:pt x="350" y="240"/>
                </a:lnTo>
                <a:lnTo>
                  <a:pt x="346" y="239"/>
                </a:lnTo>
                <a:lnTo>
                  <a:pt x="336" y="237"/>
                </a:lnTo>
                <a:lnTo>
                  <a:pt x="322" y="234"/>
                </a:lnTo>
                <a:lnTo>
                  <a:pt x="303" y="233"/>
                </a:lnTo>
                <a:lnTo>
                  <a:pt x="164" y="233"/>
                </a:lnTo>
                <a:lnTo>
                  <a:pt x="164" y="321"/>
                </a:lnTo>
                <a:lnTo>
                  <a:pt x="164" y="331"/>
                </a:lnTo>
                <a:lnTo>
                  <a:pt x="165" y="338"/>
                </a:lnTo>
                <a:lnTo>
                  <a:pt x="169" y="351"/>
                </a:lnTo>
                <a:lnTo>
                  <a:pt x="172" y="358"/>
                </a:lnTo>
                <a:lnTo>
                  <a:pt x="173" y="361"/>
                </a:lnTo>
                <a:lnTo>
                  <a:pt x="0" y="361"/>
                </a:lnTo>
                <a:lnTo>
                  <a:pt x="1" y="358"/>
                </a:lnTo>
                <a:lnTo>
                  <a:pt x="4" y="351"/>
                </a:lnTo>
                <a:lnTo>
                  <a:pt x="8" y="338"/>
                </a:lnTo>
                <a:lnTo>
                  <a:pt x="9" y="331"/>
                </a:lnTo>
                <a:lnTo>
                  <a:pt x="10" y="321"/>
                </a:lnTo>
                <a:lnTo>
                  <a:pt x="10" y="40"/>
                </a:lnTo>
                <a:lnTo>
                  <a:pt x="9" y="31"/>
                </a:lnTo>
                <a:lnTo>
                  <a:pt x="8" y="23"/>
                </a:lnTo>
                <a:lnTo>
                  <a:pt x="7" y="15"/>
                </a:lnTo>
                <a:lnTo>
                  <a:pt x="4" y="9"/>
                </a:lnTo>
                <a:lnTo>
                  <a:pt x="1" y="2"/>
                </a:lnTo>
                <a:lnTo>
                  <a:pt x="0" y="0"/>
                </a:lnTo>
                <a:lnTo>
                  <a:pt x="380" y="0"/>
                </a:lnTo>
                <a:lnTo>
                  <a:pt x="380" y="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cxnSp>
        <p:nvCxnSpPr>
          <p:cNvPr id="14" name="13 Conector recto"/>
          <p:cNvCxnSpPr/>
          <p:nvPr userDrawn="1"/>
        </p:nvCxnSpPr>
        <p:spPr>
          <a:xfrm>
            <a:off x="1692275" y="206375"/>
            <a:ext cx="0" cy="196850"/>
          </a:xfrm>
          <a:prstGeom prst="line">
            <a:avLst/>
          </a:prstGeom>
          <a:ln w="15875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71463" y="861561"/>
            <a:ext cx="8505825" cy="473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  <a:lvl2pPr marL="358775" indent="-179388">
              <a:defRPr/>
            </a:lvl2pPr>
            <a:lvl3pPr marL="358775" indent="-179388">
              <a:defRPr/>
            </a:lvl3pPr>
            <a:lvl4pPr marL="358775" indent="-179388">
              <a:defRPr/>
            </a:lvl4pPr>
            <a:lvl5pPr marL="358775" indent="-179388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833563" y="227013"/>
            <a:ext cx="6840537" cy="1923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00"/>
              </a:lnSpc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 smtClean="0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355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2 Grupo"/>
          <p:cNvGrpSpPr>
            <a:grpSpLocks/>
          </p:cNvGrpSpPr>
          <p:nvPr userDrawn="1"/>
        </p:nvGrpSpPr>
        <p:grpSpPr bwMode="auto">
          <a:xfrm>
            <a:off x="0" y="0"/>
            <a:ext cx="1692275" cy="609600"/>
            <a:chOff x="0" y="0"/>
            <a:chExt cx="1692275" cy="60960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s-AR" altLang="es-AR" smtClean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5" y="0"/>
              <a:ext cx="85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38" y="0"/>
              <a:ext cx="79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3" y="0"/>
              <a:ext cx="85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360363" y="117475"/>
              <a:ext cx="58737" cy="58738"/>
            </a:xfrm>
            <a:custGeom>
              <a:avLst/>
              <a:gdLst>
                <a:gd name="T0" fmla="*/ 2147483647 w 110"/>
                <a:gd name="T1" fmla="*/ 2147483647 h 111"/>
                <a:gd name="T2" fmla="*/ 2147483647 w 110"/>
                <a:gd name="T3" fmla="*/ 2147483647 h 111"/>
                <a:gd name="T4" fmla="*/ 2147483647 w 110"/>
                <a:gd name="T5" fmla="*/ 2147483647 h 111"/>
                <a:gd name="T6" fmla="*/ 2147483647 w 110"/>
                <a:gd name="T7" fmla="*/ 2147483647 h 111"/>
                <a:gd name="T8" fmla="*/ 2147483647 w 110"/>
                <a:gd name="T9" fmla="*/ 2147483647 h 111"/>
                <a:gd name="T10" fmla="*/ 2147483647 w 110"/>
                <a:gd name="T11" fmla="*/ 2147483647 h 111"/>
                <a:gd name="T12" fmla="*/ 2147483647 w 110"/>
                <a:gd name="T13" fmla="*/ 2147483647 h 111"/>
                <a:gd name="T14" fmla="*/ 2147483647 w 110"/>
                <a:gd name="T15" fmla="*/ 2147483647 h 111"/>
                <a:gd name="T16" fmla="*/ 2147483647 w 110"/>
                <a:gd name="T17" fmla="*/ 2147483647 h 111"/>
                <a:gd name="T18" fmla="*/ 2147483647 w 110"/>
                <a:gd name="T19" fmla="*/ 0 h 111"/>
                <a:gd name="T20" fmla="*/ 2147483647 w 110"/>
                <a:gd name="T21" fmla="*/ 0 h 111"/>
                <a:gd name="T22" fmla="*/ 2147483647 w 110"/>
                <a:gd name="T23" fmla="*/ 2147483647 h 111"/>
                <a:gd name="T24" fmla="*/ 2147483647 w 110"/>
                <a:gd name="T25" fmla="*/ 2147483647 h 111"/>
                <a:gd name="T26" fmla="*/ 2147483647 w 110"/>
                <a:gd name="T27" fmla="*/ 2147483647 h 111"/>
                <a:gd name="T28" fmla="*/ 2147483647 w 110"/>
                <a:gd name="T29" fmla="*/ 2147483647 h 111"/>
                <a:gd name="T30" fmla="*/ 2147483647 w 110"/>
                <a:gd name="T31" fmla="*/ 2147483647 h 111"/>
                <a:gd name="T32" fmla="*/ 2147483647 w 110"/>
                <a:gd name="T33" fmla="*/ 2147483647 h 111"/>
                <a:gd name="T34" fmla="*/ 2147483647 w 110"/>
                <a:gd name="T35" fmla="*/ 2147483647 h 111"/>
                <a:gd name="T36" fmla="*/ 0 w 110"/>
                <a:gd name="T37" fmla="*/ 2147483647 h 111"/>
                <a:gd name="T38" fmla="*/ 0 w 110"/>
                <a:gd name="T39" fmla="*/ 2147483647 h 111"/>
                <a:gd name="T40" fmla="*/ 2147483647 w 110"/>
                <a:gd name="T41" fmla="*/ 2147483647 h 111"/>
                <a:gd name="T42" fmla="*/ 2147483647 w 110"/>
                <a:gd name="T43" fmla="*/ 2147483647 h 111"/>
                <a:gd name="T44" fmla="*/ 2147483647 w 110"/>
                <a:gd name="T45" fmla="*/ 2147483647 h 111"/>
                <a:gd name="T46" fmla="*/ 2147483647 w 110"/>
                <a:gd name="T47" fmla="*/ 2147483647 h 111"/>
                <a:gd name="T48" fmla="*/ 2147483647 w 110"/>
                <a:gd name="T49" fmla="*/ 2147483647 h 111"/>
                <a:gd name="T50" fmla="*/ 2147483647 w 110"/>
                <a:gd name="T51" fmla="*/ 2147483647 h 111"/>
                <a:gd name="T52" fmla="*/ 2147483647 w 110"/>
                <a:gd name="T53" fmla="*/ 2147483647 h 111"/>
                <a:gd name="T54" fmla="*/ 2147483647 w 110"/>
                <a:gd name="T55" fmla="*/ 2147483647 h 111"/>
                <a:gd name="T56" fmla="*/ 2147483647 w 110"/>
                <a:gd name="T57" fmla="*/ 2147483647 h 111"/>
                <a:gd name="T58" fmla="*/ 2147483647 w 110"/>
                <a:gd name="T59" fmla="*/ 2147483647 h 111"/>
                <a:gd name="T60" fmla="*/ 2147483647 w 110"/>
                <a:gd name="T61" fmla="*/ 2147483647 h 111"/>
                <a:gd name="T62" fmla="*/ 2147483647 w 110"/>
                <a:gd name="T63" fmla="*/ 2147483647 h 111"/>
                <a:gd name="T64" fmla="*/ 2147483647 w 110"/>
                <a:gd name="T65" fmla="*/ 2147483647 h 111"/>
                <a:gd name="T66" fmla="*/ 2147483647 w 110"/>
                <a:gd name="T67" fmla="*/ 2147483647 h 111"/>
                <a:gd name="T68" fmla="*/ 2147483647 w 110"/>
                <a:gd name="T69" fmla="*/ 2147483647 h 111"/>
                <a:gd name="T70" fmla="*/ 2147483647 w 110"/>
                <a:gd name="T71" fmla="*/ 2147483647 h 111"/>
                <a:gd name="T72" fmla="*/ 2147483647 w 110"/>
                <a:gd name="T73" fmla="*/ 2147483647 h 1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0" h="111">
                  <a:moveTo>
                    <a:pt x="110" y="55"/>
                  </a:moveTo>
                  <a:lnTo>
                    <a:pt x="110" y="55"/>
                  </a:lnTo>
                  <a:lnTo>
                    <a:pt x="110" y="44"/>
                  </a:lnTo>
                  <a:lnTo>
                    <a:pt x="107" y="34"/>
                  </a:lnTo>
                  <a:lnTo>
                    <a:pt x="101" y="24"/>
                  </a:lnTo>
                  <a:lnTo>
                    <a:pt x="95" y="16"/>
                  </a:lnTo>
                  <a:lnTo>
                    <a:pt x="86" y="10"/>
                  </a:lnTo>
                  <a:lnTo>
                    <a:pt x="77" y="4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5" y="10"/>
                  </a:lnTo>
                  <a:lnTo>
                    <a:pt x="16" y="16"/>
                  </a:lnTo>
                  <a:lnTo>
                    <a:pt x="9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5"/>
                  </a:lnTo>
                  <a:lnTo>
                    <a:pt x="1" y="67"/>
                  </a:lnTo>
                  <a:lnTo>
                    <a:pt x="4" y="78"/>
                  </a:lnTo>
                  <a:lnTo>
                    <a:pt x="9" y="86"/>
                  </a:lnTo>
                  <a:lnTo>
                    <a:pt x="16" y="94"/>
                  </a:lnTo>
                  <a:lnTo>
                    <a:pt x="25" y="102"/>
                  </a:lnTo>
                  <a:lnTo>
                    <a:pt x="34" y="106"/>
                  </a:lnTo>
                  <a:lnTo>
                    <a:pt x="44" y="110"/>
                  </a:lnTo>
                  <a:lnTo>
                    <a:pt x="56" y="111"/>
                  </a:lnTo>
                  <a:lnTo>
                    <a:pt x="66" y="110"/>
                  </a:lnTo>
                  <a:lnTo>
                    <a:pt x="77" y="106"/>
                  </a:lnTo>
                  <a:lnTo>
                    <a:pt x="86" y="102"/>
                  </a:lnTo>
                  <a:lnTo>
                    <a:pt x="95" y="94"/>
                  </a:lnTo>
                  <a:lnTo>
                    <a:pt x="101" y="86"/>
                  </a:lnTo>
                  <a:lnTo>
                    <a:pt x="107" y="78"/>
                  </a:lnTo>
                  <a:lnTo>
                    <a:pt x="110" y="67"/>
                  </a:lnTo>
                  <a:lnTo>
                    <a:pt x="110" y="55"/>
                  </a:lnTo>
                  <a:close/>
                </a:path>
              </a:pathLst>
            </a:custGeom>
            <a:solidFill>
              <a:srgbClr val="FFC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7812" cy="192088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884238" y="207963"/>
              <a:ext cx="228600" cy="192088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350" y="207963"/>
              <a:ext cx="201612" cy="192088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1701800" y="1685925"/>
            <a:ext cx="0" cy="4397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826918" y="1656744"/>
            <a:ext cx="6840537" cy="2769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2000" baseline="0"/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 smtClean="0"/>
          </a:p>
        </p:txBody>
      </p:sp>
      <p:sp>
        <p:nvSpPr>
          <p:cNvPr id="4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018" y="2034543"/>
            <a:ext cx="4950550" cy="2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 dirty="0" smtClean="0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901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3284538" y="2166938"/>
            <a:ext cx="2576512" cy="4318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2166938"/>
            <a:ext cx="3284538" cy="431800"/>
          </a:xfrm>
          <a:prstGeom prst="rect">
            <a:avLst/>
          </a:prstGeom>
          <a:solidFill>
            <a:srgbClr val="0063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grpSp>
        <p:nvGrpSpPr>
          <p:cNvPr id="5" name="14 Grupo"/>
          <p:cNvGrpSpPr>
            <a:grpSpLocks/>
          </p:cNvGrpSpPr>
          <p:nvPr userDrawn="1"/>
        </p:nvGrpSpPr>
        <p:grpSpPr bwMode="auto">
          <a:xfrm>
            <a:off x="2352675" y="2166938"/>
            <a:ext cx="765175" cy="284162"/>
            <a:chOff x="2780333" y="2262188"/>
            <a:chExt cx="765769" cy="283369"/>
          </a:xfrm>
        </p:grpSpPr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333" y="2262188"/>
              <a:ext cx="60722" cy="23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682" y="2262188"/>
              <a:ext cx="56224" cy="23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408" y="2262188"/>
              <a:ext cx="60722" cy="23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2844429" y="2345399"/>
              <a:ext cx="41605" cy="41606"/>
            </a:xfrm>
            <a:custGeom>
              <a:avLst/>
              <a:gdLst>
                <a:gd name="T0" fmla="*/ 2147483647 w 110"/>
                <a:gd name="T1" fmla="*/ 2147483647 h 111"/>
                <a:gd name="T2" fmla="*/ 2147483647 w 110"/>
                <a:gd name="T3" fmla="*/ 2147483647 h 111"/>
                <a:gd name="T4" fmla="*/ 2147483647 w 110"/>
                <a:gd name="T5" fmla="*/ 2147483647 h 111"/>
                <a:gd name="T6" fmla="*/ 2147483647 w 110"/>
                <a:gd name="T7" fmla="*/ 2147483647 h 111"/>
                <a:gd name="T8" fmla="*/ 2147483647 w 110"/>
                <a:gd name="T9" fmla="*/ 2147483647 h 111"/>
                <a:gd name="T10" fmla="*/ 2147483647 w 110"/>
                <a:gd name="T11" fmla="*/ 2147483647 h 111"/>
                <a:gd name="T12" fmla="*/ 2147483647 w 110"/>
                <a:gd name="T13" fmla="*/ 2147483647 h 111"/>
                <a:gd name="T14" fmla="*/ 2147483647 w 110"/>
                <a:gd name="T15" fmla="*/ 2147483647 h 111"/>
                <a:gd name="T16" fmla="*/ 2147483647 w 110"/>
                <a:gd name="T17" fmla="*/ 2147483647 h 111"/>
                <a:gd name="T18" fmla="*/ 2147483647 w 110"/>
                <a:gd name="T19" fmla="*/ 0 h 111"/>
                <a:gd name="T20" fmla="*/ 2147483647 w 110"/>
                <a:gd name="T21" fmla="*/ 0 h 111"/>
                <a:gd name="T22" fmla="*/ 2147483647 w 110"/>
                <a:gd name="T23" fmla="*/ 2147483647 h 111"/>
                <a:gd name="T24" fmla="*/ 2147483647 w 110"/>
                <a:gd name="T25" fmla="*/ 2147483647 h 111"/>
                <a:gd name="T26" fmla="*/ 2147483647 w 110"/>
                <a:gd name="T27" fmla="*/ 2147483647 h 111"/>
                <a:gd name="T28" fmla="*/ 2147483647 w 110"/>
                <a:gd name="T29" fmla="*/ 2147483647 h 111"/>
                <a:gd name="T30" fmla="*/ 2147483647 w 110"/>
                <a:gd name="T31" fmla="*/ 2147483647 h 111"/>
                <a:gd name="T32" fmla="*/ 2147483647 w 110"/>
                <a:gd name="T33" fmla="*/ 2147483647 h 111"/>
                <a:gd name="T34" fmla="*/ 2147483647 w 110"/>
                <a:gd name="T35" fmla="*/ 2147483647 h 111"/>
                <a:gd name="T36" fmla="*/ 0 w 110"/>
                <a:gd name="T37" fmla="*/ 2147483647 h 111"/>
                <a:gd name="T38" fmla="*/ 0 w 110"/>
                <a:gd name="T39" fmla="*/ 2147483647 h 111"/>
                <a:gd name="T40" fmla="*/ 2147483647 w 110"/>
                <a:gd name="T41" fmla="*/ 2147483647 h 111"/>
                <a:gd name="T42" fmla="*/ 2147483647 w 110"/>
                <a:gd name="T43" fmla="*/ 2147483647 h 111"/>
                <a:gd name="T44" fmla="*/ 2147483647 w 110"/>
                <a:gd name="T45" fmla="*/ 2147483647 h 111"/>
                <a:gd name="T46" fmla="*/ 2147483647 w 110"/>
                <a:gd name="T47" fmla="*/ 2147483647 h 111"/>
                <a:gd name="T48" fmla="*/ 2147483647 w 110"/>
                <a:gd name="T49" fmla="*/ 2147483647 h 111"/>
                <a:gd name="T50" fmla="*/ 2147483647 w 110"/>
                <a:gd name="T51" fmla="*/ 2147483647 h 111"/>
                <a:gd name="T52" fmla="*/ 2147483647 w 110"/>
                <a:gd name="T53" fmla="*/ 2147483647 h 111"/>
                <a:gd name="T54" fmla="*/ 2147483647 w 110"/>
                <a:gd name="T55" fmla="*/ 2147483647 h 111"/>
                <a:gd name="T56" fmla="*/ 2147483647 w 110"/>
                <a:gd name="T57" fmla="*/ 2147483647 h 111"/>
                <a:gd name="T58" fmla="*/ 2147483647 w 110"/>
                <a:gd name="T59" fmla="*/ 2147483647 h 111"/>
                <a:gd name="T60" fmla="*/ 2147483647 w 110"/>
                <a:gd name="T61" fmla="*/ 2147483647 h 111"/>
                <a:gd name="T62" fmla="*/ 2147483647 w 110"/>
                <a:gd name="T63" fmla="*/ 2147483647 h 111"/>
                <a:gd name="T64" fmla="*/ 2147483647 w 110"/>
                <a:gd name="T65" fmla="*/ 2147483647 h 111"/>
                <a:gd name="T66" fmla="*/ 2147483647 w 110"/>
                <a:gd name="T67" fmla="*/ 2147483647 h 111"/>
                <a:gd name="T68" fmla="*/ 2147483647 w 110"/>
                <a:gd name="T69" fmla="*/ 2147483647 h 111"/>
                <a:gd name="T70" fmla="*/ 2147483647 w 110"/>
                <a:gd name="T71" fmla="*/ 2147483647 h 111"/>
                <a:gd name="T72" fmla="*/ 2147483647 w 110"/>
                <a:gd name="T73" fmla="*/ 2147483647 h 1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0" h="111">
                  <a:moveTo>
                    <a:pt x="110" y="55"/>
                  </a:moveTo>
                  <a:lnTo>
                    <a:pt x="110" y="55"/>
                  </a:lnTo>
                  <a:lnTo>
                    <a:pt x="110" y="44"/>
                  </a:lnTo>
                  <a:lnTo>
                    <a:pt x="107" y="34"/>
                  </a:lnTo>
                  <a:lnTo>
                    <a:pt x="101" y="24"/>
                  </a:lnTo>
                  <a:lnTo>
                    <a:pt x="95" y="16"/>
                  </a:lnTo>
                  <a:lnTo>
                    <a:pt x="86" y="10"/>
                  </a:lnTo>
                  <a:lnTo>
                    <a:pt x="77" y="4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5" y="10"/>
                  </a:lnTo>
                  <a:lnTo>
                    <a:pt x="16" y="16"/>
                  </a:lnTo>
                  <a:lnTo>
                    <a:pt x="9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5"/>
                  </a:lnTo>
                  <a:lnTo>
                    <a:pt x="1" y="67"/>
                  </a:lnTo>
                  <a:lnTo>
                    <a:pt x="4" y="78"/>
                  </a:lnTo>
                  <a:lnTo>
                    <a:pt x="9" y="86"/>
                  </a:lnTo>
                  <a:lnTo>
                    <a:pt x="16" y="94"/>
                  </a:lnTo>
                  <a:lnTo>
                    <a:pt x="25" y="102"/>
                  </a:lnTo>
                  <a:lnTo>
                    <a:pt x="34" y="106"/>
                  </a:lnTo>
                  <a:lnTo>
                    <a:pt x="44" y="110"/>
                  </a:lnTo>
                  <a:lnTo>
                    <a:pt x="56" y="111"/>
                  </a:lnTo>
                  <a:lnTo>
                    <a:pt x="66" y="110"/>
                  </a:lnTo>
                  <a:lnTo>
                    <a:pt x="77" y="106"/>
                  </a:lnTo>
                  <a:lnTo>
                    <a:pt x="86" y="102"/>
                  </a:lnTo>
                  <a:lnTo>
                    <a:pt x="95" y="94"/>
                  </a:lnTo>
                  <a:lnTo>
                    <a:pt x="101" y="86"/>
                  </a:lnTo>
                  <a:lnTo>
                    <a:pt x="107" y="78"/>
                  </a:lnTo>
                  <a:lnTo>
                    <a:pt x="110" y="67"/>
                  </a:lnTo>
                  <a:lnTo>
                    <a:pt x="110" y="55"/>
                  </a:lnTo>
                  <a:close/>
                </a:path>
              </a:pathLst>
            </a:custGeom>
            <a:solidFill>
              <a:srgbClr val="FFC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2996233" y="2409495"/>
              <a:ext cx="196783" cy="136062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3215507" y="2409495"/>
              <a:ext cx="161925" cy="136062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Freeform 17"/>
            <p:cNvSpPr>
              <a:spLocks/>
            </p:cNvSpPr>
            <p:nvPr userDrawn="1"/>
          </p:nvSpPr>
          <p:spPr bwMode="auto">
            <a:xfrm>
              <a:off x="3403294" y="2409495"/>
              <a:ext cx="142808" cy="136062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01870" y="2231870"/>
            <a:ext cx="2385265" cy="26368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 smtClean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1388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0" y="4924425"/>
            <a:ext cx="7961313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19" name="18 Rectángulo"/>
          <p:cNvSpPr/>
          <p:nvPr/>
        </p:nvSpPr>
        <p:spPr>
          <a:xfrm>
            <a:off x="8208963" y="4924425"/>
            <a:ext cx="357187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028" name="5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013325"/>
            <a:ext cx="109538" cy="5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9 Rectángulo"/>
          <p:cNvSpPr/>
          <p:nvPr/>
        </p:nvSpPr>
        <p:spPr>
          <a:xfrm>
            <a:off x="8812213" y="4924425"/>
            <a:ext cx="330200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030" name="2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4924425"/>
            <a:ext cx="2301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2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4924425"/>
            <a:ext cx="2317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12 Marcador de texto"/>
          <p:cNvSpPr txBox="1">
            <a:spLocks/>
          </p:cNvSpPr>
          <p:nvPr/>
        </p:nvSpPr>
        <p:spPr>
          <a:xfrm>
            <a:off x="8166100" y="4914900"/>
            <a:ext cx="449263" cy="2143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34988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92175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24777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61131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0133E2E-E015-4E37-AF67-5AE94BFB9D8D}" type="slidenum">
              <a:rPr lang="es-ES" sz="1000" smtClean="0"/>
              <a:pPr algn="ctr">
                <a:defRPr/>
              </a:pPr>
              <a:t>‹Nº›</a:t>
            </a:fld>
            <a:endParaRPr lang="es-AR" sz="1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2438" y="4978400"/>
            <a:ext cx="2895600" cy="1095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5" r:id="rId1"/>
    <p:sldLayoutId id="2147484536" r:id="rId2"/>
    <p:sldLayoutId id="2147484537" r:id="rId3"/>
    <p:sldLayoutId id="214748453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rgbClr val="09357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rgbClr val="09357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rgbClr val="09357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rgbClr val="09357A"/>
          </a:solidFill>
          <a:latin typeface="Arial" charset="0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34988" indent="-177800" algn="l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92175" indent="-1778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47775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611313" indent="-184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7.jpeg"/><Relationship Id="rId7" Type="http://schemas.openxmlformats.org/officeDocument/2006/relationships/image" Target="../media/image20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Subtítulo"/>
          <p:cNvSpPr>
            <a:spLocks noGrp="1"/>
          </p:cNvSpPr>
          <p:nvPr>
            <p:ph type="subTitle" sz="quarter" idx="1"/>
          </p:nvPr>
        </p:nvSpPr>
        <p:spPr bwMode="auto">
          <a:xfrm>
            <a:off x="2238375" y="2597150"/>
            <a:ext cx="4951413" cy="214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compatLnSpc="1">
            <a:prstTxWarp prst="textNoShape">
              <a:avLst/>
            </a:prstTxWarp>
          </a:bodyPr>
          <a:lstStyle/>
          <a:p>
            <a:r>
              <a:rPr lang="es-AR" altLang="es-AR" sz="1200" dirty="0" smtClean="0"/>
              <a:t>Facultad de Ingeniería. U. N. Cuyo. Noviembre, 2015</a:t>
            </a:r>
            <a:endParaRPr lang="es-AR" altLang="es-AR" sz="1200" dirty="0"/>
          </a:p>
        </p:txBody>
      </p:sp>
      <p:sp>
        <p:nvSpPr>
          <p:cNvPr id="6147" name="2 Título"/>
          <p:cNvSpPr>
            <a:spLocks noGrp="1"/>
          </p:cNvSpPr>
          <p:nvPr>
            <p:ph type="ctrTitle" sz="quarter"/>
          </p:nvPr>
        </p:nvSpPr>
        <p:spPr bwMode="auto">
          <a:xfrm>
            <a:off x="2238375" y="1871663"/>
            <a:ext cx="5202238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altLang="es-AR" dirty="0"/>
              <a:t>Gestión de Riesgos en Activos Industriales y Gestión de Cambios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1 Marcador de texto"/>
          <p:cNvSpPr txBox="1">
            <a:spLocks/>
          </p:cNvSpPr>
          <p:nvPr/>
        </p:nvSpPr>
        <p:spPr bwMode="auto">
          <a:xfrm>
            <a:off x="250825" y="879019"/>
            <a:ext cx="81788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s-AR" altLang="es-AR" sz="1400" b="1" dirty="0">
                <a:solidFill>
                  <a:srgbClr val="0063BD"/>
                </a:solidFill>
              </a:rPr>
              <a:t>3   Condiciones operativas (proceso, almacenamiento, ambientales)</a:t>
            </a:r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360"/>
          </a:xfrm>
        </p:spPr>
        <p:txBody>
          <a:bodyPr/>
          <a:lstStyle/>
          <a:p>
            <a:r>
              <a:rPr lang="es-AR" altLang="es-AR" dirty="0"/>
              <a:t>Clasificación del Activo </a:t>
            </a:r>
            <a:r>
              <a:rPr lang="es-AR" altLang="es-AR" dirty="0" smtClean="0"/>
              <a:t>Industrial </a:t>
            </a:r>
            <a:r>
              <a:rPr lang="es-AR" altLang="es-AR" dirty="0"/>
              <a:t>– Parámetros ANEXO I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250826" y="1429167"/>
            <a:ext cx="87026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/>
              <a:t>-	Presión relativa de operación ≥ 50 bar </a:t>
            </a:r>
            <a:r>
              <a:rPr lang="es-ES_tradnl" sz="1200" dirty="0"/>
              <a:t>(no aplicando a instalaciones de transporte de agua)</a:t>
            </a:r>
            <a:r>
              <a:rPr lang="es-ES_tradnl" sz="1600" dirty="0"/>
              <a:t>, o</a:t>
            </a:r>
            <a:endParaRPr lang="es-AR" sz="1600" dirty="0"/>
          </a:p>
          <a:p>
            <a:pPr>
              <a:lnSpc>
                <a:spcPct val="150000"/>
              </a:lnSpc>
            </a:pPr>
            <a:r>
              <a:rPr lang="es-ES_tradnl" sz="1600" dirty="0"/>
              <a:t>-	Presión relativa de operación  en vacío, o</a:t>
            </a:r>
            <a:endParaRPr lang="es-AR" sz="1600" dirty="0"/>
          </a:p>
          <a:p>
            <a:pPr>
              <a:lnSpc>
                <a:spcPct val="150000"/>
              </a:lnSpc>
            </a:pPr>
            <a:r>
              <a:rPr lang="es-ES_tradnl" sz="1600" dirty="0"/>
              <a:t>-	Temperatura operación ≥ 250 </a:t>
            </a:r>
            <a:r>
              <a:rPr lang="es-ES_tradnl" sz="1600" dirty="0" err="1"/>
              <a:t>ºC</a:t>
            </a:r>
            <a:r>
              <a:rPr lang="es-ES_tradnl" sz="1600" dirty="0"/>
              <a:t>, o</a:t>
            </a:r>
            <a:endParaRPr lang="es-AR" sz="1600" dirty="0"/>
          </a:p>
          <a:p>
            <a:pPr>
              <a:lnSpc>
                <a:spcPct val="150000"/>
              </a:lnSpc>
            </a:pPr>
            <a:r>
              <a:rPr lang="es-ES_tradnl" sz="1600" dirty="0"/>
              <a:t>-	Se den temperaturas criogénicas, o</a:t>
            </a:r>
            <a:endParaRPr lang="es-AR" sz="1600" dirty="0"/>
          </a:p>
          <a:p>
            <a:pPr>
              <a:lnSpc>
                <a:spcPct val="150000"/>
              </a:lnSpc>
            </a:pPr>
            <a:r>
              <a:rPr lang="es-ES_tradnl" sz="1600" dirty="0"/>
              <a:t>-	Se puedan producir reacciones exotérmicas , </a:t>
            </a:r>
            <a:endParaRPr lang="es-AR" sz="1600" dirty="0"/>
          </a:p>
          <a:p>
            <a:pPr>
              <a:lnSpc>
                <a:spcPct val="150000"/>
              </a:lnSpc>
            </a:pPr>
            <a:r>
              <a:rPr lang="es-ES_tradnl" sz="1600" dirty="0"/>
              <a:t>-     </a:t>
            </a:r>
            <a:r>
              <a:rPr lang="es-ES_tradnl" sz="1600" dirty="0" smtClean="0"/>
              <a:t>	El </a:t>
            </a:r>
            <a:r>
              <a:rPr lang="es-ES_tradnl" sz="1600" dirty="0"/>
              <a:t>negocio determine que la afectación del Activo Industrial genera pérdidas </a:t>
            </a:r>
            <a:r>
              <a:rPr lang="es-ES_tradnl" sz="1600" dirty="0" smtClean="0"/>
              <a:t/>
            </a:r>
            <a:br>
              <a:rPr lang="es-ES_tradnl" sz="1600" dirty="0" smtClean="0"/>
            </a:br>
            <a:r>
              <a:rPr lang="es-ES_tradnl" sz="1600" dirty="0" smtClean="0"/>
              <a:t>                 importantes </a:t>
            </a:r>
            <a:r>
              <a:rPr lang="es-ES_tradnl" sz="1600" dirty="0"/>
              <a:t>(por ejemplo desde el punto de vista operacional o estratégico).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7926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360"/>
          </a:xfrm>
        </p:spPr>
        <p:txBody>
          <a:bodyPr/>
          <a:lstStyle/>
          <a:p>
            <a:r>
              <a:rPr lang="es-AR" altLang="es-AR" dirty="0"/>
              <a:t>Clasificación del Activo </a:t>
            </a:r>
            <a:r>
              <a:rPr lang="es-AR" altLang="es-AR" dirty="0" smtClean="0"/>
              <a:t>Industrial </a:t>
            </a:r>
            <a:r>
              <a:rPr lang="es-AR" altLang="es-AR" dirty="0"/>
              <a:t>– Parámetros ANEXO I</a:t>
            </a:r>
            <a:endParaRPr lang="es-AR" dirty="0"/>
          </a:p>
        </p:txBody>
      </p:sp>
      <p:sp>
        <p:nvSpPr>
          <p:cNvPr id="8" name="1 Marcador de texto"/>
          <p:cNvSpPr txBox="1">
            <a:spLocks/>
          </p:cNvSpPr>
          <p:nvPr/>
        </p:nvSpPr>
        <p:spPr bwMode="auto">
          <a:xfrm>
            <a:off x="327025" y="594401"/>
            <a:ext cx="3111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s-AR" altLang="es-AR" sz="1400" b="1" dirty="0">
                <a:solidFill>
                  <a:srgbClr val="0063BD"/>
                </a:solidFill>
              </a:rPr>
              <a:t>4   Actividad de Perforación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28587" y="815024"/>
            <a:ext cx="9005888" cy="414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s-ES_tradnl" sz="1200" b="1" dirty="0"/>
              <a:t>será clasificado como de Nivel Superior de Riesgo si se cumple, alguna de las siguientes condiciones: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 smtClean="0"/>
              <a:t>- Distancia </a:t>
            </a:r>
            <a:r>
              <a:rPr lang="pt-BR" sz="1200" dirty="0"/>
              <a:t>a zonas habitadas permanentemente &lt; 1.500 m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 smtClean="0"/>
              <a:t>- </a:t>
            </a:r>
            <a:r>
              <a:rPr lang="pt-BR" sz="1200" dirty="0" err="1" smtClean="0"/>
              <a:t>Pozos</a:t>
            </a:r>
            <a:r>
              <a:rPr lang="pt-BR" sz="1200" dirty="0" smtClean="0"/>
              <a:t> </a:t>
            </a:r>
            <a:r>
              <a:rPr lang="pt-BR" sz="1200" dirty="0" err="1"/>
              <a:t>con</a:t>
            </a:r>
            <a:r>
              <a:rPr lang="pt-BR" sz="1200" dirty="0"/>
              <a:t> </a:t>
            </a:r>
            <a:r>
              <a:rPr lang="pt-BR" sz="1200" dirty="0" err="1"/>
              <a:t>presión</a:t>
            </a:r>
            <a:r>
              <a:rPr lang="pt-BR" sz="1200" dirty="0"/>
              <a:t> anormal donde se </a:t>
            </a:r>
            <a:r>
              <a:rPr lang="pt-BR" sz="1200" dirty="0" err="1"/>
              <a:t>requiere</a:t>
            </a:r>
            <a:r>
              <a:rPr lang="pt-BR" sz="1200" dirty="0"/>
              <a:t> una </a:t>
            </a:r>
            <a:r>
              <a:rPr lang="pt-BR" sz="1200" dirty="0" err="1"/>
              <a:t>densidad</a:t>
            </a:r>
            <a:r>
              <a:rPr lang="pt-BR" sz="1200" dirty="0"/>
              <a:t> de lodo superior a 13 </a:t>
            </a:r>
            <a:r>
              <a:rPr lang="pt-BR" sz="1200" dirty="0" err="1"/>
              <a:t>ppg</a:t>
            </a:r>
            <a:r>
              <a:rPr lang="pt-BR" sz="1200" dirty="0"/>
              <a:t> para controlar </a:t>
            </a:r>
            <a:r>
              <a:rPr lang="pt-BR" sz="1200" dirty="0" err="1"/>
              <a:t>la</a:t>
            </a:r>
            <a:r>
              <a:rPr lang="pt-BR" sz="1200" dirty="0"/>
              <a:t> </a:t>
            </a:r>
            <a:r>
              <a:rPr lang="pt-BR" sz="1200" dirty="0" err="1"/>
              <a:t>presión</a:t>
            </a:r>
            <a:r>
              <a:rPr lang="pt-BR" sz="1200" dirty="0"/>
              <a:t> </a:t>
            </a:r>
            <a:r>
              <a:rPr lang="pt-BR" sz="1200" dirty="0" err="1"/>
              <a:t>poral</a:t>
            </a:r>
            <a:r>
              <a:rPr lang="pt-BR" sz="1200" dirty="0"/>
              <a:t> (no para </a:t>
            </a:r>
            <a:r>
              <a:rPr lang="pt-BR" sz="1200" dirty="0" err="1"/>
              <a:t>la</a:t>
            </a:r>
            <a:r>
              <a:rPr lang="pt-BR" sz="1200" dirty="0"/>
              <a:t> </a:t>
            </a:r>
            <a:r>
              <a:rPr lang="pt-BR" sz="1200" dirty="0" err="1"/>
              <a:t>estabilidad</a:t>
            </a:r>
            <a:r>
              <a:rPr lang="pt-BR" sz="1200" dirty="0"/>
              <a:t> </a:t>
            </a:r>
            <a:r>
              <a:rPr lang="pt-BR" sz="1200" dirty="0" err="1"/>
              <a:t>el</a:t>
            </a:r>
            <a:r>
              <a:rPr lang="pt-BR" sz="1200" dirty="0"/>
              <a:t> </a:t>
            </a:r>
            <a:r>
              <a:rPr lang="pt-BR" sz="1200" dirty="0" err="1"/>
              <a:t>pozo</a:t>
            </a:r>
            <a:r>
              <a:rPr lang="pt-BR" sz="1200" dirty="0"/>
              <a:t>).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es-ES_tradnl" sz="1200" dirty="0" smtClean="0"/>
              <a:t>- Ventana </a:t>
            </a:r>
            <a:r>
              <a:rPr lang="es-ES_tradnl" sz="1200" dirty="0"/>
              <a:t>de operación reducida entre el peso del lodo y la presión del poro del pozo.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 smtClean="0"/>
              <a:t>- Zona </a:t>
            </a:r>
            <a:r>
              <a:rPr lang="pt-BR" sz="1200" dirty="0"/>
              <a:t>de </a:t>
            </a:r>
            <a:r>
              <a:rPr lang="pt-BR" sz="1200" dirty="0" err="1"/>
              <a:t>perforación</a:t>
            </a:r>
            <a:r>
              <a:rPr lang="pt-BR" sz="1200" dirty="0"/>
              <a:t> dentro de áreas legalmente protegidas o zonas </a:t>
            </a:r>
            <a:r>
              <a:rPr lang="pt-BR" sz="1200" dirty="0" err="1"/>
              <a:t>sensibles</a:t>
            </a:r>
            <a:r>
              <a:rPr lang="pt-BR" sz="1200" dirty="0"/>
              <a:t> ambientalmente (tales como zonas de </a:t>
            </a:r>
            <a:r>
              <a:rPr lang="pt-BR" sz="1200" dirty="0" err="1"/>
              <a:t>mallines</a:t>
            </a:r>
            <a:r>
              <a:rPr lang="pt-BR" sz="1200" dirty="0"/>
              <a:t>, </a:t>
            </a:r>
            <a:r>
              <a:rPr lang="pt-BR" sz="1200" dirty="0" err="1"/>
              <a:t>planicie</a:t>
            </a:r>
            <a:r>
              <a:rPr lang="pt-BR" sz="1200" dirty="0"/>
              <a:t> de </a:t>
            </a:r>
            <a:r>
              <a:rPr lang="pt-BR" sz="1200" dirty="0" err="1"/>
              <a:t>inundación</a:t>
            </a:r>
            <a:r>
              <a:rPr lang="pt-BR" sz="1200" dirty="0"/>
              <a:t> de </a:t>
            </a:r>
            <a:r>
              <a:rPr lang="pt-BR" sz="1200" dirty="0" err="1"/>
              <a:t>ríos</a:t>
            </a:r>
            <a:r>
              <a:rPr lang="pt-BR" sz="1200" dirty="0"/>
              <a:t>, distancia menor a 500 m. de cursos de agua (lagunas, lagos, </a:t>
            </a:r>
            <a:r>
              <a:rPr lang="pt-BR" sz="1200" dirty="0" err="1"/>
              <a:t>río</a:t>
            </a:r>
            <a:r>
              <a:rPr lang="pt-BR" sz="1200" dirty="0"/>
              <a:t>, mar, etc.) 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es-ES_tradnl" sz="1200" dirty="0"/>
              <a:t>- </a:t>
            </a:r>
            <a:r>
              <a:rPr lang="es-ES_tradnl" sz="1200" dirty="0" smtClean="0"/>
              <a:t>Fractura </a:t>
            </a:r>
            <a:r>
              <a:rPr lang="es-ES_tradnl" sz="1200" dirty="0"/>
              <a:t>Hidráulica No Convencional (</a:t>
            </a:r>
            <a:r>
              <a:rPr lang="es-ES_tradnl" sz="1200" dirty="0" err="1"/>
              <a:t>megafractura</a:t>
            </a:r>
            <a:r>
              <a:rPr lang="es-ES_tradnl" sz="1200" dirty="0"/>
              <a:t>)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es-ES_tradnl" sz="1200" dirty="0"/>
              <a:t>- </a:t>
            </a:r>
            <a:r>
              <a:rPr lang="es-ES_tradnl" sz="1200" dirty="0" smtClean="0"/>
              <a:t>Locación </a:t>
            </a:r>
            <a:r>
              <a:rPr lang="es-ES_tradnl" sz="1200" dirty="0"/>
              <a:t>múltiple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/>
              <a:t>- </a:t>
            </a:r>
            <a:r>
              <a:rPr lang="pt-BR" sz="1200" dirty="0" err="1" smtClean="0"/>
              <a:t>Necesidad</a:t>
            </a:r>
            <a:r>
              <a:rPr lang="pt-BR" sz="1200" dirty="0" smtClean="0"/>
              <a:t> </a:t>
            </a:r>
            <a:r>
              <a:rPr lang="pt-BR" sz="1200" dirty="0"/>
              <a:t>de SIMOPS (</a:t>
            </a:r>
            <a:r>
              <a:rPr lang="pt-BR" sz="1200" dirty="0" err="1"/>
              <a:t>Operaciones</a:t>
            </a:r>
            <a:r>
              <a:rPr lang="pt-BR" sz="1200" dirty="0"/>
              <a:t> </a:t>
            </a:r>
            <a:r>
              <a:rPr lang="pt-BR" sz="1200" dirty="0" err="1"/>
              <a:t>Simultaneas</a:t>
            </a:r>
            <a:r>
              <a:rPr lang="pt-BR" sz="1200" dirty="0"/>
              <a:t>) Dos o </a:t>
            </a:r>
            <a:r>
              <a:rPr lang="pt-BR" sz="1200" dirty="0" err="1"/>
              <a:t>tres</a:t>
            </a:r>
            <a:r>
              <a:rPr lang="pt-BR" sz="1200" dirty="0"/>
              <a:t> </a:t>
            </a:r>
            <a:r>
              <a:rPr lang="pt-BR" sz="1200" dirty="0" err="1"/>
              <a:t>compañías</a:t>
            </a:r>
            <a:r>
              <a:rPr lang="pt-BR" sz="1200" dirty="0"/>
              <a:t> operando en </a:t>
            </a:r>
            <a:r>
              <a:rPr lang="pt-BR" sz="1200" dirty="0" err="1"/>
              <a:t>locación</a:t>
            </a:r>
            <a:r>
              <a:rPr lang="pt-BR" sz="1200" dirty="0"/>
              <a:t>, </a:t>
            </a:r>
            <a:r>
              <a:rPr lang="pt-BR" sz="1200" dirty="0" err="1"/>
              <a:t>con</a:t>
            </a:r>
            <a:r>
              <a:rPr lang="pt-BR" sz="1200" dirty="0"/>
              <a:t> </a:t>
            </a:r>
            <a:r>
              <a:rPr lang="pt-BR" sz="1200" dirty="0" err="1"/>
              <a:t>múltiples</a:t>
            </a:r>
            <a:r>
              <a:rPr lang="pt-BR" sz="1200" dirty="0"/>
              <a:t> </a:t>
            </a:r>
            <a:r>
              <a:rPr lang="pt-BR" sz="1200" dirty="0" err="1"/>
              <a:t>posibilidades</a:t>
            </a:r>
            <a:r>
              <a:rPr lang="pt-BR" sz="1200" dirty="0"/>
              <a:t> de </a:t>
            </a:r>
            <a:r>
              <a:rPr lang="pt-BR" sz="1200" dirty="0" err="1"/>
              <a:t>operación</a:t>
            </a:r>
            <a:r>
              <a:rPr lang="pt-BR" sz="1200" dirty="0"/>
              <a:t> o </a:t>
            </a:r>
            <a:r>
              <a:rPr lang="pt-BR" sz="1200" dirty="0" err="1"/>
              <a:t>simultaneidad</a:t>
            </a:r>
            <a:r>
              <a:rPr lang="pt-BR" sz="1200" dirty="0"/>
              <a:t>.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/>
              <a:t>- </a:t>
            </a:r>
            <a:r>
              <a:rPr lang="pt-BR" sz="1200" dirty="0" err="1" smtClean="0"/>
              <a:t>OffShore</a:t>
            </a:r>
            <a:r>
              <a:rPr lang="pt-BR" sz="1200" dirty="0"/>
              <a:t>. </a:t>
            </a:r>
            <a:r>
              <a:rPr lang="pt-BR" sz="1200" dirty="0" err="1"/>
              <a:t>Cualquier</a:t>
            </a:r>
            <a:r>
              <a:rPr lang="pt-BR" sz="1200" dirty="0"/>
              <a:t> </a:t>
            </a:r>
            <a:r>
              <a:rPr lang="pt-BR" sz="1200" dirty="0" err="1"/>
              <a:t>pozo</a:t>
            </a:r>
            <a:r>
              <a:rPr lang="pt-BR" sz="1200" dirty="0"/>
              <a:t> </a:t>
            </a:r>
            <a:r>
              <a:rPr lang="pt-BR" sz="1200" dirty="0" err="1"/>
              <a:t>perforado</a:t>
            </a:r>
            <a:r>
              <a:rPr lang="pt-BR" sz="1200" dirty="0"/>
              <a:t> desde una </a:t>
            </a:r>
            <a:r>
              <a:rPr lang="pt-BR" sz="1200" dirty="0" err="1"/>
              <a:t>Unidad</a:t>
            </a:r>
            <a:r>
              <a:rPr lang="pt-BR" sz="1200" dirty="0"/>
              <a:t> de </a:t>
            </a:r>
            <a:r>
              <a:rPr lang="pt-BR" sz="1200" dirty="0" err="1"/>
              <a:t>Perforación</a:t>
            </a:r>
            <a:r>
              <a:rPr lang="pt-BR" sz="1200" dirty="0"/>
              <a:t> Marina </a:t>
            </a:r>
            <a:r>
              <a:rPr lang="pt-BR" sz="1200" dirty="0" err="1"/>
              <a:t>Móvil</a:t>
            </a:r>
            <a:r>
              <a:rPr lang="pt-BR" sz="1200" dirty="0"/>
              <a:t>.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/>
              <a:t>- </a:t>
            </a:r>
            <a:r>
              <a:rPr lang="pt-BR" sz="1200" dirty="0" err="1" smtClean="0"/>
              <a:t>Pozos</a:t>
            </a:r>
            <a:r>
              <a:rPr lang="pt-BR" sz="1200" dirty="0" smtClean="0"/>
              <a:t> </a:t>
            </a:r>
            <a:r>
              <a:rPr lang="pt-BR" sz="1200" dirty="0"/>
              <a:t>de </a:t>
            </a:r>
            <a:r>
              <a:rPr lang="pt-BR" sz="1200" dirty="0" err="1"/>
              <a:t>exploración</a:t>
            </a:r>
            <a:r>
              <a:rPr lang="pt-BR" sz="1200" dirty="0"/>
              <a:t> </a:t>
            </a:r>
            <a:r>
              <a:rPr lang="pt-BR" sz="1200" dirty="0" err="1"/>
              <a:t>con</a:t>
            </a:r>
            <a:r>
              <a:rPr lang="pt-BR" sz="1200" dirty="0"/>
              <a:t> </a:t>
            </a:r>
            <a:r>
              <a:rPr lang="pt-BR" sz="1200" dirty="0" err="1"/>
              <a:t>pocos</a:t>
            </a:r>
            <a:r>
              <a:rPr lang="pt-BR" sz="1200" dirty="0"/>
              <a:t> o </a:t>
            </a:r>
            <a:r>
              <a:rPr lang="pt-BR" sz="1200" dirty="0" err="1"/>
              <a:t>ningún</a:t>
            </a:r>
            <a:r>
              <a:rPr lang="pt-BR" sz="1200" dirty="0"/>
              <a:t> dato de referencia para </a:t>
            </a:r>
            <a:r>
              <a:rPr lang="pt-BR" sz="1200" dirty="0" err="1"/>
              <a:t>control</a:t>
            </a:r>
            <a:r>
              <a:rPr lang="pt-BR" sz="1200" dirty="0"/>
              <a:t>.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/>
              <a:t>- </a:t>
            </a:r>
            <a:r>
              <a:rPr lang="pt-BR" sz="1200" dirty="0" err="1" smtClean="0"/>
              <a:t>Pozos</a:t>
            </a:r>
            <a:r>
              <a:rPr lang="pt-BR" sz="1200" dirty="0" smtClean="0"/>
              <a:t> </a:t>
            </a:r>
            <a:r>
              <a:rPr lang="pt-BR" sz="1200" dirty="0"/>
              <a:t>situados en áreas excepcionalmente </a:t>
            </a:r>
            <a:r>
              <a:rPr lang="pt-BR" sz="1200" dirty="0" err="1"/>
              <a:t>sensibles</a:t>
            </a:r>
            <a:r>
              <a:rPr lang="pt-BR" sz="1200" dirty="0"/>
              <a:t> desde </a:t>
            </a:r>
            <a:r>
              <a:rPr lang="pt-BR" sz="1200" dirty="0" err="1"/>
              <a:t>el</a:t>
            </a:r>
            <a:r>
              <a:rPr lang="pt-BR" sz="1200" dirty="0"/>
              <a:t> </a:t>
            </a:r>
            <a:r>
              <a:rPr lang="pt-BR" sz="1200" dirty="0" err="1"/>
              <a:t>punto</a:t>
            </a:r>
            <a:r>
              <a:rPr lang="pt-BR" sz="1200" dirty="0"/>
              <a:t> de vista ambiental. 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/>
              <a:t>- </a:t>
            </a:r>
            <a:r>
              <a:rPr lang="pt-BR" sz="1200" dirty="0" err="1" smtClean="0"/>
              <a:t>Pozos</a:t>
            </a:r>
            <a:r>
              <a:rPr lang="pt-BR" sz="1200" dirty="0" smtClean="0"/>
              <a:t> </a:t>
            </a:r>
            <a:r>
              <a:rPr lang="pt-BR" sz="1200" dirty="0"/>
              <a:t>en </a:t>
            </a:r>
            <a:r>
              <a:rPr lang="pt-BR" sz="1200" dirty="0" err="1"/>
              <a:t>los</a:t>
            </a:r>
            <a:r>
              <a:rPr lang="pt-BR" sz="1200" dirty="0"/>
              <a:t> que se </a:t>
            </a:r>
            <a:r>
              <a:rPr lang="pt-BR" sz="1200" dirty="0" err="1"/>
              <a:t>anticipa</a:t>
            </a:r>
            <a:r>
              <a:rPr lang="pt-BR" sz="1200" dirty="0"/>
              <a:t> </a:t>
            </a:r>
            <a:r>
              <a:rPr lang="pt-BR" sz="1200" dirty="0" err="1"/>
              <a:t>la</a:t>
            </a:r>
            <a:r>
              <a:rPr lang="pt-BR" sz="1200" dirty="0"/>
              <a:t> presencia de H2S. 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/>
              <a:t>- </a:t>
            </a:r>
            <a:r>
              <a:rPr lang="pt-BR" sz="1200" dirty="0" err="1" smtClean="0"/>
              <a:t>Pozos</a:t>
            </a:r>
            <a:r>
              <a:rPr lang="pt-BR" sz="1200" dirty="0" smtClean="0"/>
              <a:t> </a:t>
            </a:r>
            <a:r>
              <a:rPr lang="pt-BR" sz="1200" dirty="0" err="1"/>
              <a:t>con</a:t>
            </a:r>
            <a:r>
              <a:rPr lang="pt-BR" sz="1200" dirty="0"/>
              <a:t> </a:t>
            </a:r>
            <a:r>
              <a:rPr lang="pt-BR" sz="1200" dirty="0" err="1"/>
              <a:t>pérdida</a:t>
            </a:r>
            <a:r>
              <a:rPr lang="pt-BR" sz="1200" dirty="0"/>
              <a:t> de </a:t>
            </a:r>
            <a:r>
              <a:rPr lang="pt-BR" sz="1200" dirty="0" err="1"/>
              <a:t>circulación</a:t>
            </a:r>
            <a:r>
              <a:rPr lang="pt-BR" sz="1200" dirty="0"/>
              <a:t> potencial severa, combinada </a:t>
            </a:r>
            <a:r>
              <a:rPr lang="pt-BR" sz="1200" dirty="0" err="1"/>
              <a:t>con</a:t>
            </a:r>
            <a:r>
              <a:rPr lang="pt-BR" sz="1200" dirty="0"/>
              <a:t> </a:t>
            </a:r>
            <a:r>
              <a:rPr lang="pt-BR" sz="1200" dirty="0" err="1"/>
              <a:t>la</a:t>
            </a:r>
            <a:r>
              <a:rPr lang="pt-BR" sz="1200" dirty="0"/>
              <a:t> presencia </a:t>
            </a:r>
            <a:r>
              <a:rPr lang="pt-BR" sz="1200" dirty="0" err="1"/>
              <a:t>probable</a:t>
            </a:r>
            <a:r>
              <a:rPr lang="pt-BR" sz="1200" dirty="0"/>
              <a:t> de </a:t>
            </a:r>
            <a:r>
              <a:rPr lang="pt-BR" sz="1200" dirty="0" err="1"/>
              <a:t>hidrocarburos</a:t>
            </a:r>
            <a:r>
              <a:rPr lang="pt-BR" sz="1200" dirty="0"/>
              <a:t> que </a:t>
            </a:r>
            <a:r>
              <a:rPr lang="pt-BR" sz="1200" dirty="0" err="1"/>
              <a:t>fluyen</a:t>
            </a:r>
            <a:r>
              <a:rPr lang="pt-BR" sz="1200" dirty="0"/>
              <a:t> naturalmente. 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/>
              <a:t>- </a:t>
            </a:r>
            <a:r>
              <a:rPr lang="pt-BR" sz="1200" dirty="0" err="1" smtClean="0"/>
              <a:t>Cualquier</a:t>
            </a:r>
            <a:r>
              <a:rPr lang="pt-BR" sz="1200" dirty="0" smtClean="0"/>
              <a:t> </a:t>
            </a:r>
            <a:r>
              <a:rPr lang="pt-BR" sz="1200" dirty="0" err="1"/>
              <a:t>pozo</a:t>
            </a:r>
            <a:r>
              <a:rPr lang="pt-BR" sz="1200" dirty="0"/>
              <a:t> en </a:t>
            </a:r>
            <a:r>
              <a:rPr lang="pt-BR" sz="1200" dirty="0" err="1"/>
              <a:t>el</a:t>
            </a:r>
            <a:r>
              <a:rPr lang="pt-BR" sz="1200" dirty="0"/>
              <a:t> que una </a:t>
            </a:r>
            <a:r>
              <a:rPr lang="pt-BR" sz="1200" dirty="0" err="1"/>
              <a:t>combinación</a:t>
            </a:r>
            <a:r>
              <a:rPr lang="pt-BR" sz="1200" dirty="0"/>
              <a:t> de </a:t>
            </a:r>
            <a:r>
              <a:rPr lang="pt-BR" sz="1200" dirty="0" err="1"/>
              <a:t>riesgos</a:t>
            </a:r>
            <a:r>
              <a:rPr lang="pt-BR" sz="1200" dirty="0"/>
              <a:t> </a:t>
            </a:r>
            <a:r>
              <a:rPr lang="pt-BR" sz="1200" dirty="0" err="1"/>
              <a:t>anticipados</a:t>
            </a:r>
            <a:r>
              <a:rPr lang="pt-BR" sz="1200" dirty="0"/>
              <a:t> se considere suficiente para </a:t>
            </a:r>
            <a:r>
              <a:rPr lang="pt-BR" sz="1200" dirty="0" err="1"/>
              <a:t>garantizar</a:t>
            </a:r>
            <a:r>
              <a:rPr lang="pt-BR" sz="1200" dirty="0"/>
              <a:t> </a:t>
            </a:r>
            <a:r>
              <a:rPr lang="pt-BR" sz="1200" dirty="0" err="1"/>
              <a:t>la</a:t>
            </a:r>
            <a:r>
              <a:rPr lang="pt-BR" sz="1200" dirty="0"/>
              <a:t> </a:t>
            </a:r>
            <a:r>
              <a:rPr lang="pt-BR" sz="1200" dirty="0" err="1"/>
              <a:t>designación</a:t>
            </a:r>
            <a:r>
              <a:rPr lang="pt-BR" sz="1200" dirty="0"/>
              <a:t> de </a:t>
            </a:r>
            <a:r>
              <a:rPr lang="pt-BR" sz="1200" dirty="0" err="1"/>
              <a:t>pozo</a:t>
            </a:r>
            <a:r>
              <a:rPr lang="pt-BR" sz="1200" dirty="0"/>
              <a:t> crítico de parte </a:t>
            </a:r>
            <a:r>
              <a:rPr lang="pt-BR" sz="1200" dirty="0" err="1"/>
              <a:t>del</a:t>
            </a:r>
            <a:r>
              <a:rPr lang="pt-BR" sz="1200" dirty="0"/>
              <a:t> Gerente de </a:t>
            </a:r>
            <a:r>
              <a:rPr lang="pt-BR" sz="1200" dirty="0" err="1"/>
              <a:t>Perforación</a:t>
            </a:r>
            <a:r>
              <a:rPr lang="pt-BR" sz="1200" dirty="0"/>
              <a:t> de YPF.</a:t>
            </a:r>
            <a:endParaRPr lang="es-AR" sz="1200" dirty="0"/>
          </a:p>
          <a:p>
            <a:pPr>
              <a:spcBef>
                <a:spcPts val="200"/>
              </a:spcBef>
            </a:pPr>
            <a:r>
              <a:rPr lang="pt-BR" sz="1200" dirty="0"/>
              <a:t>La </a:t>
            </a:r>
            <a:r>
              <a:rPr lang="pt-BR" sz="1200" dirty="0" err="1"/>
              <a:t>naturaleza</a:t>
            </a:r>
            <a:r>
              <a:rPr lang="pt-BR" sz="1200" dirty="0"/>
              <a:t> CRÍTICA </a:t>
            </a:r>
            <a:r>
              <a:rPr lang="pt-BR" sz="1200" dirty="0" err="1"/>
              <a:t>del</a:t>
            </a:r>
            <a:r>
              <a:rPr lang="pt-BR" sz="1200" dirty="0"/>
              <a:t> </a:t>
            </a:r>
            <a:r>
              <a:rPr lang="pt-BR" sz="1200" dirty="0" err="1"/>
              <a:t>pozo</a:t>
            </a:r>
            <a:r>
              <a:rPr lang="pt-BR" sz="1200" dirty="0"/>
              <a:t> </a:t>
            </a:r>
            <a:r>
              <a:rPr lang="pt-BR" sz="1200" dirty="0" err="1"/>
              <a:t>deberá</a:t>
            </a:r>
            <a:r>
              <a:rPr lang="pt-BR" sz="1200" dirty="0"/>
              <a:t> ser ilustrada claramente en </a:t>
            </a:r>
            <a:r>
              <a:rPr lang="pt-BR" sz="1200" dirty="0" err="1"/>
              <a:t>el</a:t>
            </a:r>
            <a:r>
              <a:rPr lang="pt-BR" sz="1200" dirty="0"/>
              <a:t> programa de </a:t>
            </a:r>
            <a:r>
              <a:rPr lang="pt-BR" sz="1200" dirty="0" err="1"/>
              <a:t>Diseño</a:t>
            </a:r>
            <a:r>
              <a:rPr lang="pt-BR" sz="1200" dirty="0"/>
              <a:t> y </a:t>
            </a:r>
            <a:r>
              <a:rPr lang="pt-BR" sz="1200" dirty="0" err="1"/>
              <a:t>Perforación</a:t>
            </a:r>
            <a:r>
              <a:rPr lang="pt-BR" sz="1200" dirty="0"/>
              <a:t> de </a:t>
            </a:r>
            <a:r>
              <a:rPr lang="pt-BR" sz="1200" dirty="0" err="1"/>
              <a:t>Pozos</a:t>
            </a:r>
            <a:r>
              <a:rPr lang="pt-BR" sz="1200" dirty="0"/>
              <a:t> definitivo.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4826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Visión Global del Proceso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" name="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7" name="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10" name="9 Conector angular"/>
          <p:cNvCxnSpPr>
            <a:stCxn id="7" idx="2"/>
            <a:endCxn id="8" idx="0"/>
          </p:cNvCxnSpPr>
          <p:nvPr/>
        </p:nvCxnSpPr>
        <p:spPr>
          <a:xfrm rot="5400000">
            <a:off x="1312863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10 Conector angular"/>
          <p:cNvCxnSpPr>
            <a:stCxn id="7" idx="2"/>
            <a:endCxn id="9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041775" y="990600"/>
            <a:ext cx="2089150" cy="177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732463" y="2582863"/>
            <a:ext cx="979487" cy="6651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2" idx="2"/>
            <a:endCxn id="16" idx="0"/>
          </p:cNvCxnSpPr>
          <p:nvPr/>
        </p:nvCxnSpPr>
        <p:spPr>
          <a:xfrm>
            <a:off x="5086350" y="1168400"/>
            <a:ext cx="9525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14 Rectángulo redondeado"/>
          <p:cNvSpPr/>
          <p:nvPr/>
        </p:nvSpPr>
        <p:spPr>
          <a:xfrm>
            <a:off x="7478713" y="3413125"/>
            <a:ext cx="979487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Modificación</a:t>
            </a:r>
          </a:p>
        </p:txBody>
      </p:sp>
      <p:sp>
        <p:nvSpPr>
          <p:cNvPr id="16" name="15 Decisión"/>
          <p:cNvSpPr/>
          <p:nvPr/>
        </p:nvSpPr>
        <p:spPr>
          <a:xfrm>
            <a:off x="4343400" y="1335088"/>
            <a:ext cx="1504950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sp>
        <p:nvSpPr>
          <p:cNvPr id="17" name="16 Proceso"/>
          <p:cNvSpPr/>
          <p:nvPr/>
        </p:nvSpPr>
        <p:spPr>
          <a:xfrm>
            <a:off x="2906713" y="2120900"/>
            <a:ext cx="2089150" cy="93821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2900363" y="3421063"/>
            <a:ext cx="1050925" cy="5222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4027488" y="3398838"/>
            <a:ext cx="979487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20" name="19 Conector angular"/>
          <p:cNvCxnSpPr>
            <a:stCxn id="17" idx="2"/>
            <a:endCxn id="18" idx="0"/>
          </p:cNvCxnSpPr>
          <p:nvPr/>
        </p:nvCxnSpPr>
        <p:spPr>
          <a:xfrm rot="5400000">
            <a:off x="3507582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20 Conector angular"/>
          <p:cNvCxnSpPr>
            <a:stCxn id="17" idx="2"/>
            <a:endCxn id="19" idx="0"/>
          </p:cNvCxnSpPr>
          <p:nvPr/>
        </p:nvCxnSpPr>
        <p:spPr>
          <a:xfrm rot="16200000" flipH="1">
            <a:off x="4064794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2" name="21 Decisión"/>
          <p:cNvSpPr/>
          <p:nvPr/>
        </p:nvSpPr>
        <p:spPr>
          <a:xfrm>
            <a:off x="5395913" y="1597025"/>
            <a:ext cx="1482725" cy="50323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cxnSp>
        <p:nvCxnSpPr>
          <p:cNvPr id="23" name="22 Conector angular"/>
          <p:cNvCxnSpPr>
            <a:stCxn id="16" idx="2"/>
            <a:endCxn id="17" idx="0"/>
          </p:cNvCxnSpPr>
          <p:nvPr/>
        </p:nvCxnSpPr>
        <p:spPr>
          <a:xfrm rot="5400000">
            <a:off x="4382294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23 CuadroTexto"/>
          <p:cNvSpPr txBox="1"/>
          <p:nvPr/>
        </p:nvSpPr>
        <p:spPr>
          <a:xfrm>
            <a:off x="4845050" y="1763713"/>
            <a:ext cx="280988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691188" y="1341438"/>
            <a:ext cx="347662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26" name="25 Conector angular"/>
          <p:cNvCxnSpPr>
            <a:stCxn id="22" idx="2"/>
          </p:cNvCxnSpPr>
          <p:nvPr/>
        </p:nvCxnSpPr>
        <p:spPr>
          <a:xfrm rot="5400000">
            <a:off x="5002212" y="2263776"/>
            <a:ext cx="1298575" cy="971550"/>
          </a:xfrm>
          <a:prstGeom prst="bentConnector3">
            <a:avLst>
              <a:gd name="adj1" fmla="val 19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" name="26 CuadroTexto"/>
          <p:cNvSpPr txBox="1"/>
          <p:nvPr/>
        </p:nvSpPr>
        <p:spPr>
          <a:xfrm>
            <a:off x="5889625" y="2025650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28" name="27 Conector angular"/>
          <p:cNvCxnSpPr>
            <a:endCxn id="19" idx="3"/>
          </p:cNvCxnSpPr>
          <p:nvPr/>
        </p:nvCxnSpPr>
        <p:spPr>
          <a:xfrm rot="5400000">
            <a:off x="4897437" y="3389313"/>
            <a:ext cx="377825" cy="158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28 Decisión"/>
          <p:cNvSpPr/>
          <p:nvPr/>
        </p:nvSpPr>
        <p:spPr>
          <a:xfrm>
            <a:off x="6413500" y="1855788"/>
            <a:ext cx="1482725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30" name="29 Conector angular"/>
          <p:cNvCxnSpPr>
            <a:stCxn id="16" idx="3"/>
            <a:endCxn id="22" idx="0"/>
          </p:cNvCxnSpPr>
          <p:nvPr/>
        </p:nvCxnSpPr>
        <p:spPr>
          <a:xfrm>
            <a:off x="5848350" y="1587500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30 Conector angular"/>
          <p:cNvCxnSpPr>
            <a:stCxn id="22" idx="3"/>
            <a:endCxn id="29" idx="0"/>
          </p:cNvCxnSpPr>
          <p:nvPr/>
        </p:nvCxnSpPr>
        <p:spPr>
          <a:xfrm>
            <a:off x="6878638" y="1847850"/>
            <a:ext cx="276225" cy="793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2" name="31 CuadroTexto"/>
          <p:cNvSpPr txBox="1"/>
          <p:nvPr/>
        </p:nvSpPr>
        <p:spPr>
          <a:xfrm>
            <a:off x="6832600" y="1630363"/>
            <a:ext cx="347663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33" name="32 Conector angular"/>
          <p:cNvCxnSpPr>
            <a:stCxn id="29" idx="2"/>
            <a:endCxn id="13" idx="0"/>
          </p:cNvCxnSpPr>
          <p:nvPr/>
        </p:nvCxnSpPr>
        <p:spPr>
          <a:xfrm rot="5400000">
            <a:off x="6576219" y="2004219"/>
            <a:ext cx="223838" cy="933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33 CuadroTexto"/>
          <p:cNvSpPr txBox="1"/>
          <p:nvPr/>
        </p:nvSpPr>
        <p:spPr>
          <a:xfrm>
            <a:off x="6902450" y="2270125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35" name="34 Conector angular"/>
          <p:cNvCxnSpPr>
            <a:stCxn id="29" idx="3"/>
            <a:endCxn id="15" idx="0"/>
          </p:cNvCxnSpPr>
          <p:nvPr/>
        </p:nvCxnSpPr>
        <p:spPr>
          <a:xfrm>
            <a:off x="7896225" y="2106613"/>
            <a:ext cx="73025" cy="1306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35 CuadroTexto"/>
          <p:cNvSpPr txBox="1"/>
          <p:nvPr/>
        </p:nvSpPr>
        <p:spPr>
          <a:xfrm>
            <a:off x="7848600" y="1870075"/>
            <a:ext cx="347663" cy="2778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sp>
        <p:nvSpPr>
          <p:cNvPr id="37" name="36 Pentágono"/>
          <p:cNvSpPr/>
          <p:nvPr/>
        </p:nvSpPr>
        <p:spPr>
          <a:xfrm>
            <a:off x="7515225" y="4024313"/>
            <a:ext cx="1165225" cy="50323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i="1" dirty="0">
                <a:solidFill>
                  <a:schemeClr val="tx1"/>
                </a:solidFill>
              </a:rPr>
              <a:t>Normas y procedimientos específicos</a:t>
            </a:r>
          </a:p>
        </p:txBody>
      </p:sp>
      <p:cxnSp>
        <p:nvCxnSpPr>
          <p:cNvPr id="38" name="37 Conector recto de flecha"/>
          <p:cNvCxnSpPr>
            <a:stCxn id="15" idx="2"/>
            <a:endCxn id="37" idx="0"/>
          </p:cNvCxnSpPr>
          <p:nvPr/>
        </p:nvCxnSpPr>
        <p:spPr>
          <a:xfrm>
            <a:off x="7969250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38 Pentágono"/>
          <p:cNvSpPr/>
          <p:nvPr/>
        </p:nvSpPr>
        <p:spPr>
          <a:xfrm rot="16200000" flipH="1">
            <a:off x="1117600" y="2768600"/>
            <a:ext cx="1217613" cy="2087563"/>
          </a:xfrm>
          <a:prstGeom prst="homePlate">
            <a:avLst>
              <a:gd name="adj" fmla="val 222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40" name="39 Conector recto de flecha"/>
          <p:cNvCxnSpPr>
            <a:stCxn id="8" idx="2"/>
          </p:cNvCxnSpPr>
          <p:nvPr/>
        </p:nvCxnSpPr>
        <p:spPr>
          <a:xfrm>
            <a:off x="11985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40 Conector recto de flecha"/>
          <p:cNvCxnSpPr>
            <a:stCxn id="9" idx="2"/>
          </p:cNvCxnSpPr>
          <p:nvPr/>
        </p:nvCxnSpPr>
        <p:spPr>
          <a:xfrm>
            <a:off x="2279650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3" name="42 Rectángulo redondeado"/>
          <p:cNvSpPr/>
          <p:nvPr/>
        </p:nvSpPr>
        <p:spPr>
          <a:xfrm>
            <a:off x="682625" y="4640263"/>
            <a:ext cx="8001000" cy="2333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2906713" y="4124325"/>
            <a:ext cx="4364037" cy="36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cxnSp>
        <p:nvCxnSpPr>
          <p:cNvPr id="45" name="44 Conector recto de flecha"/>
          <p:cNvCxnSpPr>
            <a:stCxn id="18" idx="2"/>
          </p:cNvCxnSpPr>
          <p:nvPr/>
        </p:nvCxnSpPr>
        <p:spPr>
          <a:xfrm>
            <a:off x="3425825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45 Conector recto de flecha"/>
          <p:cNvCxnSpPr>
            <a:stCxn id="19" idx="2"/>
          </p:cNvCxnSpPr>
          <p:nvPr/>
        </p:nvCxnSpPr>
        <p:spPr>
          <a:xfrm>
            <a:off x="4518025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7" name="46 Conector recto de flecha"/>
          <p:cNvCxnSpPr>
            <a:stCxn id="44" idx="2"/>
          </p:cNvCxnSpPr>
          <p:nvPr/>
        </p:nvCxnSpPr>
        <p:spPr>
          <a:xfrm flipH="1">
            <a:off x="5086350" y="448468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47 Conector recto de flecha"/>
          <p:cNvCxnSpPr>
            <a:stCxn id="39" idx="3"/>
          </p:cNvCxnSpPr>
          <p:nvPr/>
        </p:nvCxnSpPr>
        <p:spPr>
          <a:xfrm flipH="1">
            <a:off x="1720850" y="4421188"/>
            <a:ext cx="4763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48 Conector recto de flecha"/>
          <p:cNvCxnSpPr>
            <a:stCxn id="37" idx="2"/>
          </p:cNvCxnSpPr>
          <p:nvPr/>
        </p:nvCxnSpPr>
        <p:spPr>
          <a:xfrm>
            <a:off x="7972425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54 Rectángulo redondeado"/>
          <p:cNvSpPr/>
          <p:nvPr/>
        </p:nvSpPr>
        <p:spPr>
          <a:xfrm>
            <a:off x="6519863" y="642938"/>
            <a:ext cx="2163762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Activo Nuevo</a:t>
            </a:r>
          </a:p>
        </p:txBody>
      </p:sp>
      <p:cxnSp>
        <p:nvCxnSpPr>
          <p:cNvPr id="56" name="55 Conector angular"/>
          <p:cNvCxnSpPr>
            <a:stCxn id="55" idx="2"/>
            <a:endCxn id="16" idx="0"/>
          </p:cNvCxnSpPr>
          <p:nvPr/>
        </p:nvCxnSpPr>
        <p:spPr>
          <a:xfrm rot="5400000">
            <a:off x="6108700" y="-157162"/>
            <a:ext cx="479425" cy="2505075"/>
          </a:xfrm>
          <a:prstGeom prst="bentConnector3">
            <a:avLst>
              <a:gd name="adj1" fmla="val 73866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56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57 Conector recto de flecha"/>
          <p:cNvCxnSpPr>
            <a:endCxn id="12" idx="0"/>
          </p:cNvCxnSpPr>
          <p:nvPr/>
        </p:nvCxnSpPr>
        <p:spPr>
          <a:xfrm flipH="1">
            <a:off x="5086350" y="868363"/>
            <a:ext cx="3175" cy="1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9" name="58 Rectángulo redondeado"/>
          <p:cNvSpPr/>
          <p:nvPr/>
        </p:nvSpPr>
        <p:spPr>
          <a:xfrm>
            <a:off x="5221288" y="3398838"/>
            <a:ext cx="1019175" cy="520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Superior de Riesgo</a:t>
            </a:r>
          </a:p>
        </p:txBody>
      </p:sp>
      <p:cxnSp>
        <p:nvCxnSpPr>
          <p:cNvPr id="60" name="59 Conector angular"/>
          <p:cNvCxnSpPr>
            <a:stCxn id="13" idx="2"/>
            <a:endCxn id="59" idx="0"/>
          </p:cNvCxnSpPr>
          <p:nvPr/>
        </p:nvCxnSpPr>
        <p:spPr>
          <a:xfrm rot="5400000">
            <a:off x="5900737" y="3078163"/>
            <a:ext cx="150813" cy="490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1" name="60 Rectángulo redondeado"/>
          <p:cNvSpPr/>
          <p:nvPr/>
        </p:nvSpPr>
        <p:spPr>
          <a:xfrm>
            <a:off x="6300788" y="3398838"/>
            <a:ext cx="969962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62" name="61 Conector angular"/>
          <p:cNvCxnSpPr>
            <a:stCxn id="13" idx="2"/>
            <a:endCxn id="61" idx="0"/>
          </p:cNvCxnSpPr>
          <p:nvPr/>
        </p:nvCxnSpPr>
        <p:spPr>
          <a:xfrm rot="16200000" flipH="1">
            <a:off x="6428581" y="3040857"/>
            <a:ext cx="150813" cy="56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62 Conector recto de flecha"/>
          <p:cNvCxnSpPr>
            <a:stCxn id="59" idx="2"/>
          </p:cNvCxnSpPr>
          <p:nvPr/>
        </p:nvCxnSpPr>
        <p:spPr>
          <a:xfrm>
            <a:off x="5730875" y="3919538"/>
            <a:ext cx="15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4" name="63 Conector recto de flecha"/>
          <p:cNvCxnSpPr>
            <a:stCxn id="61" idx="2"/>
          </p:cNvCxnSpPr>
          <p:nvPr/>
        </p:nvCxnSpPr>
        <p:spPr>
          <a:xfrm>
            <a:off x="6786563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5" name="6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6" name="6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67" name="6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cxnSp>
        <p:nvCxnSpPr>
          <p:cNvPr id="68" name="67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71" name="70 Conector angular"/>
          <p:cNvCxnSpPr>
            <a:endCxn id="69" idx="0"/>
          </p:cNvCxnSpPr>
          <p:nvPr/>
        </p:nvCxnSpPr>
        <p:spPr>
          <a:xfrm rot="5400000">
            <a:off x="1311276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endCxn id="70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>
          <a:xfrm>
            <a:off x="6240463" y="638175"/>
            <a:ext cx="2703512" cy="430887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s-AR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 T U D I O S    P H A / ARP </a:t>
            </a:r>
            <a:endParaRPr lang="es-AR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Clasificación del Activo Industrial -  Implicancia</a:t>
            </a:r>
            <a:br>
              <a:rPr lang="es-AR" altLang="es-AR" smtClean="0"/>
            </a:br>
            <a:endParaRPr lang="es-AR" altLang="es-AR" smtClean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pic>
        <p:nvPicPr>
          <p:cNvPr id="13317" name="Picture 2" descr="http://iconizer.net/files/Real_Vista_2/orig/indus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75" y="2197100"/>
            <a:ext cx="10890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 descr="http://iconizer.net/files/Real_Vista_2/orig/indus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1284288"/>
            <a:ext cx="1090612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Anillo"/>
          <p:cNvSpPr/>
          <p:nvPr/>
        </p:nvSpPr>
        <p:spPr>
          <a:xfrm>
            <a:off x="3704306" y="1174480"/>
            <a:ext cx="1330642" cy="1310640"/>
          </a:xfrm>
          <a:prstGeom prst="donut">
            <a:avLst>
              <a:gd name="adj" fmla="val 9127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81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  <p:pic>
        <p:nvPicPr>
          <p:cNvPr id="13322" name="Picture 2" descr="http://iconizer.net/files/Real_Vista_2/orig/indus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9654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Anillo"/>
          <p:cNvSpPr/>
          <p:nvPr/>
        </p:nvSpPr>
        <p:spPr>
          <a:xfrm>
            <a:off x="3704306" y="2855440"/>
            <a:ext cx="1330642" cy="1310640"/>
          </a:xfrm>
          <a:prstGeom prst="donut">
            <a:avLst>
              <a:gd name="adj" fmla="val 9127"/>
            </a:avLst>
          </a:prstGeom>
          <a:gradFill>
            <a:gsLst>
              <a:gs pos="0">
                <a:schemeClr val="accent6">
                  <a:lumMod val="50000"/>
                </a:schemeClr>
              </a:gs>
              <a:gs pos="81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  <p:sp>
        <p:nvSpPr>
          <p:cNvPr id="9" name="8 Flecha a la derecha con bandas"/>
          <p:cNvSpPr/>
          <p:nvPr/>
        </p:nvSpPr>
        <p:spPr>
          <a:xfrm rot="20610752">
            <a:off x="3112193" y="2077023"/>
            <a:ext cx="608809" cy="331720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8" name="17 Flecha a la derecha con bandas"/>
          <p:cNvSpPr/>
          <p:nvPr/>
        </p:nvSpPr>
        <p:spPr>
          <a:xfrm rot="893052">
            <a:off x="3110842" y="3032071"/>
            <a:ext cx="560259" cy="331720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5029179" y="1561790"/>
            <a:ext cx="1381147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b="1" dirty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Nivel Superior de Riesgo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034948" y="3242750"/>
            <a:ext cx="128205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b="1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Nivel Inferior de Riesgo</a:t>
            </a:r>
          </a:p>
        </p:txBody>
      </p:sp>
      <p:sp>
        <p:nvSpPr>
          <p:cNvPr id="21" name="20 Proceso"/>
          <p:cNvSpPr/>
          <p:nvPr/>
        </p:nvSpPr>
        <p:spPr>
          <a:xfrm>
            <a:off x="996950" y="2346325"/>
            <a:ext cx="2089150" cy="79375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pic>
        <p:nvPicPr>
          <p:cNvPr id="133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954088"/>
            <a:ext cx="22272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2855913"/>
            <a:ext cx="22272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5997575" y="854075"/>
            <a:ext cx="2849563" cy="3206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3338" name="3 CuadroTexto"/>
          <p:cNvSpPr txBox="1">
            <a:spLocks noChangeArrowheads="1"/>
          </p:cNvSpPr>
          <p:nvPr/>
        </p:nvSpPr>
        <p:spPr bwMode="auto">
          <a:xfrm>
            <a:off x="5297488" y="715963"/>
            <a:ext cx="1062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 i="1">
                <a:solidFill>
                  <a:srgbClr val="BE8802"/>
                </a:solidFill>
              </a:rPr>
              <a:t>Ciclo de vida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8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875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92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975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1" grpId="0" animBg="1"/>
      <p:bldP spid="3" grpId="0" animBg="1"/>
      <p:bldP spid="133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Ciclo de vida de un Activo Industrial</a:t>
            </a:r>
          </a:p>
        </p:txBody>
      </p:sp>
      <p:pic>
        <p:nvPicPr>
          <p:cNvPr id="17413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781050"/>
            <a:ext cx="77628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 bwMode="auto">
          <a:xfrm>
            <a:off x="2281238" y="3352800"/>
            <a:ext cx="4872037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1158875" y="3370263"/>
            <a:ext cx="814388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altLang="es-AR" sz="1100"/>
              <a:t>Análisis de viabilidad del proyecto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438400" y="3370263"/>
            <a:ext cx="815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altLang="es-AR" sz="1100"/>
              <a:t>Análisis de opciones de desarrollo del proyecto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695700" y="3370263"/>
            <a:ext cx="8159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altLang="es-AR" sz="1100"/>
              <a:t>Ingeniería Básica y comienzo de Ing. de Detalle. Toma de decisión final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4860925" y="3370263"/>
            <a:ext cx="11128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altLang="es-AR" sz="1100"/>
              <a:t>Ing. de Detalle. Compra construcción. Puesta en marcha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6194425" y="3370263"/>
            <a:ext cx="958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altLang="es-AR" sz="1100"/>
              <a:t>Etapa productiva del Activo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7419975" y="3370263"/>
            <a:ext cx="103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altLang="es-AR" sz="1100"/>
              <a:t>Operaciones para cierre y clausura del A.I.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Visión Global del Proceso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" name="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7" name="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10" name="9 Conector angular"/>
          <p:cNvCxnSpPr>
            <a:stCxn id="7" idx="2"/>
            <a:endCxn id="8" idx="0"/>
          </p:cNvCxnSpPr>
          <p:nvPr/>
        </p:nvCxnSpPr>
        <p:spPr>
          <a:xfrm rot="5400000">
            <a:off x="1312863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10 Conector angular"/>
          <p:cNvCxnSpPr>
            <a:stCxn id="7" idx="2"/>
            <a:endCxn id="9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041775" y="990600"/>
            <a:ext cx="2089150" cy="177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732463" y="2582863"/>
            <a:ext cx="979487" cy="6651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2" idx="2"/>
            <a:endCxn id="16" idx="0"/>
          </p:cNvCxnSpPr>
          <p:nvPr/>
        </p:nvCxnSpPr>
        <p:spPr>
          <a:xfrm>
            <a:off x="5086350" y="1168400"/>
            <a:ext cx="9525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14 Rectángulo redondeado"/>
          <p:cNvSpPr/>
          <p:nvPr/>
        </p:nvSpPr>
        <p:spPr>
          <a:xfrm>
            <a:off x="7478713" y="3413125"/>
            <a:ext cx="979487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Modificación</a:t>
            </a:r>
          </a:p>
        </p:txBody>
      </p:sp>
      <p:sp>
        <p:nvSpPr>
          <p:cNvPr id="16" name="15 Decisión"/>
          <p:cNvSpPr/>
          <p:nvPr/>
        </p:nvSpPr>
        <p:spPr>
          <a:xfrm>
            <a:off x="4343400" y="1335088"/>
            <a:ext cx="1504950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sp>
        <p:nvSpPr>
          <p:cNvPr id="17" name="16 Proceso"/>
          <p:cNvSpPr/>
          <p:nvPr/>
        </p:nvSpPr>
        <p:spPr>
          <a:xfrm>
            <a:off x="2906713" y="2120900"/>
            <a:ext cx="2089150" cy="93821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2900363" y="3421063"/>
            <a:ext cx="1050925" cy="5222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4027488" y="3398838"/>
            <a:ext cx="979487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20" name="19 Conector angular"/>
          <p:cNvCxnSpPr>
            <a:stCxn id="17" idx="2"/>
            <a:endCxn id="18" idx="0"/>
          </p:cNvCxnSpPr>
          <p:nvPr/>
        </p:nvCxnSpPr>
        <p:spPr>
          <a:xfrm rot="5400000">
            <a:off x="3507582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20 Conector angular"/>
          <p:cNvCxnSpPr>
            <a:stCxn id="17" idx="2"/>
            <a:endCxn id="19" idx="0"/>
          </p:cNvCxnSpPr>
          <p:nvPr/>
        </p:nvCxnSpPr>
        <p:spPr>
          <a:xfrm rot="16200000" flipH="1">
            <a:off x="4064794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2" name="21 Decisión"/>
          <p:cNvSpPr/>
          <p:nvPr/>
        </p:nvSpPr>
        <p:spPr>
          <a:xfrm>
            <a:off x="5395913" y="1597025"/>
            <a:ext cx="1482725" cy="50323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cxnSp>
        <p:nvCxnSpPr>
          <p:cNvPr id="23" name="22 Conector angular"/>
          <p:cNvCxnSpPr>
            <a:stCxn id="16" idx="2"/>
            <a:endCxn id="17" idx="0"/>
          </p:cNvCxnSpPr>
          <p:nvPr/>
        </p:nvCxnSpPr>
        <p:spPr>
          <a:xfrm rot="5400000">
            <a:off x="4382294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23 CuadroTexto"/>
          <p:cNvSpPr txBox="1"/>
          <p:nvPr/>
        </p:nvSpPr>
        <p:spPr>
          <a:xfrm>
            <a:off x="4845050" y="1763713"/>
            <a:ext cx="280988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691188" y="1341438"/>
            <a:ext cx="347662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26" name="25 Conector angular"/>
          <p:cNvCxnSpPr>
            <a:stCxn id="22" idx="2"/>
          </p:cNvCxnSpPr>
          <p:nvPr/>
        </p:nvCxnSpPr>
        <p:spPr>
          <a:xfrm rot="5400000">
            <a:off x="5002212" y="2263776"/>
            <a:ext cx="1298575" cy="971550"/>
          </a:xfrm>
          <a:prstGeom prst="bentConnector3">
            <a:avLst>
              <a:gd name="adj1" fmla="val 19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" name="26 CuadroTexto"/>
          <p:cNvSpPr txBox="1"/>
          <p:nvPr/>
        </p:nvSpPr>
        <p:spPr>
          <a:xfrm>
            <a:off x="5889625" y="2025650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28" name="27 Conector angular"/>
          <p:cNvCxnSpPr>
            <a:endCxn id="19" idx="3"/>
          </p:cNvCxnSpPr>
          <p:nvPr/>
        </p:nvCxnSpPr>
        <p:spPr>
          <a:xfrm rot="5400000">
            <a:off x="4897437" y="3389313"/>
            <a:ext cx="377825" cy="158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28 Decisión"/>
          <p:cNvSpPr/>
          <p:nvPr/>
        </p:nvSpPr>
        <p:spPr>
          <a:xfrm>
            <a:off x="6413500" y="1855788"/>
            <a:ext cx="1482725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30" name="29 Conector angular"/>
          <p:cNvCxnSpPr>
            <a:stCxn id="16" idx="3"/>
            <a:endCxn id="22" idx="0"/>
          </p:cNvCxnSpPr>
          <p:nvPr/>
        </p:nvCxnSpPr>
        <p:spPr>
          <a:xfrm>
            <a:off x="5848350" y="1587500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30 Conector angular"/>
          <p:cNvCxnSpPr>
            <a:stCxn id="22" idx="3"/>
            <a:endCxn id="29" idx="0"/>
          </p:cNvCxnSpPr>
          <p:nvPr/>
        </p:nvCxnSpPr>
        <p:spPr>
          <a:xfrm>
            <a:off x="6878638" y="1847850"/>
            <a:ext cx="276225" cy="793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2" name="31 CuadroTexto"/>
          <p:cNvSpPr txBox="1"/>
          <p:nvPr/>
        </p:nvSpPr>
        <p:spPr>
          <a:xfrm>
            <a:off x="6832600" y="1630363"/>
            <a:ext cx="347663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33" name="32 Conector angular"/>
          <p:cNvCxnSpPr>
            <a:stCxn id="29" idx="2"/>
            <a:endCxn id="13" idx="0"/>
          </p:cNvCxnSpPr>
          <p:nvPr/>
        </p:nvCxnSpPr>
        <p:spPr>
          <a:xfrm rot="5400000">
            <a:off x="6576219" y="2004219"/>
            <a:ext cx="223838" cy="933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33 CuadroTexto"/>
          <p:cNvSpPr txBox="1"/>
          <p:nvPr/>
        </p:nvSpPr>
        <p:spPr>
          <a:xfrm>
            <a:off x="6902450" y="2270125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35" name="34 Conector angular"/>
          <p:cNvCxnSpPr>
            <a:stCxn id="29" idx="3"/>
            <a:endCxn id="15" idx="0"/>
          </p:cNvCxnSpPr>
          <p:nvPr/>
        </p:nvCxnSpPr>
        <p:spPr>
          <a:xfrm>
            <a:off x="7896225" y="2106613"/>
            <a:ext cx="73025" cy="1306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35 CuadroTexto"/>
          <p:cNvSpPr txBox="1"/>
          <p:nvPr/>
        </p:nvSpPr>
        <p:spPr>
          <a:xfrm>
            <a:off x="7848600" y="1870075"/>
            <a:ext cx="347663" cy="2778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sp>
        <p:nvSpPr>
          <p:cNvPr id="37" name="36 Pentágono"/>
          <p:cNvSpPr/>
          <p:nvPr/>
        </p:nvSpPr>
        <p:spPr>
          <a:xfrm>
            <a:off x="7515225" y="4024313"/>
            <a:ext cx="1165225" cy="50323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i="1" dirty="0">
                <a:solidFill>
                  <a:schemeClr val="tx1"/>
                </a:solidFill>
              </a:rPr>
              <a:t>Normas y procedimientos específicos</a:t>
            </a:r>
          </a:p>
        </p:txBody>
      </p:sp>
      <p:cxnSp>
        <p:nvCxnSpPr>
          <p:cNvPr id="38" name="37 Conector recto de flecha"/>
          <p:cNvCxnSpPr>
            <a:stCxn id="15" idx="2"/>
            <a:endCxn id="37" idx="0"/>
          </p:cNvCxnSpPr>
          <p:nvPr/>
        </p:nvCxnSpPr>
        <p:spPr>
          <a:xfrm>
            <a:off x="7969250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38 Pentágono"/>
          <p:cNvSpPr/>
          <p:nvPr/>
        </p:nvSpPr>
        <p:spPr>
          <a:xfrm rot="16200000" flipH="1">
            <a:off x="1117600" y="2768600"/>
            <a:ext cx="1217613" cy="2087563"/>
          </a:xfrm>
          <a:prstGeom prst="homePlate">
            <a:avLst>
              <a:gd name="adj" fmla="val 222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40" name="39 Conector recto de flecha"/>
          <p:cNvCxnSpPr>
            <a:stCxn id="8" idx="2"/>
          </p:cNvCxnSpPr>
          <p:nvPr/>
        </p:nvCxnSpPr>
        <p:spPr>
          <a:xfrm>
            <a:off x="11985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40 Conector recto de flecha"/>
          <p:cNvCxnSpPr>
            <a:stCxn id="9" idx="2"/>
          </p:cNvCxnSpPr>
          <p:nvPr/>
        </p:nvCxnSpPr>
        <p:spPr>
          <a:xfrm>
            <a:off x="2279650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3" name="42 Rectángulo redondeado"/>
          <p:cNvSpPr/>
          <p:nvPr/>
        </p:nvSpPr>
        <p:spPr>
          <a:xfrm>
            <a:off x="682625" y="4640263"/>
            <a:ext cx="8001000" cy="2333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2906713" y="4124325"/>
            <a:ext cx="4364037" cy="36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cxnSp>
        <p:nvCxnSpPr>
          <p:cNvPr id="45" name="44 Conector recto de flecha"/>
          <p:cNvCxnSpPr>
            <a:stCxn id="18" idx="2"/>
          </p:cNvCxnSpPr>
          <p:nvPr/>
        </p:nvCxnSpPr>
        <p:spPr>
          <a:xfrm>
            <a:off x="3425825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45 Conector recto de flecha"/>
          <p:cNvCxnSpPr>
            <a:stCxn id="19" idx="2"/>
          </p:cNvCxnSpPr>
          <p:nvPr/>
        </p:nvCxnSpPr>
        <p:spPr>
          <a:xfrm>
            <a:off x="4518025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7" name="46 Conector recto de flecha"/>
          <p:cNvCxnSpPr>
            <a:stCxn id="44" idx="2"/>
          </p:cNvCxnSpPr>
          <p:nvPr/>
        </p:nvCxnSpPr>
        <p:spPr>
          <a:xfrm flipH="1">
            <a:off x="5086350" y="448468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47 Conector recto de flecha"/>
          <p:cNvCxnSpPr>
            <a:stCxn id="39" idx="3"/>
          </p:cNvCxnSpPr>
          <p:nvPr/>
        </p:nvCxnSpPr>
        <p:spPr>
          <a:xfrm flipH="1">
            <a:off x="1720850" y="4421188"/>
            <a:ext cx="4763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48 Conector recto de flecha"/>
          <p:cNvCxnSpPr>
            <a:stCxn id="37" idx="2"/>
          </p:cNvCxnSpPr>
          <p:nvPr/>
        </p:nvCxnSpPr>
        <p:spPr>
          <a:xfrm>
            <a:off x="7972425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54 Rectángulo redondeado"/>
          <p:cNvSpPr/>
          <p:nvPr/>
        </p:nvSpPr>
        <p:spPr>
          <a:xfrm>
            <a:off x="6519863" y="642938"/>
            <a:ext cx="2163762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Activo Nuevo</a:t>
            </a:r>
          </a:p>
        </p:txBody>
      </p:sp>
      <p:cxnSp>
        <p:nvCxnSpPr>
          <p:cNvPr id="56" name="55 Conector angular"/>
          <p:cNvCxnSpPr>
            <a:stCxn id="55" idx="2"/>
            <a:endCxn id="16" idx="0"/>
          </p:cNvCxnSpPr>
          <p:nvPr/>
        </p:nvCxnSpPr>
        <p:spPr>
          <a:xfrm rot="5400000">
            <a:off x="6108700" y="-157162"/>
            <a:ext cx="479425" cy="2505075"/>
          </a:xfrm>
          <a:prstGeom prst="bentConnector3">
            <a:avLst>
              <a:gd name="adj1" fmla="val 73866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56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57 Conector recto de flecha"/>
          <p:cNvCxnSpPr>
            <a:endCxn id="12" idx="0"/>
          </p:cNvCxnSpPr>
          <p:nvPr/>
        </p:nvCxnSpPr>
        <p:spPr>
          <a:xfrm flipH="1">
            <a:off x="5086350" y="868363"/>
            <a:ext cx="3175" cy="1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9" name="58 Rectángulo redondeado"/>
          <p:cNvSpPr/>
          <p:nvPr/>
        </p:nvSpPr>
        <p:spPr>
          <a:xfrm>
            <a:off x="5221288" y="3398838"/>
            <a:ext cx="1019175" cy="520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Superior de Riesgo</a:t>
            </a:r>
          </a:p>
        </p:txBody>
      </p:sp>
      <p:cxnSp>
        <p:nvCxnSpPr>
          <p:cNvPr id="60" name="59 Conector angular"/>
          <p:cNvCxnSpPr>
            <a:stCxn id="13" idx="2"/>
            <a:endCxn id="59" idx="0"/>
          </p:cNvCxnSpPr>
          <p:nvPr/>
        </p:nvCxnSpPr>
        <p:spPr>
          <a:xfrm rot="5400000">
            <a:off x="5900737" y="3078163"/>
            <a:ext cx="150813" cy="490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1" name="60 Rectángulo redondeado"/>
          <p:cNvSpPr/>
          <p:nvPr/>
        </p:nvSpPr>
        <p:spPr>
          <a:xfrm>
            <a:off x="6300788" y="3398838"/>
            <a:ext cx="969962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62" name="61 Conector angular"/>
          <p:cNvCxnSpPr>
            <a:stCxn id="13" idx="2"/>
            <a:endCxn id="61" idx="0"/>
          </p:cNvCxnSpPr>
          <p:nvPr/>
        </p:nvCxnSpPr>
        <p:spPr>
          <a:xfrm rot="16200000" flipH="1">
            <a:off x="6428581" y="3040857"/>
            <a:ext cx="150813" cy="56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62 Conector recto de flecha"/>
          <p:cNvCxnSpPr>
            <a:stCxn id="59" idx="2"/>
          </p:cNvCxnSpPr>
          <p:nvPr/>
        </p:nvCxnSpPr>
        <p:spPr>
          <a:xfrm>
            <a:off x="5730875" y="3919538"/>
            <a:ext cx="15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4" name="63 Conector recto de flecha"/>
          <p:cNvCxnSpPr>
            <a:stCxn id="61" idx="2"/>
          </p:cNvCxnSpPr>
          <p:nvPr/>
        </p:nvCxnSpPr>
        <p:spPr>
          <a:xfrm>
            <a:off x="6786563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5" name="6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6" name="6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67" name="6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cxnSp>
        <p:nvCxnSpPr>
          <p:cNvPr id="68" name="67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71" name="70 Conector angular"/>
          <p:cNvCxnSpPr>
            <a:endCxn id="69" idx="0"/>
          </p:cNvCxnSpPr>
          <p:nvPr/>
        </p:nvCxnSpPr>
        <p:spPr>
          <a:xfrm rot="5400000">
            <a:off x="1311276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endCxn id="70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Pentágono"/>
          <p:cNvSpPr/>
          <p:nvPr/>
        </p:nvSpPr>
        <p:spPr>
          <a:xfrm rot="16200000" flipH="1">
            <a:off x="1123950" y="2768600"/>
            <a:ext cx="1217613" cy="2087563"/>
          </a:xfrm>
          <a:prstGeom prst="homePlate">
            <a:avLst>
              <a:gd name="adj" fmla="val 22293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80" name="79 Conector recto de flecha"/>
          <p:cNvCxnSpPr/>
          <p:nvPr/>
        </p:nvCxnSpPr>
        <p:spPr>
          <a:xfrm>
            <a:off x="1196975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22780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Actividades PHA – Nivel Superior de Riesgo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639763"/>
            <a:ext cx="8167687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Actividades PHA – Nivel Inferior de Riesgo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17538"/>
            <a:ext cx="7993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1438275" y="608013"/>
            <a:ext cx="6772275" cy="39641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AR" spc="120" dirty="0" smtClean="0"/>
              <a:t>Seguridad Intrínseca del diseño</a:t>
            </a:r>
          </a:p>
          <a:p>
            <a:pPr>
              <a:defRPr/>
            </a:pPr>
            <a:endParaRPr lang="es-AR" sz="500" spc="120" dirty="0" smtClean="0"/>
          </a:p>
          <a:p>
            <a:pPr>
              <a:defRPr/>
            </a:pPr>
            <a:r>
              <a:rPr lang="es-AR" spc="120" dirty="0" smtClean="0"/>
              <a:t>HA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pc="120" dirty="0"/>
              <a:t>HAZID (</a:t>
            </a:r>
            <a:r>
              <a:rPr lang="en-US" spc="120" dirty="0" err="1" smtClean="0"/>
              <a:t>HAZard</a:t>
            </a:r>
            <a:r>
              <a:rPr lang="en-US" spc="120" dirty="0" smtClean="0"/>
              <a:t> </a:t>
            </a:r>
            <a:r>
              <a:rPr lang="en-US" spc="120" dirty="0" err="1"/>
              <a:t>IDentification</a:t>
            </a:r>
            <a:r>
              <a:rPr lang="en-US" spc="120" dirty="0"/>
              <a:t>)</a:t>
            </a:r>
            <a:endParaRPr lang="es-AR" spc="120" dirty="0"/>
          </a:p>
          <a:p>
            <a:pPr lvl="1">
              <a:defRPr/>
            </a:pPr>
            <a:r>
              <a:rPr lang="en-US" spc="120" dirty="0" smtClean="0"/>
              <a:t>CHECK </a:t>
            </a:r>
            <a:r>
              <a:rPr lang="en-US" spc="120" dirty="0"/>
              <a:t>LIST (</a:t>
            </a:r>
            <a:r>
              <a:rPr lang="en-US" spc="120" dirty="0" err="1"/>
              <a:t>Listas</a:t>
            </a:r>
            <a:r>
              <a:rPr lang="en-US" spc="120" dirty="0"/>
              <a:t> de </a:t>
            </a:r>
            <a:r>
              <a:rPr lang="en-US" spc="120" dirty="0" err="1"/>
              <a:t>Chequeo</a:t>
            </a:r>
            <a:r>
              <a:rPr lang="en-US" spc="120" dirty="0"/>
              <a:t>)</a:t>
            </a:r>
            <a:endParaRPr lang="es-AR" spc="120" dirty="0"/>
          </a:p>
          <a:p>
            <a:pPr lvl="1">
              <a:defRPr/>
            </a:pPr>
            <a:r>
              <a:rPr lang="es-AR" spc="120" dirty="0" smtClean="0"/>
              <a:t>WHAT </a:t>
            </a:r>
            <a:r>
              <a:rPr lang="es-AR" spc="120" dirty="0"/>
              <a:t>IF (¿Qué pasa si…?)</a:t>
            </a:r>
          </a:p>
          <a:p>
            <a:pPr lvl="1">
              <a:defRPr/>
            </a:pPr>
            <a:r>
              <a:rPr lang="en-US" spc="120" dirty="0" smtClean="0"/>
              <a:t>FMEA </a:t>
            </a:r>
            <a:r>
              <a:rPr lang="en-US" spc="120" dirty="0"/>
              <a:t>(Failure Modes and Effects Analysis</a:t>
            </a:r>
            <a:r>
              <a:rPr lang="en-US" spc="120" dirty="0" smtClean="0"/>
              <a:t>)</a:t>
            </a:r>
          </a:p>
          <a:p>
            <a:pPr>
              <a:defRPr/>
            </a:pPr>
            <a:r>
              <a:rPr lang="en-US" spc="120" dirty="0" smtClean="0"/>
              <a:t>HAZOP (</a:t>
            </a:r>
            <a:r>
              <a:rPr lang="en-US" spc="120" dirty="0" err="1" smtClean="0"/>
              <a:t>HAZard</a:t>
            </a:r>
            <a:r>
              <a:rPr lang="en-US" spc="120" dirty="0" smtClean="0"/>
              <a:t> </a:t>
            </a:r>
            <a:r>
              <a:rPr lang="en-US" spc="120" dirty="0"/>
              <a:t>and </a:t>
            </a:r>
            <a:r>
              <a:rPr lang="en-US" spc="120" dirty="0" err="1" smtClean="0"/>
              <a:t>OPerability</a:t>
            </a:r>
            <a:r>
              <a:rPr lang="en-US" spc="120" dirty="0" smtClean="0"/>
              <a:t> </a:t>
            </a:r>
            <a:r>
              <a:rPr lang="en-US" spc="120" dirty="0"/>
              <a:t>analysis</a:t>
            </a:r>
            <a:r>
              <a:rPr lang="en-US" spc="120" dirty="0" smtClean="0"/>
              <a:t>)</a:t>
            </a:r>
          </a:p>
          <a:p>
            <a:pPr>
              <a:defRPr/>
            </a:pPr>
            <a:r>
              <a:rPr lang="es-ES_tradnl" spc="120" dirty="0" smtClean="0"/>
              <a:t>Estudio de Alcance de Consecuencias, (</a:t>
            </a:r>
            <a:r>
              <a:rPr lang="es-ES_tradnl" spc="120" dirty="0"/>
              <a:t>EAC)</a:t>
            </a:r>
          </a:p>
          <a:p>
            <a:pPr>
              <a:defRPr/>
            </a:pPr>
            <a:r>
              <a:rPr lang="es-ES_tradnl" spc="120" dirty="0" smtClean="0"/>
              <a:t>Estudios Cuantitativos de Riesgos (</a:t>
            </a:r>
            <a:r>
              <a:rPr lang="es-ES_tradnl" spc="120" dirty="0"/>
              <a:t>ECR)</a:t>
            </a:r>
            <a:endParaRPr lang="es-AR" spc="120" dirty="0"/>
          </a:p>
          <a:p>
            <a:pPr>
              <a:defRPr/>
            </a:pPr>
            <a:r>
              <a:rPr lang="es-ES_tradnl" spc="120" dirty="0" smtClean="0"/>
              <a:t>Identificación SIF, determinación del Nivel de SIL.</a:t>
            </a:r>
            <a:endParaRPr lang="es-ES_tradnl" spc="120" dirty="0"/>
          </a:p>
          <a:p>
            <a:pPr>
              <a:defRPr/>
            </a:pPr>
            <a:endParaRPr lang="es-AR" sz="500" spc="120" dirty="0"/>
          </a:p>
          <a:p>
            <a:pPr>
              <a:defRPr/>
            </a:pPr>
            <a:r>
              <a:rPr lang="es-ES_tradnl" spc="120" dirty="0" smtClean="0"/>
              <a:t>Línea Base Ambiental (</a:t>
            </a:r>
            <a:r>
              <a:rPr lang="es-ES_tradnl" spc="120" dirty="0"/>
              <a:t>LBA</a:t>
            </a:r>
            <a:r>
              <a:rPr lang="es-ES_tradnl" spc="120" dirty="0" smtClean="0"/>
              <a:t>) - </a:t>
            </a:r>
            <a:r>
              <a:rPr lang="es-ES_tradnl" sz="1200" i="1" dirty="0"/>
              <a:t>cuando existan requisitos legales o para instalaciones nuevas en emplazamientos nuevos o por decisión de la Unidad de </a:t>
            </a:r>
            <a:r>
              <a:rPr lang="es-ES_tradnl" sz="1200" i="1" dirty="0" smtClean="0"/>
              <a:t>Negocio. </a:t>
            </a:r>
            <a:endParaRPr lang="es-ES_tradnl" sz="1200" i="1" spc="120" dirty="0"/>
          </a:p>
          <a:p>
            <a:pPr>
              <a:defRPr/>
            </a:pPr>
            <a:r>
              <a:rPr lang="es-AR" spc="120" dirty="0"/>
              <a:t>Estudio de Impacto Ambiental</a:t>
            </a:r>
          </a:p>
          <a:p>
            <a:pPr>
              <a:defRPr/>
            </a:pPr>
            <a:endParaRPr lang="es-AR" spc="120" dirty="0"/>
          </a:p>
          <a:p>
            <a:pPr lvl="1">
              <a:defRPr/>
            </a:pPr>
            <a:endParaRPr lang="es-AR" spc="120" dirty="0" smtClean="0"/>
          </a:p>
        </p:txBody>
      </p:sp>
      <p:sp>
        <p:nvSpPr>
          <p:cNvPr id="20483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Estudios PHA (Process Hazard Analisys) - Metodologías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3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3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3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6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2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6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4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9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3" y="609600"/>
            <a:ext cx="3532187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271463" y="862013"/>
            <a:ext cx="8505825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 dirty="0" smtClean="0"/>
              <a:t>Método </a:t>
            </a:r>
            <a:r>
              <a:rPr lang="es-AR" alt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</a:t>
            </a:r>
            <a:r>
              <a:rPr lang="es-AR" alt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altLang="es-AR" dirty="0" smtClean="0"/>
              <a:t>:               Evaluación del  Riesgo</a:t>
            </a:r>
          </a:p>
          <a:p>
            <a:pPr marL="1339850" lvl="4" indent="0">
              <a:buFont typeface="Arial" charset="0"/>
              <a:buNone/>
            </a:pPr>
            <a:r>
              <a:rPr lang="es-AR" altLang="es-AR" dirty="0" smtClean="0"/>
              <a:t>Riesgo = Consecuencia x Exposición x Probabilidad </a:t>
            </a:r>
          </a:p>
        </p:txBody>
      </p:sp>
      <p:sp>
        <p:nvSpPr>
          <p:cNvPr id="21509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Estudios PHA (Process Hazard Analisys) – Evaluación de Riesgos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954089" y="2790914"/>
            <a:ext cx="4294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b="1" dirty="0"/>
              <a:t>Matriz Consecuencias: </a:t>
            </a:r>
            <a:r>
              <a:rPr lang="es-ES_tradnl" dirty="0"/>
              <a:t>Se debe seleccionar, de cada columna, la consecuencia que aplique y tomar el valor más alto de todos.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200025" y="1363842"/>
            <a:ext cx="2783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AR" dirty="0" smtClean="0"/>
              <a:t>onsecuencias</a:t>
            </a:r>
          </a:p>
          <a:p>
            <a:r>
              <a:rPr lang="es-A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AR" dirty="0" smtClean="0"/>
              <a:t>xposición</a:t>
            </a:r>
          </a:p>
          <a:p>
            <a:r>
              <a:rPr lang="es-A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s-AR" dirty="0" err="1" smtClean="0"/>
              <a:t>ikelihood</a:t>
            </a:r>
            <a:r>
              <a:rPr lang="es-AR" dirty="0" smtClean="0"/>
              <a:t> (Probabilidad)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271463" y="946150"/>
            <a:ext cx="8507412" cy="34111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es-AR" altLang="es-AR" sz="1600" b="1" u="sng" dirty="0" smtClean="0"/>
              <a:t>Activo Industrial</a:t>
            </a:r>
            <a:r>
              <a:rPr lang="es-AR" altLang="es-AR" dirty="0" smtClean="0"/>
              <a:t>: </a:t>
            </a:r>
            <a:r>
              <a:rPr lang="es-ES_tradnl" altLang="es-AR" dirty="0" smtClean="0"/>
              <a:t>instalaciones  y/o   establecimientos  necesarios  para  el desarrollo de una actividad industrial.</a:t>
            </a:r>
          </a:p>
          <a:p>
            <a:pPr algn="just">
              <a:lnSpc>
                <a:spcPts val="2200"/>
              </a:lnSpc>
              <a:spcBef>
                <a:spcPts val="600"/>
              </a:spcBef>
            </a:pPr>
            <a:endParaRPr lang="es-ES_tradnl" altLang="es-AR" dirty="0" smtClean="0"/>
          </a:p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es-ES_tradnl" altLang="es-AR" sz="1600" b="1" u="sng" dirty="0" smtClean="0"/>
              <a:t>Actividad Industrial</a:t>
            </a:r>
            <a:r>
              <a:rPr lang="es-ES_tradnl" altLang="es-AR" dirty="0" smtClean="0"/>
              <a:t>: Conjunto de operaciones o tareas necesarias para la </a:t>
            </a:r>
            <a:r>
              <a:rPr lang="es-ES_tradnl" altLang="es-AR" u="sng" dirty="0" smtClean="0"/>
              <a:t>obtención, transformación, experimentación, almacenamiento, envasado, transporte y/o distribución</a:t>
            </a:r>
            <a:r>
              <a:rPr lang="es-ES_tradnl" altLang="es-AR" dirty="0" smtClean="0"/>
              <a:t> de uno o varios productos, así como las necesarias para el diseño, construcción y desmantelamiento y/o abandono de los activos físicos empleados en ellas.</a:t>
            </a:r>
          </a:p>
          <a:p>
            <a:pPr marL="0" indent="0" algn="just">
              <a:lnSpc>
                <a:spcPts val="2200"/>
              </a:lnSpc>
              <a:spcBef>
                <a:spcPts val="600"/>
              </a:spcBef>
              <a:buNone/>
            </a:pPr>
            <a:endParaRPr lang="es-ES_tradnl" altLang="es-AR" dirty="0" smtClean="0"/>
          </a:p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es-ES_tradnl" altLang="es-AR" sz="1600" b="1" u="sng" dirty="0" smtClean="0"/>
              <a:t>Cambio</a:t>
            </a:r>
            <a:r>
              <a:rPr lang="es-ES_tradnl" altLang="es-AR" dirty="0" smtClean="0"/>
              <a:t>: Cualquier modificación en equipos, organización, procedimientos, materias primas  o   condiciones  de   proceso,   ya   sea   de   carácter  temporal  o permanente, que suponga una variación con respecto a la información que documenta el diseño del proceso</a:t>
            </a:r>
          </a:p>
        </p:txBody>
      </p:sp>
      <p:sp>
        <p:nvSpPr>
          <p:cNvPr id="7171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dirty="0" smtClean="0"/>
              <a:t>Definiciones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5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504950"/>
            <a:ext cx="614013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271463" y="862013"/>
            <a:ext cx="8505825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 dirty="0" smtClean="0"/>
              <a:t>Método CEL :               Evaluación del  Riesgo</a:t>
            </a:r>
          </a:p>
          <a:p>
            <a:pPr marL="1339850" lvl="4" indent="0">
              <a:buFont typeface="Arial" charset="0"/>
              <a:buNone/>
            </a:pPr>
            <a:r>
              <a:rPr lang="es-AR" altLang="es-AR" dirty="0" smtClean="0"/>
              <a:t>Riesgo = Consecuencia x Exposición x Probabilidad </a:t>
            </a:r>
          </a:p>
        </p:txBody>
      </p:sp>
      <p:sp>
        <p:nvSpPr>
          <p:cNvPr id="21509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Estudios PHA (Process Hazard Analisys) – Evaluación de Riesgos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286000" y="1714411"/>
            <a:ext cx="5838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/>
              <a:t>Matriz Exposición: </a:t>
            </a:r>
            <a:r>
              <a:rPr lang="es-ES_tradnl" dirty="0"/>
              <a:t>Esta matriz determina la </a:t>
            </a:r>
            <a:r>
              <a:rPr lang="es-ES_tradnl" u="sng" dirty="0"/>
              <a:t>frecuencia con la que podría ocurrir el evento iniciador</a:t>
            </a:r>
            <a:r>
              <a:rPr lang="es-ES_tradnl" dirty="0"/>
              <a:t> en el ámbito de evaluación.</a:t>
            </a:r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933450" y="1993900"/>
            <a:ext cx="180975" cy="5461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s-AR" sz="800" b="1" dirty="0" smtClean="0">
                <a:solidFill>
                  <a:schemeClr val="tx2">
                    <a:lumMod val="75000"/>
                  </a:schemeClr>
                </a:solidFill>
              </a:rPr>
              <a:t>YPF</a:t>
            </a:r>
            <a:endParaRPr lang="es-AR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271463" y="862013"/>
            <a:ext cx="8505825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 dirty="0" smtClean="0"/>
              <a:t>Método CEL :               Evaluación del  Riesgo</a:t>
            </a:r>
          </a:p>
          <a:p>
            <a:pPr marL="1339850" lvl="4" indent="0">
              <a:buFont typeface="Arial" charset="0"/>
              <a:buNone/>
            </a:pPr>
            <a:r>
              <a:rPr lang="es-AR" altLang="es-AR" dirty="0" smtClean="0"/>
              <a:t>Riesgo = Consecuencia x Exposición x Probabilidad </a:t>
            </a:r>
          </a:p>
        </p:txBody>
      </p:sp>
      <p:sp>
        <p:nvSpPr>
          <p:cNvPr id="21509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Estudios PHA (Process Hazard Analisys) – Evaluación de Riesgos</a:t>
            </a:r>
          </a:p>
        </p:txBody>
      </p:sp>
      <p:pic>
        <p:nvPicPr>
          <p:cNvPr id="19462" name="6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763712"/>
            <a:ext cx="3576637" cy="239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171949" y="1912844"/>
            <a:ext cx="49720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/>
              <a:t>Matriz Probabilidad: </a:t>
            </a:r>
            <a:r>
              <a:rPr lang="es-ES_tradnl" dirty="0"/>
              <a:t>Esta matriz recoge la </a:t>
            </a:r>
            <a:r>
              <a:rPr lang="es-ES_tradnl" u="sng" dirty="0"/>
              <a:t>probabilidad de que, una vez desarrollado el evento iniciador, se alcance una determinada consecuencia</a:t>
            </a:r>
            <a:r>
              <a:rPr lang="es-ES_tradnl" dirty="0"/>
              <a:t>. La probabilidad debe estudiarse independientemente para cada consecuencia.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34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Estudios PHA (Process Hazard Analisys) – Evaluación de Riesgos</a:t>
            </a:r>
          </a:p>
        </p:txBody>
      </p:sp>
      <p:pic>
        <p:nvPicPr>
          <p:cNvPr id="20483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257300"/>
            <a:ext cx="36195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271463" y="862013"/>
            <a:ext cx="8505825" cy="47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 smtClean="0"/>
              <a:t>Método CEL :               Desarrollo y priorización de acciones  </a:t>
            </a:r>
          </a:p>
          <a:p>
            <a:pPr marL="1339850" lvl="4" indent="0">
              <a:buFont typeface="Arial" charset="0"/>
              <a:buNone/>
            </a:pPr>
            <a:r>
              <a:rPr lang="es-AR" altLang="es-AR" smtClean="0"/>
              <a:t>Riesgo = Consecuencia x Exposición x Probabilidad 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6600825" y="4330700"/>
            <a:ext cx="1797050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400" dirty="0">
                <a:solidFill>
                  <a:schemeClr val="bg1">
                    <a:lumMod val="50000"/>
                  </a:schemeClr>
                </a:solidFill>
              </a:rPr>
              <a:t>Comité de Dirección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600825" y="3802063"/>
            <a:ext cx="17081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400" dirty="0">
                <a:solidFill>
                  <a:schemeClr val="bg1">
                    <a:lumMod val="50000"/>
                  </a:schemeClr>
                </a:solidFill>
              </a:rPr>
              <a:t>Comité de Negocio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600825" y="2152650"/>
            <a:ext cx="24939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400" dirty="0">
                <a:solidFill>
                  <a:schemeClr val="bg1">
                    <a:lumMod val="50000"/>
                  </a:schemeClr>
                </a:solidFill>
              </a:rPr>
              <a:t>A establecer por el </a:t>
            </a:r>
            <a:r>
              <a:rPr lang="es-ES_tradnl" sz="1400" dirty="0" err="1">
                <a:solidFill>
                  <a:schemeClr val="bg1">
                    <a:lumMod val="50000"/>
                  </a:schemeClr>
                </a:solidFill>
              </a:rPr>
              <a:t>Resp</a:t>
            </a:r>
            <a:r>
              <a:rPr lang="es-ES_tradnl" sz="1400" dirty="0">
                <a:solidFill>
                  <a:schemeClr val="bg1">
                    <a:lumMod val="50000"/>
                  </a:schemeClr>
                </a:solidFill>
              </a:rPr>
              <a:t>. A.I.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600825" y="3103563"/>
            <a:ext cx="24939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400" dirty="0">
                <a:solidFill>
                  <a:schemeClr val="bg1">
                    <a:lumMod val="50000"/>
                  </a:schemeClr>
                </a:solidFill>
              </a:rPr>
              <a:t>A establecer por el </a:t>
            </a:r>
            <a:r>
              <a:rPr lang="es-ES_tradnl" sz="1400" dirty="0" err="1">
                <a:solidFill>
                  <a:schemeClr val="bg1">
                    <a:lumMod val="50000"/>
                  </a:schemeClr>
                </a:solidFill>
              </a:rPr>
              <a:t>Resp</a:t>
            </a:r>
            <a:r>
              <a:rPr lang="es-ES_tradnl" sz="1400" dirty="0">
                <a:solidFill>
                  <a:schemeClr val="bg1">
                    <a:lumMod val="50000"/>
                  </a:schemeClr>
                </a:solidFill>
              </a:rPr>
              <a:t>. A.I.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600825" y="1041400"/>
            <a:ext cx="20367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400" i="1" dirty="0">
                <a:solidFill>
                  <a:schemeClr val="accent1">
                    <a:lumMod val="75000"/>
                  </a:schemeClr>
                </a:solidFill>
              </a:rPr>
              <a:t>Niveles de autorización</a:t>
            </a:r>
            <a:endParaRPr lang="es-AR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  <p:bldP spid="2" grpId="0"/>
      <p:bldP spid="7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Visión Global del Proceso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" name="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7" name="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10" name="9 Conector angular"/>
          <p:cNvCxnSpPr>
            <a:stCxn id="7" idx="2"/>
            <a:endCxn id="8" idx="0"/>
          </p:cNvCxnSpPr>
          <p:nvPr/>
        </p:nvCxnSpPr>
        <p:spPr>
          <a:xfrm rot="5400000">
            <a:off x="1312863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10 Conector angular"/>
          <p:cNvCxnSpPr>
            <a:stCxn id="7" idx="2"/>
            <a:endCxn id="9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041775" y="990600"/>
            <a:ext cx="2089150" cy="177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732463" y="2582863"/>
            <a:ext cx="979487" cy="6651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2" idx="2"/>
            <a:endCxn id="16" idx="0"/>
          </p:cNvCxnSpPr>
          <p:nvPr/>
        </p:nvCxnSpPr>
        <p:spPr>
          <a:xfrm>
            <a:off x="5086350" y="1168400"/>
            <a:ext cx="9525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14 Rectángulo redondeado"/>
          <p:cNvSpPr/>
          <p:nvPr/>
        </p:nvSpPr>
        <p:spPr>
          <a:xfrm>
            <a:off x="7478713" y="3413125"/>
            <a:ext cx="979487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Modificación</a:t>
            </a:r>
          </a:p>
        </p:txBody>
      </p:sp>
      <p:sp>
        <p:nvSpPr>
          <p:cNvPr id="16" name="15 Decisión"/>
          <p:cNvSpPr/>
          <p:nvPr/>
        </p:nvSpPr>
        <p:spPr>
          <a:xfrm>
            <a:off x="4343400" y="1335088"/>
            <a:ext cx="1504950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sp>
        <p:nvSpPr>
          <p:cNvPr id="17" name="16 Proceso"/>
          <p:cNvSpPr/>
          <p:nvPr/>
        </p:nvSpPr>
        <p:spPr>
          <a:xfrm>
            <a:off x="2906713" y="2120900"/>
            <a:ext cx="2089150" cy="93821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2900363" y="3421063"/>
            <a:ext cx="1050925" cy="5222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4027488" y="3398838"/>
            <a:ext cx="979487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20" name="19 Conector angular"/>
          <p:cNvCxnSpPr>
            <a:stCxn id="17" idx="2"/>
            <a:endCxn id="18" idx="0"/>
          </p:cNvCxnSpPr>
          <p:nvPr/>
        </p:nvCxnSpPr>
        <p:spPr>
          <a:xfrm rot="5400000">
            <a:off x="3507582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20 Conector angular"/>
          <p:cNvCxnSpPr>
            <a:stCxn id="17" idx="2"/>
            <a:endCxn id="19" idx="0"/>
          </p:cNvCxnSpPr>
          <p:nvPr/>
        </p:nvCxnSpPr>
        <p:spPr>
          <a:xfrm rot="16200000" flipH="1">
            <a:off x="4064794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2" name="21 Decisión"/>
          <p:cNvSpPr/>
          <p:nvPr/>
        </p:nvSpPr>
        <p:spPr>
          <a:xfrm>
            <a:off x="5395913" y="1597025"/>
            <a:ext cx="1482725" cy="50323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cxnSp>
        <p:nvCxnSpPr>
          <p:cNvPr id="23" name="22 Conector angular"/>
          <p:cNvCxnSpPr>
            <a:stCxn id="16" idx="2"/>
            <a:endCxn id="17" idx="0"/>
          </p:cNvCxnSpPr>
          <p:nvPr/>
        </p:nvCxnSpPr>
        <p:spPr>
          <a:xfrm rot="5400000">
            <a:off x="4382294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23 CuadroTexto"/>
          <p:cNvSpPr txBox="1"/>
          <p:nvPr/>
        </p:nvSpPr>
        <p:spPr>
          <a:xfrm>
            <a:off x="4845050" y="1763713"/>
            <a:ext cx="280988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691188" y="1341438"/>
            <a:ext cx="347662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26" name="25 Conector angular"/>
          <p:cNvCxnSpPr>
            <a:stCxn id="22" idx="2"/>
          </p:cNvCxnSpPr>
          <p:nvPr/>
        </p:nvCxnSpPr>
        <p:spPr>
          <a:xfrm rot="5400000">
            <a:off x="5002212" y="2263776"/>
            <a:ext cx="1298575" cy="971550"/>
          </a:xfrm>
          <a:prstGeom prst="bentConnector3">
            <a:avLst>
              <a:gd name="adj1" fmla="val 19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" name="26 CuadroTexto"/>
          <p:cNvSpPr txBox="1"/>
          <p:nvPr/>
        </p:nvSpPr>
        <p:spPr>
          <a:xfrm>
            <a:off x="5889625" y="2025650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28" name="27 Conector angular"/>
          <p:cNvCxnSpPr>
            <a:endCxn id="19" idx="3"/>
          </p:cNvCxnSpPr>
          <p:nvPr/>
        </p:nvCxnSpPr>
        <p:spPr>
          <a:xfrm rot="5400000">
            <a:off x="4897437" y="3389313"/>
            <a:ext cx="377825" cy="158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28 Decisión"/>
          <p:cNvSpPr/>
          <p:nvPr/>
        </p:nvSpPr>
        <p:spPr>
          <a:xfrm>
            <a:off x="6413500" y="1855788"/>
            <a:ext cx="1482725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30" name="29 Conector angular"/>
          <p:cNvCxnSpPr>
            <a:stCxn id="16" idx="3"/>
            <a:endCxn id="22" idx="0"/>
          </p:cNvCxnSpPr>
          <p:nvPr/>
        </p:nvCxnSpPr>
        <p:spPr>
          <a:xfrm>
            <a:off x="5848350" y="1587500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30 Conector angular"/>
          <p:cNvCxnSpPr>
            <a:stCxn id="22" idx="3"/>
            <a:endCxn id="29" idx="0"/>
          </p:cNvCxnSpPr>
          <p:nvPr/>
        </p:nvCxnSpPr>
        <p:spPr>
          <a:xfrm>
            <a:off x="6878638" y="1847850"/>
            <a:ext cx="276225" cy="793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2" name="31 CuadroTexto"/>
          <p:cNvSpPr txBox="1"/>
          <p:nvPr/>
        </p:nvSpPr>
        <p:spPr>
          <a:xfrm>
            <a:off x="6832600" y="1630363"/>
            <a:ext cx="347663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33" name="32 Conector angular"/>
          <p:cNvCxnSpPr>
            <a:stCxn id="29" idx="2"/>
            <a:endCxn id="13" idx="0"/>
          </p:cNvCxnSpPr>
          <p:nvPr/>
        </p:nvCxnSpPr>
        <p:spPr>
          <a:xfrm rot="5400000">
            <a:off x="6576219" y="2004219"/>
            <a:ext cx="223838" cy="933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33 CuadroTexto"/>
          <p:cNvSpPr txBox="1"/>
          <p:nvPr/>
        </p:nvSpPr>
        <p:spPr>
          <a:xfrm>
            <a:off x="6902450" y="2270125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35" name="34 Conector angular"/>
          <p:cNvCxnSpPr>
            <a:stCxn id="29" idx="3"/>
            <a:endCxn id="15" idx="0"/>
          </p:cNvCxnSpPr>
          <p:nvPr/>
        </p:nvCxnSpPr>
        <p:spPr>
          <a:xfrm>
            <a:off x="7896225" y="2106613"/>
            <a:ext cx="73025" cy="1306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35 CuadroTexto"/>
          <p:cNvSpPr txBox="1"/>
          <p:nvPr/>
        </p:nvSpPr>
        <p:spPr>
          <a:xfrm>
            <a:off x="7848600" y="1870075"/>
            <a:ext cx="347663" cy="2778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sp>
        <p:nvSpPr>
          <p:cNvPr id="37" name="36 Pentágono"/>
          <p:cNvSpPr/>
          <p:nvPr/>
        </p:nvSpPr>
        <p:spPr>
          <a:xfrm>
            <a:off x="7515225" y="4024313"/>
            <a:ext cx="1165225" cy="50323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i="1" dirty="0">
                <a:solidFill>
                  <a:schemeClr val="tx1"/>
                </a:solidFill>
              </a:rPr>
              <a:t>Normas y procedimientos específicos</a:t>
            </a:r>
          </a:p>
        </p:txBody>
      </p:sp>
      <p:cxnSp>
        <p:nvCxnSpPr>
          <p:cNvPr id="38" name="37 Conector recto de flecha"/>
          <p:cNvCxnSpPr>
            <a:stCxn id="15" idx="2"/>
            <a:endCxn id="37" idx="0"/>
          </p:cNvCxnSpPr>
          <p:nvPr/>
        </p:nvCxnSpPr>
        <p:spPr>
          <a:xfrm>
            <a:off x="7969250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38 Pentágono"/>
          <p:cNvSpPr/>
          <p:nvPr/>
        </p:nvSpPr>
        <p:spPr>
          <a:xfrm rot="16200000" flipH="1">
            <a:off x="1117600" y="2768600"/>
            <a:ext cx="1217613" cy="2087563"/>
          </a:xfrm>
          <a:prstGeom prst="homePlate">
            <a:avLst>
              <a:gd name="adj" fmla="val 222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40" name="39 Conector recto de flecha"/>
          <p:cNvCxnSpPr>
            <a:stCxn id="8" idx="2"/>
          </p:cNvCxnSpPr>
          <p:nvPr/>
        </p:nvCxnSpPr>
        <p:spPr>
          <a:xfrm>
            <a:off x="11985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40 Conector recto de flecha"/>
          <p:cNvCxnSpPr>
            <a:stCxn id="9" idx="2"/>
          </p:cNvCxnSpPr>
          <p:nvPr/>
        </p:nvCxnSpPr>
        <p:spPr>
          <a:xfrm>
            <a:off x="2279650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3" name="42 Rectángulo redondeado"/>
          <p:cNvSpPr/>
          <p:nvPr/>
        </p:nvSpPr>
        <p:spPr>
          <a:xfrm>
            <a:off x="682625" y="4640263"/>
            <a:ext cx="8001000" cy="2333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2906713" y="4124325"/>
            <a:ext cx="4364037" cy="36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cxnSp>
        <p:nvCxnSpPr>
          <p:cNvPr id="45" name="44 Conector recto de flecha"/>
          <p:cNvCxnSpPr>
            <a:stCxn id="18" idx="2"/>
          </p:cNvCxnSpPr>
          <p:nvPr/>
        </p:nvCxnSpPr>
        <p:spPr>
          <a:xfrm>
            <a:off x="3425825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45 Conector recto de flecha"/>
          <p:cNvCxnSpPr>
            <a:stCxn id="19" idx="2"/>
          </p:cNvCxnSpPr>
          <p:nvPr/>
        </p:nvCxnSpPr>
        <p:spPr>
          <a:xfrm>
            <a:off x="4518025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7" name="46 Conector recto de flecha"/>
          <p:cNvCxnSpPr>
            <a:stCxn id="44" idx="2"/>
          </p:cNvCxnSpPr>
          <p:nvPr/>
        </p:nvCxnSpPr>
        <p:spPr>
          <a:xfrm flipH="1">
            <a:off x="5086350" y="448468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47 Conector recto de flecha"/>
          <p:cNvCxnSpPr>
            <a:stCxn id="39" idx="3"/>
          </p:cNvCxnSpPr>
          <p:nvPr/>
        </p:nvCxnSpPr>
        <p:spPr>
          <a:xfrm flipH="1">
            <a:off x="1720850" y="4421188"/>
            <a:ext cx="4763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48 Conector recto de flecha"/>
          <p:cNvCxnSpPr>
            <a:stCxn id="37" idx="2"/>
          </p:cNvCxnSpPr>
          <p:nvPr/>
        </p:nvCxnSpPr>
        <p:spPr>
          <a:xfrm>
            <a:off x="7972425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54 Rectángulo redondeado"/>
          <p:cNvSpPr/>
          <p:nvPr/>
        </p:nvSpPr>
        <p:spPr>
          <a:xfrm>
            <a:off x="6519863" y="642938"/>
            <a:ext cx="2163762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Activo Nuevo</a:t>
            </a:r>
          </a:p>
        </p:txBody>
      </p:sp>
      <p:cxnSp>
        <p:nvCxnSpPr>
          <p:cNvPr id="56" name="55 Conector angular"/>
          <p:cNvCxnSpPr>
            <a:stCxn id="55" idx="2"/>
            <a:endCxn id="16" idx="0"/>
          </p:cNvCxnSpPr>
          <p:nvPr/>
        </p:nvCxnSpPr>
        <p:spPr>
          <a:xfrm rot="5400000">
            <a:off x="6108700" y="-157162"/>
            <a:ext cx="479425" cy="2505075"/>
          </a:xfrm>
          <a:prstGeom prst="bentConnector3">
            <a:avLst>
              <a:gd name="adj1" fmla="val 73866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56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57 Conector recto de flecha"/>
          <p:cNvCxnSpPr>
            <a:endCxn id="12" idx="0"/>
          </p:cNvCxnSpPr>
          <p:nvPr/>
        </p:nvCxnSpPr>
        <p:spPr>
          <a:xfrm flipH="1">
            <a:off x="5086350" y="868363"/>
            <a:ext cx="3175" cy="1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9" name="58 Rectángulo redondeado"/>
          <p:cNvSpPr/>
          <p:nvPr/>
        </p:nvSpPr>
        <p:spPr>
          <a:xfrm>
            <a:off x="5221288" y="3398838"/>
            <a:ext cx="1019175" cy="520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Superior de Riesgo</a:t>
            </a:r>
          </a:p>
        </p:txBody>
      </p:sp>
      <p:cxnSp>
        <p:nvCxnSpPr>
          <p:cNvPr id="60" name="59 Conector angular"/>
          <p:cNvCxnSpPr>
            <a:stCxn id="13" idx="2"/>
            <a:endCxn id="59" idx="0"/>
          </p:cNvCxnSpPr>
          <p:nvPr/>
        </p:nvCxnSpPr>
        <p:spPr>
          <a:xfrm rot="5400000">
            <a:off x="5900737" y="3078163"/>
            <a:ext cx="150813" cy="490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1" name="60 Rectángulo redondeado"/>
          <p:cNvSpPr/>
          <p:nvPr/>
        </p:nvSpPr>
        <p:spPr>
          <a:xfrm>
            <a:off x="6300788" y="3398838"/>
            <a:ext cx="969962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62" name="61 Conector angular"/>
          <p:cNvCxnSpPr>
            <a:stCxn id="13" idx="2"/>
            <a:endCxn id="61" idx="0"/>
          </p:cNvCxnSpPr>
          <p:nvPr/>
        </p:nvCxnSpPr>
        <p:spPr>
          <a:xfrm rot="16200000" flipH="1">
            <a:off x="6428581" y="3040857"/>
            <a:ext cx="150813" cy="56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62 Conector recto de flecha"/>
          <p:cNvCxnSpPr>
            <a:stCxn id="59" idx="2"/>
          </p:cNvCxnSpPr>
          <p:nvPr/>
        </p:nvCxnSpPr>
        <p:spPr>
          <a:xfrm>
            <a:off x="5730875" y="3919538"/>
            <a:ext cx="15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4" name="63 Conector recto de flecha"/>
          <p:cNvCxnSpPr>
            <a:stCxn id="61" idx="2"/>
          </p:cNvCxnSpPr>
          <p:nvPr/>
        </p:nvCxnSpPr>
        <p:spPr>
          <a:xfrm>
            <a:off x="6786563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5" name="6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6" name="6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67" name="6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cxnSp>
        <p:nvCxnSpPr>
          <p:cNvPr id="68" name="67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71" name="70 Conector angular"/>
          <p:cNvCxnSpPr>
            <a:endCxn id="69" idx="0"/>
          </p:cNvCxnSpPr>
          <p:nvPr/>
        </p:nvCxnSpPr>
        <p:spPr>
          <a:xfrm rot="5400000">
            <a:off x="1311276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endCxn id="70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Pentágono"/>
          <p:cNvSpPr/>
          <p:nvPr/>
        </p:nvSpPr>
        <p:spPr>
          <a:xfrm rot="16200000" flipH="1">
            <a:off x="1123950" y="2768600"/>
            <a:ext cx="1217613" cy="2087563"/>
          </a:xfrm>
          <a:prstGeom prst="homePlate">
            <a:avLst>
              <a:gd name="adj" fmla="val 22293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80" name="79 Conector recto de flecha"/>
          <p:cNvCxnSpPr/>
          <p:nvPr/>
        </p:nvCxnSpPr>
        <p:spPr>
          <a:xfrm>
            <a:off x="1196975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22780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688975" y="4640263"/>
            <a:ext cx="8001000" cy="2333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cxnSp>
        <p:nvCxnSpPr>
          <p:cNvPr id="74" name="73 Conector recto de flecha"/>
          <p:cNvCxnSpPr/>
          <p:nvPr/>
        </p:nvCxnSpPr>
        <p:spPr>
          <a:xfrm flipH="1">
            <a:off x="1719263" y="4421188"/>
            <a:ext cx="4762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 redondeado"/>
          <p:cNvSpPr/>
          <p:nvPr/>
        </p:nvSpPr>
        <p:spPr>
          <a:xfrm>
            <a:off x="4043363" y="992188"/>
            <a:ext cx="2089150" cy="17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cxnSp>
        <p:nvCxnSpPr>
          <p:cNvPr id="76" name="75 Conector recto de flecha"/>
          <p:cNvCxnSpPr/>
          <p:nvPr/>
        </p:nvCxnSpPr>
        <p:spPr>
          <a:xfrm>
            <a:off x="5087938" y="1169988"/>
            <a:ext cx="7937" cy="16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Decisión"/>
          <p:cNvSpPr/>
          <p:nvPr/>
        </p:nvSpPr>
        <p:spPr>
          <a:xfrm>
            <a:off x="4343400" y="1333500"/>
            <a:ext cx="1504950" cy="5032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cxnSp>
        <p:nvCxnSpPr>
          <p:cNvPr id="82" name="81 Conector angular"/>
          <p:cNvCxnSpPr>
            <a:stCxn id="77" idx="3"/>
          </p:cNvCxnSpPr>
          <p:nvPr/>
        </p:nvCxnSpPr>
        <p:spPr>
          <a:xfrm>
            <a:off x="5848350" y="1585913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flipH="1">
            <a:off x="5086350" y="869950"/>
            <a:ext cx="3175" cy="122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Proceso"/>
          <p:cNvSpPr/>
          <p:nvPr/>
        </p:nvSpPr>
        <p:spPr>
          <a:xfrm>
            <a:off x="2906713" y="2120900"/>
            <a:ext cx="2089150" cy="938213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5" name="84 Rectángulo redondeado"/>
          <p:cNvSpPr/>
          <p:nvPr/>
        </p:nvSpPr>
        <p:spPr>
          <a:xfrm>
            <a:off x="2900363" y="3421063"/>
            <a:ext cx="1050925" cy="5222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86" name="85 Rectángulo redondeado"/>
          <p:cNvSpPr/>
          <p:nvPr/>
        </p:nvSpPr>
        <p:spPr>
          <a:xfrm>
            <a:off x="4027488" y="3398838"/>
            <a:ext cx="979487" cy="519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87" name="86 Conector angular"/>
          <p:cNvCxnSpPr>
            <a:stCxn id="84" idx="2"/>
            <a:endCxn id="85" idx="0"/>
          </p:cNvCxnSpPr>
          <p:nvPr/>
        </p:nvCxnSpPr>
        <p:spPr>
          <a:xfrm rot="5400000">
            <a:off x="3507582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84" idx="2"/>
            <a:endCxn id="86" idx="0"/>
          </p:cNvCxnSpPr>
          <p:nvPr/>
        </p:nvCxnSpPr>
        <p:spPr>
          <a:xfrm rot="16200000" flipH="1">
            <a:off x="4064794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endCxn id="84" idx="0"/>
          </p:cNvCxnSpPr>
          <p:nvPr/>
        </p:nvCxnSpPr>
        <p:spPr>
          <a:xfrm rot="5400000">
            <a:off x="4382294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>
            <a:stCxn id="85" idx="2"/>
          </p:cNvCxnSpPr>
          <p:nvPr/>
        </p:nvCxnSpPr>
        <p:spPr>
          <a:xfrm>
            <a:off x="3425825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86" idx="2"/>
          </p:cNvCxnSpPr>
          <p:nvPr/>
        </p:nvCxnSpPr>
        <p:spPr>
          <a:xfrm>
            <a:off x="4518025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>
            <a:stCxn id="90" idx="2"/>
          </p:cNvCxnSpPr>
          <p:nvPr/>
        </p:nvCxnSpPr>
        <p:spPr>
          <a:xfrm flipH="1">
            <a:off x="5086350" y="449103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 redondeado"/>
          <p:cNvSpPr/>
          <p:nvPr/>
        </p:nvSpPr>
        <p:spPr>
          <a:xfrm>
            <a:off x="2906713" y="4130675"/>
            <a:ext cx="4364037" cy="3603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sp>
        <p:nvSpPr>
          <p:cNvPr id="94" name="93 Decisión"/>
          <p:cNvSpPr/>
          <p:nvPr/>
        </p:nvSpPr>
        <p:spPr>
          <a:xfrm>
            <a:off x="5395913" y="1597025"/>
            <a:ext cx="1482725" cy="5032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grpSp>
        <p:nvGrpSpPr>
          <p:cNvPr id="3" name="2 Grupo"/>
          <p:cNvGrpSpPr>
            <a:grpSpLocks/>
          </p:cNvGrpSpPr>
          <p:nvPr/>
        </p:nvGrpSpPr>
        <p:grpSpPr bwMode="auto">
          <a:xfrm>
            <a:off x="5006975" y="2100263"/>
            <a:ext cx="1130300" cy="1557337"/>
            <a:chOff x="5006975" y="2100263"/>
            <a:chExt cx="1130300" cy="1557337"/>
          </a:xfrm>
        </p:grpSpPr>
        <p:cxnSp>
          <p:nvCxnSpPr>
            <p:cNvPr id="95" name="94 Conector angular"/>
            <p:cNvCxnSpPr>
              <a:stCxn id="94" idx="2"/>
            </p:cNvCxnSpPr>
            <p:nvPr/>
          </p:nvCxnSpPr>
          <p:spPr>
            <a:xfrm rot="5400000">
              <a:off x="5002212" y="2263776"/>
              <a:ext cx="1298575" cy="971550"/>
            </a:xfrm>
            <a:prstGeom prst="bentConnector3">
              <a:avLst>
                <a:gd name="adj1" fmla="val 19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angular"/>
            <p:cNvCxnSpPr/>
            <p:nvPr/>
          </p:nvCxnSpPr>
          <p:spPr>
            <a:xfrm rot="5400000">
              <a:off x="4897437" y="3389313"/>
              <a:ext cx="377825" cy="1587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96 Decisión"/>
          <p:cNvSpPr/>
          <p:nvPr/>
        </p:nvSpPr>
        <p:spPr>
          <a:xfrm>
            <a:off x="6413500" y="1855788"/>
            <a:ext cx="1482725" cy="50323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98" name="97 Conector angular"/>
          <p:cNvCxnSpPr>
            <a:endCxn id="97" idx="0"/>
          </p:cNvCxnSpPr>
          <p:nvPr/>
        </p:nvCxnSpPr>
        <p:spPr>
          <a:xfrm>
            <a:off x="6878638" y="1847850"/>
            <a:ext cx="276225" cy="793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7" grpId="0" animBg="1"/>
      <p:bldP spid="84" grpId="0" animBg="1"/>
      <p:bldP spid="85" grpId="0" animBg="1"/>
      <p:bldP spid="86" grpId="0" animBg="1"/>
      <p:bldP spid="90" grpId="0" animBg="1"/>
      <p:bldP spid="94" grpId="0" animBg="1"/>
      <p:bldP spid="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271463" y="862013"/>
            <a:ext cx="2963862" cy="1420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 smtClean="0"/>
              <a:t>Lista de Verificación</a:t>
            </a:r>
          </a:p>
          <a:p>
            <a:endParaRPr lang="es-AR" altLang="es-AR" smtClean="0"/>
          </a:p>
          <a:p>
            <a:pPr lvl="1">
              <a:buFont typeface="Wingdings" pitchFamily="2" charset="2"/>
              <a:buChar char="ü"/>
            </a:pPr>
            <a:r>
              <a:rPr lang="es-ES_tradnl" altLang="es-AR" smtClean="0"/>
              <a:t>Una respuesta SI en cualquier pregunta indica que es un Cambio</a:t>
            </a:r>
            <a:endParaRPr lang="es-AR" altLang="es-AR" smtClean="0"/>
          </a:p>
          <a:p>
            <a:pPr lvl="1"/>
            <a:endParaRPr lang="es-AR" altLang="es-AR" smtClean="0"/>
          </a:p>
        </p:txBody>
      </p:sp>
      <p:sp>
        <p:nvSpPr>
          <p:cNvPr id="26627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Gestión de Cambios - ¿Modifica Diseño?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pic>
        <p:nvPicPr>
          <p:cNvPr id="6" name="5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823913"/>
            <a:ext cx="494030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3303588" y="3754438"/>
            <a:ext cx="47466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Visión Global del Proceso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" name="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7" name="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10" name="9 Conector angular"/>
          <p:cNvCxnSpPr>
            <a:stCxn id="7" idx="2"/>
            <a:endCxn id="8" idx="0"/>
          </p:cNvCxnSpPr>
          <p:nvPr/>
        </p:nvCxnSpPr>
        <p:spPr>
          <a:xfrm rot="5400000">
            <a:off x="1312863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10 Conector angular"/>
          <p:cNvCxnSpPr>
            <a:stCxn id="7" idx="2"/>
            <a:endCxn id="9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041775" y="990600"/>
            <a:ext cx="2089150" cy="177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732463" y="2582863"/>
            <a:ext cx="979487" cy="6651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2" idx="2"/>
            <a:endCxn id="16" idx="0"/>
          </p:cNvCxnSpPr>
          <p:nvPr/>
        </p:nvCxnSpPr>
        <p:spPr>
          <a:xfrm>
            <a:off x="5086350" y="1168400"/>
            <a:ext cx="9525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14 Rectángulo redondeado"/>
          <p:cNvSpPr/>
          <p:nvPr/>
        </p:nvSpPr>
        <p:spPr>
          <a:xfrm>
            <a:off x="7478713" y="3413125"/>
            <a:ext cx="979487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Modificación</a:t>
            </a:r>
          </a:p>
        </p:txBody>
      </p:sp>
      <p:sp>
        <p:nvSpPr>
          <p:cNvPr id="16" name="15 Decisión"/>
          <p:cNvSpPr/>
          <p:nvPr/>
        </p:nvSpPr>
        <p:spPr>
          <a:xfrm>
            <a:off x="4343400" y="1335088"/>
            <a:ext cx="1504950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sp>
        <p:nvSpPr>
          <p:cNvPr id="17" name="16 Proceso"/>
          <p:cNvSpPr/>
          <p:nvPr/>
        </p:nvSpPr>
        <p:spPr>
          <a:xfrm>
            <a:off x="2906713" y="2120900"/>
            <a:ext cx="2089150" cy="93821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2900363" y="3421063"/>
            <a:ext cx="1050925" cy="5222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4027488" y="3398838"/>
            <a:ext cx="979487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20" name="19 Conector angular"/>
          <p:cNvCxnSpPr>
            <a:stCxn id="17" idx="2"/>
            <a:endCxn id="18" idx="0"/>
          </p:cNvCxnSpPr>
          <p:nvPr/>
        </p:nvCxnSpPr>
        <p:spPr>
          <a:xfrm rot="5400000">
            <a:off x="3507582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20 Conector angular"/>
          <p:cNvCxnSpPr>
            <a:stCxn id="17" idx="2"/>
            <a:endCxn id="19" idx="0"/>
          </p:cNvCxnSpPr>
          <p:nvPr/>
        </p:nvCxnSpPr>
        <p:spPr>
          <a:xfrm rot="16200000" flipH="1">
            <a:off x="4064794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2" name="21 Decisión"/>
          <p:cNvSpPr/>
          <p:nvPr/>
        </p:nvSpPr>
        <p:spPr>
          <a:xfrm>
            <a:off x="5395913" y="1597025"/>
            <a:ext cx="1482725" cy="50323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cxnSp>
        <p:nvCxnSpPr>
          <p:cNvPr id="23" name="22 Conector angular"/>
          <p:cNvCxnSpPr>
            <a:stCxn id="16" idx="2"/>
            <a:endCxn id="17" idx="0"/>
          </p:cNvCxnSpPr>
          <p:nvPr/>
        </p:nvCxnSpPr>
        <p:spPr>
          <a:xfrm rot="5400000">
            <a:off x="4382294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23 CuadroTexto"/>
          <p:cNvSpPr txBox="1"/>
          <p:nvPr/>
        </p:nvSpPr>
        <p:spPr>
          <a:xfrm>
            <a:off x="4845050" y="1763713"/>
            <a:ext cx="280988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691188" y="1341438"/>
            <a:ext cx="347662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26" name="25 Conector angular"/>
          <p:cNvCxnSpPr>
            <a:stCxn id="22" idx="2"/>
          </p:cNvCxnSpPr>
          <p:nvPr/>
        </p:nvCxnSpPr>
        <p:spPr>
          <a:xfrm rot="5400000">
            <a:off x="5002212" y="2263776"/>
            <a:ext cx="1298575" cy="971550"/>
          </a:xfrm>
          <a:prstGeom prst="bentConnector3">
            <a:avLst>
              <a:gd name="adj1" fmla="val 19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" name="26 CuadroTexto"/>
          <p:cNvSpPr txBox="1"/>
          <p:nvPr/>
        </p:nvSpPr>
        <p:spPr>
          <a:xfrm>
            <a:off x="5889625" y="2025650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28" name="27 Conector angular"/>
          <p:cNvCxnSpPr>
            <a:endCxn id="19" idx="3"/>
          </p:cNvCxnSpPr>
          <p:nvPr/>
        </p:nvCxnSpPr>
        <p:spPr>
          <a:xfrm rot="5400000">
            <a:off x="4897437" y="3389313"/>
            <a:ext cx="377825" cy="158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28 Decisión"/>
          <p:cNvSpPr/>
          <p:nvPr/>
        </p:nvSpPr>
        <p:spPr>
          <a:xfrm>
            <a:off x="6407150" y="1855788"/>
            <a:ext cx="1482725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30" name="29 Conector angular"/>
          <p:cNvCxnSpPr>
            <a:stCxn id="16" idx="3"/>
            <a:endCxn id="22" idx="0"/>
          </p:cNvCxnSpPr>
          <p:nvPr/>
        </p:nvCxnSpPr>
        <p:spPr>
          <a:xfrm>
            <a:off x="5848350" y="1587500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30 Conector angular"/>
          <p:cNvCxnSpPr>
            <a:stCxn id="22" idx="3"/>
            <a:endCxn id="29" idx="0"/>
          </p:cNvCxnSpPr>
          <p:nvPr/>
        </p:nvCxnSpPr>
        <p:spPr>
          <a:xfrm>
            <a:off x="6878638" y="1849438"/>
            <a:ext cx="269875" cy="635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2" name="31 CuadroTexto"/>
          <p:cNvSpPr txBox="1"/>
          <p:nvPr/>
        </p:nvSpPr>
        <p:spPr>
          <a:xfrm>
            <a:off x="6832600" y="1630363"/>
            <a:ext cx="347663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33" name="32 Conector angular"/>
          <p:cNvCxnSpPr>
            <a:stCxn id="29" idx="2"/>
            <a:endCxn id="13" idx="0"/>
          </p:cNvCxnSpPr>
          <p:nvPr/>
        </p:nvCxnSpPr>
        <p:spPr>
          <a:xfrm rot="5400000">
            <a:off x="6573838" y="2008187"/>
            <a:ext cx="223838" cy="9255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33 CuadroTexto"/>
          <p:cNvSpPr txBox="1"/>
          <p:nvPr/>
        </p:nvSpPr>
        <p:spPr>
          <a:xfrm>
            <a:off x="6902450" y="2270125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35" name="34 Conector angular"/>
          <p:cNvCxnSpPr>
            <a:stCxn id="29" idx="3"/>
            <a:endCxn id="15" idx="0"/>
          </p:cNvCxnSpPr>
          <p:nvPr/>
        </p:nvCxnSpPr>
        <p:spPr>
          <a:xfrm>
            <a:off x="7889875" y="2108200"/>
            <a:ext cx="79375" cy="1304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35 CuadroTexto"/>
          <p:cNvSpPr txBox="1"/>
          <p:nvPr/>
        </p:nvSpPr>
        <p:spPr>
          <a:xfrm>
            <a:off x="7848600" y="1870075"/>
            <a:ext cx="347663" cy="2778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sp>
        <p:nvSpPr>
          <p:cNvPr id="37" name="36 Pentágono"/>
          <p:cNvSpPr/>
          <p:nvPr/>
        </p:nvSpPr>
        <p:spPr>
          <a:xfrm>
            <a:off x="7515225" y="4024313"/>
            <a:ext cx="1165225" cy="50323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i="1" dirty="0">
                <a:solidFill>
                  <a:schemeClr val="tx1"/>
                </a:solidFill>
              </a:rPr>
              <a:t>Normas y procedimientos específicos</a:t>
            </a:r>
          </a:p>
        </p:txBody>
      </p:sp>
      <p:cxnSp>
        <p:nvCxnSpPr>
          <p:cNvPr id="38" name="37 Conector recto de flecha"/>
          <p:cNvCxnSpPr>
            <a:stCxn id="15" idx="2"/>
            <a:endCxn id="37" idx="0"/>
          </p:cNvCxnSpPr>
          <p:nvPr/>
        </p:nvCxnSpPr>
        <p:spPr>
          <a:xfrm>
            <a:off x="7969250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38 Pentágono"/>
          <p:cNvSpPr/>
          <p:nvPr/>
        </p:nvSpPr>
        <p:spPr>
          <a:xfrm rot="16200000" flipH="1">
            <a:off x="1117600" y="2768600"/>
            <a:ext cx="1217613" cy="2087563"/>
          </a:xfrm>
          <a:prstGeom prst="homePlate">
            <a:avLst>
              <a:gd name="adj" fmla="val 222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40" name="39 Conector recto de flecha"/>
          <p:cNvCxnSpPr>
            <a:stCxn id="8" idx="2"/>
          </p:cNvCxnSpPr>
          <p:nvPr/>
        </p:nvCxnSpPr>
        <p:spPr>
          <a:xfrm>
            <a:off x="11985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40 Conector recto de flecha"/>
          <p:cNvCxnSpPr>
            <a:stCxn id="9" idx="2"/>
          </p:cNvCxnSpPr>
          <p:nvPr/>
        </p:nvCxnSpPr>
        <p:spPr>
          <a:xfrm>
            <a:off x="2279650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3" name="42 Rectángulo redondeado"/>
          <p:cNvSpPr/>
          <p:nvPr/>
        </p:nvSpPr>
        <p:spPr>
          <a:xfrm>
            <a:off x="682625" y="4640263"/>
            <a:ext cx="8001000" cy="2333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2906713" y="4124325"/>
            <a:ext cx="4364037" cy="36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cxnSp>
        <p:nvCxnSpPr>
          <p:cNvPr id="45" name="44 Conector recto de flecha"/>
          <p:cNvCxnSpPr>
            <a:stCxn id="18" idx="2"/>
          </p:cNvCxnSpPr>
          <p:nvPr/>
        </p:nvCxnSpPr>
        <p:spPr>
          <a:xfrm>
            <a:off x="3425825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45 Conector recto de flecha"/>
          <p:cNvCxnSpPr>
            <a:stCxn id="19" idx="2"/>
          </p:cNvCxnSpPr>
          <p:nvPr/>
        </p:nvCxnSpPr>
        <p:spPr>
          <a:xfrm>
            <a:off x="4518025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7" name="46 Conector recto de flecha"/>
          <p:cNvCxnSpPr>
            <a:stCxn id="44" idx="2"/>
          </p:cNvCxnSpPr>
          <p:nvPr/>
        </p:nvCxnSpPr>
        <p:spPr>
          <a:xfrm flipH="1">
            <a:off x="5086350" y="448468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47 Conector recto de flecha"/>
          <p:cNvCxnSpPr>
            <a:stCxn id="39" idx="3"/>
          </p:cNvCxnSpPr>
          <p:nvPr/>
        </p:nvCxnSpPr>
        <p:spPr>
          <a:xfrm flipH="1">
            <a:off x="1720850" y="4421188"/>
            <a:ext cx="4763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48 Conector recto de flecha"/>
          <p:cNvCxnSpPr>
            <a:stCxn id="37" idx="2"/>
          </p:cNvCxnSpPr>
          <p:nvPr/>
        </p:nvCxnSpPr>
        <p:spPr>
          <a:xfrm>
            <a:off x="7972425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54 Rectángulo redondeado"/>
          <p:cNvSpPr/>
          <p:nvPr/>
        </p:nvSpPr>
        <p:spPr>
          <a:xfrm>
            <a:off x="6519863" y="642938"/>
            <a:ext cx="2163762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Activo Nuevo</a:t>
            </a:r>
          </a:p>
        </p:txBody>
      </p:sp>
      <p:cxnSp>
        <p:nvCxnSpPr>
          <p:cNvPr id="56" name="55 Conector angular"/>
          <p:cNvCxnSpPr>
            <a:stCxn id="55" idx="2"/>
            <a:endCxn id="16" idx="0"/>
          </p:cNvCxnSpPr>
          <p:nvPr/>
        </p:nvCxnSpPr>
        <p:spPr>
          <a:xfrm rot="5400000">
            <a:off x="6108700" y="-157162"/>
            <a:ext cx="479425" cy="2505075"/>
          </a:xfrm>
          <a:prstGeom prst="bentConnector3">
            <a:avLst>
              <a:gd name="adj1" fmla="val 73866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56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57 Conector recto de flecha"/>
          <p:cNvCxnSpPr>
            <a:endCxn id="12" idx="0"/>
          </p:cNvCxnSpPr>
          <p:nvPr/>
        </p:nvCxnSpPr>
        <p:spPr>
          <a:xfrm flipH="1">
            <a:off x="5086350" y="868363"/>
            <a:ext cx="3175" cy="1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9" name="58 Rectángulo redondeado"/>
          <p:cNvSpPr/>
          <p:nvPr/>
        </p:nvSpPr>
        <p:spPr>
          <a:xfrm>
            <a:off x="5221288" y="3398838"/>
            <a:ext cx="1019175" cy="520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Superior de Riesgo</a:t>
            </a:r>
          </a:p>
        </p:txBody>
      </p:sp>
      <p:cxnSp>
        <p:nvCxnSpPr>
          <p:cNvPr id="60" name="59 Conector angular"/>
          <p:cNvCxnSpPr>
            <a:stCxn id="13" idx="2"/>
            <a:endCxn id="59" idx="0"/>
          </p:cNvCxnSpPr>
          <p:nvPr/>
        </p:nvCxnSpPr>
        <p:spPr>
          <a:xfrm rot="5400000">
            <a:off x="5900737" y="3078163"/>
            <a:ext cx="150813" cy="490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1" name="60 Rectángulo redondeado"/>
          <p:cNvSpPr/>
          <p:nvPr/>
        </p:nvSpPr>
        <p:spPr>
          <a:xfrm>
            <a:off x="6300788" y="3398838"/>
            <a:ext cx="969962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62" name="61 Conector angular"/>
          <p:cNvCxnSpPr>
            <a:stCxn id="13" idx="2"/>
            <a:endCxn id="61" idx="0"/>
          </p:cNvCxnSpPr>
          <p:nvPr/>
        </p:nvCxnSpPr>
        <p:spPr>
          <a:xfrm rot="16200000" flipH="1">
            <a:off x="6428581" y="3040857"/>
            <a:ext cx="150813" cy="56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62 Conector recto de flecha"/>
          <p:cNvCxnSpPr>
            <a:stCxn id="59" idx="2"/>
          </p:cNvCxnSpPr>
          <p:nvPr/>
        </p:nvCxnSpPr>
        <p:spPr>
          <a:xfrm>
            <a:off x="5730875" y="3919538"/>
            <a:ext cx="15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4" name="63 Conector recto de flecha"/>
          <p:cNvCxnSpPr>
            <a:stCxn id="61" idx="2"/>
          </p:cNvCxnSpPr>
          <p:nvPr/>
        </p:nvCxnSpPr>
        <p:spPr>
          <a:xfrm>
            <a:off x="6786563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5" name="6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6" name="6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67" name="6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cxnSp>
        <p:nvCxnSpPr>
          <p:cNvPr id="68" name="67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71" name="70 Conector angular"/>
          <p:cNvCxnSpPr>
            <a:endCxn id="69" idx="0"/>
          </p:cNvCxnSpPr>
          <p:nvPr/>
        </p:nvCxnSpPr>
        <p:spPr>
          <a:xfrm rot="5400000">
            <a:off x="1311276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endCxn id="70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Pentágono"/>
          <p:cNvSpPr/>
          <p:nvPr/>
        </p:nvSpPr>
        <p:spPr>
          <a:xfrm rot="16200000" flipH="1">
            <a:off x="1123950" y="2768600"/>
            <a:ext cx="1217613" cy="2087563"/>
          </a:xfrm>
          <a:prstGeom prst="homePlate">
            <a:avLst>
              <a:gd name="adj" fmla="val 22293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80" name="79 Conector recto de flecha"/>
          <p:cNvCxnSpPr/>
          <p:nvPr/>
        </p:nvCxnSpPr>
        <p:spPr>
          <a:xfrm>
            <a:off x="1196975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22780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688975" y="4640263"/>
            <a:ext cx="8001000" cy="2333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cxnSp>
        <p:nvCxnSpPr>
          <p:cNvPr id="74" name="73 Conector recto de flecha"/>
          <p:cNvCxnSpPr/>
          <p:nvPr/>
        </p:nvCxnSpPr>
        <p:spPr>
          <a:xfrm flipH="1">
            <a:off x="1719263" y="4421188"/>
            <a:ext cx="4762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 redondeado"/>
          <p:cNvSpPr/>
          <p:nvPr/>
        </p:nvSpPr>
        <p:spPr>
          <a:xfrm>
            <a:off x="4043363" y="992188"/>
            <a:ext cx="2089150" cy="17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cxnSp>
        <p:nvCxnSpPr>
          <p:cNvPr id="76" name="75 Conector recto de flecha"/>
          <p:cNvCxnSpPr/>
          <p:nvPr/>
        </p:nvCxnSpPr>
        <p:spPr>
          <a:xfrm>
            <a:off x="5087938" y="1169988"/>
            <a:ext cx="7937" cy="16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Decisión"/>
          <p:cNvSpPr/>
          <p:nvPr/>
        </p:nvSpPr>
        <p:spPr>
          <a:xfrm>
            <a:off x="4343400" y="1333500"/>
            <a:ext cx="1504950" cy="5032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cxnSp>
        <p:nvCxnSpPr>
          <p:cNvPr id="82" name="81 Conector angular"/>
          <p:cNvCxnSpPr>
            <a:stCxn id="77" idx="3"/>
          </p:cNvCxnSpPr>
          <p:nvPr/>
        </p:nvCxnSpPr>
        <p:spPr>
          <a:xfrm>
            <a:off x="5848350" y="1585913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flipH="1">
            <a:off x="5086350" y="869950"/>
            <a:ext cx="3175" cy="122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Proceso"/>
          <p:cNvSpPr/>
          <p:nvPr/>
        </p:nvSpPr>
        <p:spPr>
          <a:xfrm>
            <a:off x="2906713" y="2120900"/>
            <a:ext cx="2089150" cy="938213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5" name="84 Rectángulo redondeado"/>
          <p:cNvSpPr/>
          <p:nvPr/>
        </p:nvSpPr>
        <p:spPr>
          <a:xfrm>
            <a:off x="2900363" y="3421063"/>
            <a:ext cx="1050925" cy="5222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86" name="85 Rectángulo redondeado"/>
          <p:cNvSpPr/>
          <p:nvPr/>
        </p:nvSpPr>
        <p:spPr>
          <a:xfrm>
            <a:off x="4027488" y="3398838"/>
            <a:ext cx="979487" cy="519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87" name="86 Conector angular"/>
          <p:cNvCxnSpPr>
            <a:stCxn id="84" idx="2"/>
            <a:endCxn id="85" idx="0"/>
          </p:cNvCxnSpPr>
          <p:nvPr/>
        </p:nvCxnSpPr>
        <p:spPr>
          <a:xfrm rot="5400000">
            <a:off x="3507582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84" idx="2"/>
            <a:endCxn id="86" idx="0"/>
          </p:cNvCxnSpPr>
          <p:nvPr/>
        </p:nvCxnSpPr>
        <p:spPr>
          <a:xfrm rot="16200000" flipH="1">
            <a:off x="4064794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endCxn id="84" idx="0"/>
          </p:cNvCxnSpPr>
          <p:nvPr/>
        </p:nvCxnSpPr>
        <p:spPr>
          <a:xfrm rot="5400000">
            <a:off x="4382294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>
            <a:stCxn id="85" idx="2"/>
          </p:cNvCxnSpPr>
          <p:nvPr/>
        </p:nvCxnSpPr>
        <p:spPr>
          <a:xfrm>
            <a:off x="3425825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86" idx="2"/>
          </p:cNvCxnSpPr>
          <p:nvPr/>
        </p:nvCxnSpPr>
        <p:spPr>
          <a:xfrm>
            <a:off x="4518025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>
            <a:stCxn id="90" idx="2"/>
          </p:cNvCxnSpPr>
          <p:nvPr/>
        </p:nvCxnSpPr>
        <p:spPr>
          <a:xfrm flipH="1">
            <a:off x="5086350" y="449103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 redondeado"/>
          <p:cNvSpPr/>
          <p:nvPr/>
        </p:nvSpPr>
        <p:spPr>
          <a:xfrm>
            <a:off x="2906713" y="4130675"/>
            <a:ext cx="4364037" cy="3603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sp>
        <p:nvSpPr>
          <p:cNvPr id="94" name="93 Decisión"/>
          <p:cNvSpPr/>
          <p:nvPr/>
        </p:nvSpPr>
        <p:spPr>
          <a:xfrm>
            <a:off x="5395913" y="1597025"/>
            <a:ext cx="1482725" cy="5032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grpSp>
        <p:nvGrpSpPr>
          <p:cNvPr id="27735" name="2 Grupo"/>
          <p:cNvGrpSpPr>
            <a:grpSpLocks/>
          </p:cNvGrpSpPr>
          <p:nvPr/>
        </p:nvGrpSpPr>
        <p:grpSpPr bwMode="auto">
          <a:xfrm>
            <a:off x="5006975" y="2100263"/>
            <a:ext cx="1130300" cy="1557337"/>
            <a:chOff x="5006975" y="2100263"/>
            <a:chExt cx="1130300" cy="1557337"/>
          </a:xfrm>
        </p:grpSpPr>
        <p:cxnSp>
          <p:nvCxnSpPr>
            <p:cNvPr id="95" name="94 Conector angular"/>
            <p:cNvCxnSpPr>
              <a:stCxn id="94" idx="2"/>
            </p:cNvCxnSpPr>
            <p:nvPr/>
          </p:nvCxnSpPr>
          <p:spPr>
            <a:xfrm rot="5400000">
              <a:off x="5002212" y="2263776"/>
              <a:ext cx="1298575" cy="971550"/>
            </a:xfrm>
            <a:prstGeom prst="bentConnector3">
              <a:avLst>
                <a:gd name="adj1" fmla="val 19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angular"/>
            <p:cNvCxnSpPr/>
            <p:nvPr/>
          </p:nvCxnSpPr>
          <p:spPr>
            <a:xfrm rot="5400000">
              <a:off x="4897437" y="3389313"/>
              <a:ext cx="377825" cy="1587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96 Decisión"/>
          <p:cNvSpPr/>
          <p:nvPr/>
        </p:nvSpPr>
        <p:spPr>
          <a:xfrm>
            <a:off x="6413500" y="1855788"/>
            <a:ext cx="1482725" cy="50323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98" name="97 Conector angular"/>
          <p:cNvCxnSpPr>
            <a:endCxn id="97" idx="0"/>
          </p:cNvCxnSpPr>
          <p:nvPr/>
        </p:nvCxnSpPr>
        <p:spPr>
          <a:xfrm>
            <a:off x="6878638" y="1847850"/>
            <a:ext cx="276225" cy="793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5732463" y="2582863"/>
            <a:ext cx="979487" cy="665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00" name="99 Conector angular"/>
          <p:cNvCxnSpPr>
            <a:endCxn id="99" idx="0"/>
          </p:cNvCxnSpPr>
          <p:nvPr/>
        </p:nvCxnSpPr>
        <p:spPr>
          <a:xfrm rot="5400000">
            <a:off x="6576219" y="2004219"/>
            <a:ext cx="223838" cy="933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/>
          <p:nvPr/>
        </p:nvCxnSpPr>
        <p:spPr>
          <a:xfrm>
            <a:off x="7896225" y="2106613"/>
            <a:ext cx="73025" cy="1306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/>
          <p:nvPr/>
        </p:nvCxnSpPr>
        <p:spPr>
          <a:xfrm>
            <a:off x="7969250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/>
          <p:nvPr/>
        </p:nvCxnSpPr>
        <p:spPr>
          <a:xfrm>
            <a:off x="7972425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3" y="650875"/>
            <a:ext cx="544830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271463" y="862013"/>
            <a:ext cx="2963862" cy="1852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 smtClean="0"/>
              <a:t>Lista de Verificación</a:t>
            </a:r>
          </a:p>
          <a:p>
            <a:endParaRPr lang="es-AR" altLang="es-AR" smtClean="0"/>
          </a:p>
          <a:p>
            <a:pPr lvl="1">
              <a:buFont typeface="Wingdings" pitchFamily="2" charset="2"/>
              <a:buChar char="ü"/>
            </a:pPr>
            <a:r>
              <a:rPr lang="es-ES_tradnl" altLang="es-AR" smtClean="0"/>
              <a:t>Una respuesta SI en cualquier pregunta indica que es un Cambio de Nivel Superior de Riesgo.  Necesidad de realizar Estudio HA.</a:t>
            </a:r>
            <a:endParaRPr lang="es-AR" altLang="es-AR" smtClean="0"/>
          </a:p>
          <a:p>
            <a:pPr lvl="1"/>
            <a:endParaRPr lang="es-AR" altLang="es-AR" smtClean="0"/>
          </a:p>
        </p:txBody>
      </p:sp>
      <p:sp>
        <p:nvSpPr>
          <p:cNvPr id="28676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Gestión de Cambios - ¿Nivel de Riesgo?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51200" y="3738563"/>
            <a:ext cx="5534025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5126038" y="1769269"/>
            <a:ext cx="2896394" cy="2814637"/>
          </a:xfrm>
          <a:custGeom>
            <a:avLst/>
            <a:gdLst>
              <a:gd name="connsiteX0" fmla="*/ 2253508 w 2978335"/>
              <a:gd name="connsiteY0" fmla="*/ 23899 h 2865064"/>
              <a:gd name="connsiteX1" fmla="*/ 1781068 w 2978335"/>
              <a:gd name="connsiteY1" fmla="*/ 122959 h 2865064"/>
              <a:gd name="connsiteX2" fmla="*/ 1194328 w 2978335"/>
              <a:gd name="connsiteY2" fmla="*/ 359179 h 2865064"/>
              <a:gd name="connsiteX3" fmla="*/ 295168 w 2978335"/>
              <a:gd name="connsiteY3" fmla="*/ 984019 h 2865064"/>
              <a:gd name="connsiteX4" fmla="*/ 28468 w 2978335"/>
              <a:gd name="connsiteY4" fmla="*/ 2119399 h 2865064"/>
              <a:gd name="connsiteX5" fmla="*/ 881908 w 2978335"/>
              <a:gd name="connsiteY5" fmla="*/ 2805199 h 2865064"/>
              <a:gd name="connsiteX6" fmla="*/ 2192548 w 2978335"/>
              <a:gd name="connsiteY6" fmla="*/ 2683279 h 2865064"/>
              <a:gd name="connsiteX7" fmla="*/ 2238268 w 2978335"/>
              <a:gd name="connsiteY7" fmla="*/ 1509799 h 2865064"/>
              <a:gd name="connsiteX8" fmla="*/ 2878348 w 2978335"/>
              <a:gd name="connsiteY8" fmla="*/ 557299 h 2865064"/>
              <a:gd name="connsiteX9" fmla="*/ 2924068 w 2978335"/>
              <a:gd name="connsiteY9" fmla="*/ 46759 h 2865064"/>
              <a:gd name="connsiteX10" fmla="*/ 2360188 w 2978335"/>
              <a:gd name="connsiteY10" fmla="*/ 16279 h 2865064"/>
              <a:gd name="connsiteX0" fmla="*/ 2253508 w 2989182"/>
              <a:gd name="connsiteY0" fmla="*/ 20764 h 2861929"/>
              <a:gd name="connsiteX1" fmla="*/ 1781068 w 2989182"/>
              <a:gd name="connsiteY1" fmla="*/ 119824 h 2861929"/>
              <a:gd name="connsiteX2" fmla="*/ 1194328 w 2989182"/>
              <a:gd name="connsiteY2" fmla="*/ 356044 h 2861929"/>
              <a:gd name="connsiteX3" fmla="*/ 295168 w 2989182"/>
              <a:gd name="connsiteY3" fmla="*/ 980884 h 2861929"/>
              <a:gd name="connsiteX4" fmla="*/ 28468 w 2989182"/>
              <a:gd name="connsiteY4" fmla="*/ 2116264 h 2861929"/>
              <a:gd name="connsiteX5" fmla="*/ 881908 w 2989182"/>
              <a:gd name="connsiteY5" fmla="*/ 2802064 h 2861929"/>
              <a:gd name="connsiteX6" fmla="*/ 2192548 w 2989182"/>
              <a:gd name="connsiteY6" fmla="*/ 2680144 h 2861929"/>
              <a:gd name="connsiteX7" fmla="*/ 2238268 w 2989182"/>
              <a:gd name="connsiteY7" fmla="*/ 1506664 h 2861929"/>
              <a:gd name="connsiteX8" fmla="*/ 2878348 w 2989182"/>
              <a:gd name="connsiteY8" fmla="*/ 554164 h 2861929"/>
              <a:gd name="connsiteX9" fmla="*/ 2924068 w 2989182"/>
              <a:gd name="connsiteY9" fmla="*/ 43624 h 2861929"/>
              <a:gd name="connsiteX10" fmla="*/ 2207788 w 2989182"/>
              <a:gd name="connsiteY10" fmla="*/ 20764 h 2861929"/>
              <a:gd name="connsiteX0" fmla="*/ 2243085 w 2978759"/>
              <a:gd name="connsiteY0" fmla="*/ 20764 h 2846457"/>
              <a:gd name="connsiteX1" fmla="*/ 1770645 w 2978759"/>
              <a:gd name="connsiteY1" fmla="*/ 119824 h 2846457"/>
              <a:gd name="connsiteX2" fmla="*/ 1183905 w 2978759"/>
              <a:gd name="connsiteY2" fmla="*/ 356044 h 2846457"/>
              <a:gd name="connsiteX3" fmla="*/ 284745 w 2978759"/>
              <a:gd name="connsiteY3" fmla="*/ 980884 h 2846457"/>
              <a:gd name="connsiteX4" fmla="*/ 18045 w 2978759"/>
              <a:gd name="connsiteY4" fmla="*/ 2116264 h 2846457"/>
              <a:gd name="connsiteX5" fmla="*/ 703845 w 2978759"/>
              <a:gd name="connsiteY5" fmla="*/ 2779204 h 2846457"/>
              <a:gd name="connsiteX6" fmla="*/ 2182125 w 2978759"/>
              <a:gd name="connsiteY6" fmla="*/ 2680144 h 2846457"/>
              <a:gd name="connsiteX7" fmla="*/ 2227845 w 2978759"/>
              <a:gd name="connsiteY7" fmla="*/ 1506664 h 2846457"/>
              <a:gd name="connsiteX8" fmla="*/ 2867925 w 2978759"/>
              <a:gd name="connsiteY8" fmla="*/ 554164 h 2846457"/>
              <a:gd name="connsiteX9" fmla="*/ 2913645 w 2978759"/>
              <a:gd name="connsiteY9" fmla="*/ 43624 h 2846457"/>
              <a:gd name="connsiteX10" fmla="*/ 2197365 w 2978759"/>
              <a:gd name="connsiteY10" fmla="*/ 20764 h 2846457"/>
              <a:gd name="connsiteX0" fmla="*/ 2243085 w 2978759"/>
              <a:gd name="connsiteY0" fmla="*/ 20764 h 2827739"/>
              <a:gd name="connsiteX1" fmla="*/ 1770645 w 2978759"/>
              <a:gd name="connsiteY1" fmla="*/ 119824 h 2827739"/>
              <a:gd name="connsiteX2" fmla="*/ 1183905 w 2978759"/>
              <a:gd name="connsiteY2" fmla="*/ 356044 h 2827739"/>
              <a:gd name="connsiteX3" fmla="*/ 284745 w 2978759"/>
              <a:gd name="connsiteY3" fmla="*/ 980884 h 2827739"/>
              <a:gd name="connsiteX4" fmla="*/ 18045 w 2978759"/>
              <a:gd name="connsiteY4" fmla="*/ 2116264 h 2827739"/>
              <a:gd name="connsiteX5" fmla="*/ 703845 w 2978759"/>
              <a:gd name="connsiteY5" fmla="*/ 2779204 h 2827739"/>
              <a:gd name="connsiteX6" fmla="*/ 2182125 w 2978759"/>
              <a:gd name="connsiteY6" fmla="*/ 2680144 h 2827739"/>
              <a:gd name="connsiteX7" fmla="*/ 2227845 w 2978759"/>
              <a:gd name="connsiteY7" fmla="*/ 1506664 h 2827739"/>
              <a:gd name="connsiteX8" fmla="*/ 2867925 w 2978759"/>
              <a:gd name="connsiteY8" fmla="*/ 554164 h 2827739"/>
              <a:gd name="connsiteX9" fmla="*/ 2913645 w 2978759"/>
              <a:gd name="connsiteY9" fmla="*/ 43624 h 2827739"/>
              <a:gd name="connsiteX10" fmla="*/ 2197365 w 2978759"/>
              <a:gd name="connsiteY10" fmla="*/ 20764 h 2827739"/>
              <a:gd name="connsiteX0" fmla="*/ 2243085 w 2978759"/>
              <a:gd name="connsiteY0" fmla="*/ 20764 h 2879035"/>
              <a:gd name="connsiteX1" fmla="*/ 1770645 w 2978759"/>
              <a:gd name="connsiteY1" fmla="*/ 119824 h 2879035"/>
              <a:gd name="connsiteX2" fmla="*/ 1183905 w 2978759"/>
              <a:gd name="connsiteY2" fmla="*/ 356044 h 2879035"/>
              <a:gd name="connsiteX3" fmla="*/ 284745 w 2978759"/>
              <a:gd name="connsiteY3" fmla="*/ 980884 h 2879035"/>
              <a:gd name="connsiteX4" fmla="*/ 18045 w 2978759"/>
              <a:gd name="connsiteY4" fmla="*/ 2116264 h 2879035"/>
              <a:gd name="connsiteX5" fmla="*/ 703845 w 2978759"/>
              <a:gd name="connsiteY5" fmla="*/ 2779204 h 2879035"/>
              <a:gd name="connsiteX6" fmla="*/ 2189745 w 2978759"/>
              <a:gd name="connsiteY6" fmla="*/ 2741104 h 2879035"/>
              <a:gd name="connsiteX7" fmla="*/ 2227845 w 2978759"/>
              <a:gd name="connsiteY7" fmla="*/ 1506664 h 2879035"/>
              <a:gd name="connsiteX8" fmla="*/ 2867925 w 2978759"/>
              <a:gd name="connsiteY8" fmla="*/ 554164 h 2879035"/>
              <a:gd name="connsiteX9" fmla="*/ 2913645 w 2978759"/>
              <a:gd name="connsiteY9" fmla="*/ 43624 h 2879035"/>
              <a:gd name="connsiteX10" fmla="*/ 2197365 w 2978759"/>
              <a:gd name="connsiteY10" fmla="*/ 20764 h 2879035"/>
              <a:gd name="connsiteX0" fmla="*/ 2243085 w 2978759"/>
              <a:gd name="connsiteY0" fmla="*/ 20764 h 2891188"/>
              <a:gd name="connsiteX1" fmla="*/ 1770645 w 2978759"/>
              <a:gd name="connsiteY1" fmla="*/ 119824 h 2891188"/>
              <a:gd name="connsiteX2" fmla="*/ 1183905 w 2978759"/>
              <a:gd name="connsiteY2" fmla="*/ 356044 h 2891188"/>
              <a:gd name="connsiteX3" fmla="*/ 284745 w 2978759"/>
              <a:gd name="connsiteY3" fmla="*/ 980884 h 2891188"/>
              <a:gd name="connsiteX4" fmla="*/ 18045 w 2978759"/>
              <a:gd name="connsiteY4" fmla="*/ 2116264 h 2891188"/>
              <a:gd name="connsiteX5" fmla="*/ 703845 w 2978759"/>
              <a:gd name="connsiteY5" fmla="*/ 2779204 h 2891188"/>
              <a:gd name="connsiteX6" fmla="*/ 2189745 w 2978759"/>
              <a:gd name="connsiteY6" fmla="*/ 2741104 h 2891188"/>
              <a:gd name="connsiteX7" fmla="*/ 2227845 w 2978759"/>
              <a:gd name="connsiteY7" fmla="*/ 1506664 h 2891188"/>
              <a:gd name="connsiteX8" fmla="*/ 2867925 w 2978759"/>
              <a:gd name="connsiteY8" fmla="*/ 554164 h 2891188"/>
              <a:gd name="connsiteX9" fmla="*/ 2913645 w 2978759"/>
              <a:gd name="connsiteY9" fmla="*/ 43624 h 2891188"/>
              <a:gd name="connsiteX10" fmla="*/ 2197365 w 2978759"/>
              <a:gd name="connsiteY10" fmla="*/ 20764 h 2891188"/>
              <a:gd name="connsiteX0" fmla="*/ 2243085 w 2978759"/>
              <a:gd name="connsiteY0" fmla="*/ 20764 h 2870192"/>
              <a:gd name="connsiteX1" fmla="*/ 1770645 w 2978759"/>
              <a:gd name="connsiteY1" fmla="*/ 119824 h 2870192"/>
              <a:gd name="connsiteX2" fmla="*/ 1183905 w 2978759"/>
              <a:gd name="connsiteY2" fmla="*/ 356044 h 2870192"/>
              <a:gd name="connsiteX3" fmla="*/ 284745 w 2978759"/>
              <a:gd name="connsiteY3" fmla="*/ 980884 h 2870192"/>
              <a:gd name="connsiteX4" fmla="*/ 18045 w 2978759"/>
              <a:gd name="connsiteY4" fmla="*/ 2116264 h 2870192"/>
              <a:gd name="connsiteX5" fmla="*/ 703845 w 2978759"/>
              <a:gd name="connsiteY5" fmla="*/ 2779204 h 2870192"/>
              <a:gd name="connsiteX6" fmla="*/ 2189745 w 2978759"/>
              <a:gd name="connsiteY6" fmla="*/ 2741104 h 2870192"/>
              <a:gd name="connsiteX7" fmla="*/ 2227845 w 2978759"/>
              <a:gd name="connsiteY7" fmla="*/ 1506664 h 2870192"/>
              <a:gd name="connsiteX8" fmla="*/ 2867925 w 2978759"/>
              <a:gd name="connsiteY8" fmla="*/ 554164 h 2870192"/>
              <a:gd name="connsiteX9" fmla="*/ 2913645 w 2978759"/>
              <a:gd name="connsiteY9" fmla="*/ 43624 h 2870192"/>
              <a:gd name="connsiteX10" fmla="*/ 2197365 w 2978759"/>
              <a:gd name="connsiteY10" fmla="*/ 20764 h 2870192"/>
              <a:gd name="connsiteX0" fmla="*/ 2243085 w 2976565"/>
              <a:gd name="connsiteY0" fmla="*/ 20764 h 2880033"/>
              <a:gd name="connsiteX1" fmla="*/ 1770645 w 2976565"/>
              <a:gd name="connsiteY1" fmla="*/ 119824 h 2880033"/>
              <a:gd name="connsiteX2" fmla="*/ 1183905 w 2976565"/>
              <a:gd name="connsiteY2" fmla="*/ 356044 h 2880033"/>
              <a:gd name="connsiteX3" fmla="*/ 284745 w 2976565"/>
              <a:gd name="connsiteY3" fmla="*/ 980884 h 2880033"/>
              <a:gd name="connsiteX4" fmla="*/ 18045 w 2976565"/>
              <a:gd name="connsiteY4" fmla="*/ 2116264 h 2880033"/>
              <a:gd name="connsiteX5" fmla="*/ 703845 w 2976565"/>
              <a:gd name="connsiteY5" fmla="*/ 2779204 h 2880033"/>
              <a:gd name="connsiteX6" fmla="*/ 2189745 w 2976565"/>
              <a:gd name="connsiteY6" fmla="*/ 2741104 h 2880033"/>
              <a:gd name="connsiteX7" fmla="*/ 2273565 w 2976565"/>
              <a:gd name="connsiteY7" fmla="*/ 1491424 h 2880033"/>
              <a:gd name="connsiteX8" fmla="*/ 2867925 w 2976565"/>
              <a:gd name="connsiteY8" fmla="*/ 554164 h 2880033"/>
              <a:gd name="connsiteX9" fmla="*/ 2913645 w 2976565"/>
              <a:gd name="connsiteY9" fmla="*/ 43624 h 2880033"/>
              <a:gd name="connsiteX10" fmla="*/ 2197365 w 2976565"/>
              <a:gd name="connsiteY10" fmla="*/ 20764 h 2880033"/>
              <a:gd name="connsiteX0" fmla="*/ 2243085 w 2976565"/>
              <a:gd name="connsiteY0" fmla="*/ 20764 h 2914388"/>
              <a:gd name="connsiteX1" fmla="*/ 1770645 w 2976565"/>
              <a:gd name="connsiteY1" fmla="*/ 119824 h 2914388"/>
              <a:gd name="connsiteX2" fmla="*/ 1183905 w 2976565"/>
              <a:gd name="connsiteY2" fmla="*/ 356044 h 2914388"/>
              <a:gd name="connsiteX3" fmla="*/ 284745 w 2976565"/>
              <a:gd name="connsiteY3" fmla="*/ 980884 h 2914388"/>
              <a:gd name="connsiteX4" fmla="*/ 18045 w 2976565"/>
              <a:gd name="connsiteY4" fmla="*/ 2116264 h 2914388"/>
              <a:gd name="connsiteX5" fmla="*/ 703845 w 2976565"/>
              <a:gd name="connsiteY5" fmla="*/ 2779204 h 2914388"/>
              <a:gd name="connsiteX6" fmla="*/ 2136405 w 2976565"/>
              <a:gd name="connsiteY6" fmla="*/ 2794444 h 2914388"/>
              <a:gd name="connsiteX7" fmla="*/ 2273565 w 2976565"/>
              <a:gd name="connsiteY7" fmla="*/ 1491424 h 2914388"/>
              <a:gd name="connsiteX8" fmla="*/ 2867925 w 2976565"/>
              <a:gd name="connsiteY8" fmla="*/ 554164 h 2914388"/>
              <a:gd name="connsiteX9" fmla="*/ 2913645 w 2976565"/>
              <a:gd name="connsiteY9" fmla="*/ 43624 h 2914388"/>
              <a:gd name="connsiteX10" fmla="*/ 2197365 w 2976565"/>
              <a:gd name="connsiteY10" fmla="*/ 20764 h 2914388"/>
              <a:gd name="connsiteX0" fmla="*/ 2243085 w 2976565"/>
              <a:gd name="connsiteY0" fmla="*/ 20764 h 2894948"/>
              <a:gd name="connsiteX1" fmla="*/ 1770645 w 2976565"/>
              <a:gd name="connsiteY1" fmla="*/ 119824 h 2894948"/>
              <a:gd name="connsiteX2" fmla="*/ 1183905 w 2976565"/>
              <a:gd name="connsiteY2" fmla="*/ 356044 h 2894948"/>
              <a:gd name="connsiteX3" fmla="*/ 284745 w 2976565"/>
              <a:gd name="connsiteY3" fmla="*/ 980884 h 2894948"/>
              <a:gd name="connsiteX4" fmla="*/ 18045 w 2976565"/>
              <a:gd name="connsiteY4" fmla="*/ 2116264 h 2894948"/>
              <a:gd name="connsiteX5" fmla="*/ 703845 w 2976565"/>
              <a:gd name="connsiteY5" fmla="*/ 2779204 h 2894948"/>
              <a:gd name="connsiteX6" fmla="*/ 2136405 w 2976565"/>
              <a:gd name="connsiteY6" fmla="*/ 2794444 h 2894948"/>
              <a:gd name="connsiteX7" fmla="*/ 2273565 w 2976565"/>
              <a:gd name="connsiteY7" fmla="*/ 1491424 h 2894948"/>
              <a:gd name="connsiteX8" fmla="*/ 2867925 w 2976565"/>
              <a:gd name="connsiteY8" fmla="*/ 554164 h 2894948"/>
              <a:gd name="connsiteX9" fmla="*/ 2913645 w 2976565"/>
              <a:gd name="connsiteY9" fmla="*/ 43624 h 2894948"/>
              <a:gd name="connsiteX10" fmla="*/ 2197365 w 2976565"/>
              <a:gd name="connsiteY10" fmla="*/ 20764 h 2894948"/>
              <a:gd name="connsiteX0" fmla="*/ 2247733 w 2981213"/>
              <a:gd name="connsiteY0" fmla="*/ 20764 h 2940023"/>
              <a:gd name="connsiteX1" fmla="*/ 1775293 w 2981213"/>
              <a:gd name="connsiteY1" fmla="*/ 119824 h 2940023"/>
              <a:gd name="connsiteX2" fmla="*/ 1188553 w 2981213"/>
              <a:gd name="connsiteY2" fmla="*/ 356044 h 2940023"/>
              <a:gd name="connsiteX3" fmla="*/ 289393 w 2981213"/>
              <a:gd name="connsiteY3" fmla="*/ 980884 h 2940023"/>
              <a:gd name="connsiteX4" fmla="*/ 22693 w 2981213"/>
              <a:gd name="connsiteY4" fmla="*/ 2116264 h 2940023"/>
              <a:gd name="connsiteX5" fmla="*/ 784693 w 2981213"/>
              <a:gd name="connsiteY5" fmla="*/ 2832544 h 2940023"/>
              <a:gd name="connsiteX6" fmla="*/ 2141053 w 2981213"/>
              <a:gd name="connsiteY6" fmla="*/ 2794444 h 2940023"/>
              <a:gd name="connsiteX7" fmla="*/ 2278213 w 2981213"/>
              <a:gd name="connsiteY7" fmla="*/ 1491424 h 2940023"/>
              <a:gd name="connsiteX8" fmla="*/ 2872573 w 2981213"/>
              <a:gd name="connsiteY8" fmla="*/ 554164 h 2940023"/>
              <a:gd name="connsiteX9" fmla="*/ 2918293 w 2981213"/>
              <a:gd name="connsiteY9" fmla="*/ 43624 h 2940023"/>
              <a:gd name="connsiteX10" fmla="*/ 2202013 w 2981213"/>
              <a:gd name="connsiteY10" fmla="*/ 20764 h 2940023"/>
              <a:gd name="connsiteX0" fmla="*/ 2247733 w 2981213"/>
              <a:gd name="connsiteY0" fmla="*/ 20764 h 2917354"/>
              <a:gd name="connsiteX1" fmla="*/ 1775293 w 2981213"/>
              <a:gd name="connsiteY1" fmla="*/ 119824 h 2917354"/>
              <a:gd name="connsiteX2" fmla="*/ 1188553 w 2981213"/>
              <a:gd name="connsiteY2" fmla="*/ 356044 h 2917354"/>
              <a:gd name="connsiteX3" fmla="*/ 289393 w 2981213"/>
              <a:gd name="connsiteY3" fmla="*/ 980884 h 2917354"/>
              <a:gd name="connsiteX4" fmla="*/ 22693 w 2981213"/>
              <a:gd name="connsiteY4" fmla="*/ 2116264 h 2917354"/>
              <a:gd name="connsiteX5" fmla="*/ 784693 w 2981213"/>
              <a:gd name="connsiteY5" fmla="*/ 2832544 h 2917354"/>
              <a:gd name="connsiteX6" fmla="*/ 2141053 w 2981213"/>
              <a:gd name="connsiteY6" fmla="*/ 2794444 h 2917354"/>
              <a:gd name="connsiteX7" fmla="*/ 2278213 w 2981213"/>
              <a:gd name="connsiteY7" fmla="*/ 1491424 h 2917354"/>
              <a:gd name="connsiteX8" fmla="*/ 2872573 w 2981213"/>
              <a:gd name="connsiteY8" fmla="*/ 554164 h 2917354"/>
              <a:gd name="connsiteX9" fmla="*/ 2918293 w 2981213"/>
              <a:gd name="connsiteY9" fmla="*/ 43624 h 2917354"/>
              <a:gd name="connsiteX10" fmla="*/ 2202013 w 2981213"/>
              <a:gd name="connsiteY10" fmla="*/ 20764 h 2917354"/>
              <a:gd name="connsiteX0" fmla="*/ 2247733 w 2981213"/>
              <a:gd name="connsiteY0" fmla="*/ 20764 h 2884709"/>
              <a:gd name="connsiteX1" fmla="*/ 1775293 w 2981213"/>
              <a:gd name="connsiteY1" fmla="*/ 119824 h 2884709"/>
              <a:gd name="connsiteX2" fmla="*/ 1188553 w 2981213"/>
              <a:gd name="connsiteY2" fmla="*/ 356044 h 2884709"/>
              <a:gd name="connsiteX3" fmla="*/ 289393 w 2981213"/>
              <a:gd name="connsiteY3" fmla="*/ 980884 h 2884709"/>
              <a:gd name="connsiteX4" fmla="*/ 22693 w 2981213"/>
              <a:gd name="connsiteY4" fmla="*/ 2116264 h 2884709"/>
              <a:gd name="connsiteX5" fmla="*/ 784693 w 2981213"/>
              <a:gd name="connsiteY5" fmla="*/ 2832544 h 2884709"/>
              <a:gd name="connsiteX6" fmla="*/ 2255353 w 2981213"/>
              <a:gd name="connsiteY6" fmla="*/ 2680144 h 2884709"/>
              <a:gd name="connsiteX7" fmla="*/ 2278213 w 2981213"/>
              <a:gd name="connsiteY7" fmla="*/ 1491424 h 2884709"/>
              <a:gd name="connsiteX8" fmla="*/ 2872573 w 2981213"/>
              <a:gd name="connsiteY8" fmla="*/ 554164 h 2884709"/>
              <a:gd name="connsiteX9" fmla="*/ 2918293 w 2981213"/>
              <a:gd name="connsiteY9" fmla="*/ 43624 h 2884709"/>
              <a:gd name="connsiteX10" fmla="*/ 2202013 w 2981213"/>
              <a:gd name="connsiteY10" fmla="*/ 20764 h 2884709"/>
              <a:gd name="connsiteX0" fmla="*/ 2260448 w 2993928"/>
              <a:gd name="connsiteY0" fmla="*/ 20764 h 2832937"/>
              <a:gd name="connsiteX1" fmla="*/ 1788008 w 2993928"/>
              <a:gd name="connsiteY1" fmla="*/ 119824 h 2832937"/>
              <a:gd name="connsiteX2" fmla="*/ 1201268 w 2993928"/>
              <a:gd name="connsiteY2" fmla="*/ 356044 h 2832937"/>
              <a:gd name="connsiteX3" fmla="*/ 302108 w 2993928"/>
              <a:gd name="connsiteY3" fmla="*/ 980884 h 2832937"/>
              <a:gd name="connsiteX4" fmla="*/ 35408 w 2993928"/>
              <a:gd name="connsiteY4" fmla="*/ 2116264 h 2832937"/>
              <a:gd name="connsiteX5" fmla="*/ 995528 w 2993928"/>
              <a:gd name="connsiteY5" fmla="*/ 2756344 h 2832937"/>
              <a:gd name="connsiteX6" fmla="*/ 2268068 w 2993928"/>
              <a:gd name="connsiteY6" fmla="*/ 2680144 h 2832937"/>
              <a:gd name="connsiteX7" fmla="*/ 2290928 w 2993928"/>
              <a:gd name="connsiteY7" fmla="*/ 1491424 h 2832937"/>
              <a:gd name="connsiteX8" fmla="*/ 2885288 w 2993928"/>
              <a:gd name="connsiteY8" fmla="*/ 554164 h 2832937"/>
              <a:gd name="connsiteX9" fmla="*/ 2931008 w 2993928"/>
              <a:gd name="connsiteY9" fmla="*/ 43624 h 2832937"/>
              <a:gd name="connsiteX10" fmla="*/ 2214728 w 2993928"/>
              <a:gd name="connsiteY10" fmla="*/ 20764 h 2832937"/>
              <a:gd name="connsiteX0" fmla="*/ 2260448 w 2993928"/>
              <a:gd name="connsiteY0" fmla="*/ 20764 h 2812657"/>
              <a:gd name="connsiteX1" fmla="*/ 1788008 w 2993928"/>
              <a:gd name="connsiteY1" fmla="*/ 119824 h 2812657"/>
              <a:gd name="connsiteX2" fmla="*/ 1201268 w 2993928"/>
              <a:gd name="connsiteY2" fmla="*/ 356044 h 2812657"/>
              <a:gd name="connsiteX3" fmla="*/ 302108 w 2993928"/>
              <a:gd name="connsiteY3" fmla="*/ 980884 h 2812657"/>
              <a:gd name="connsiteX4" fmla="*/ 35408 w 2993928"/>
              <a:gd name="connsiteY4" fmla="*/ 2116264 h 2812657"/>
              <a:gd name="connsiteX5" fmla="*/ 995528 w 2993928"/>
              <a:gd name="connsiteY5" fmla="*/ 2756344 h 2812657"/>
              <a:gd name="connsiteX6" fmla="*/ 2268068 w 2993928"/>
              <a:gd name="connsiteY6" fmla="*/ 2680144 h 2812657"/>
              <a:gd name="connsiteX7" fmla="*/ 2290928 w 2993928"/>
              <a:gd name="connsiteY7" fmla="*/ 1491424 h 2812657"/>
              <a:gd name="connsiteX8" fmla="*/ 2885288 w 2993928"/>
              <a:gd name="connsiteY8" fmla="*/ 554164 h 2812657"/>
              <a:gd name="connsiteX9" fmla="*/ 2931008 w 2993928"/>
              <a:gd name="connsiteY9" fmla="*/ 43624 h 2812657"/>
              <a:gd name="connsiteX10" fmla="*/ 2214728 w 2993928"/>
              <a:gd name="connsiteY10" fmla="*/ 20764 h 281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3928" h="2812657">
                <a:moveTo>
                  <a:pt x="2260448" y="20764"/>
                </a:moveTo>
                <a:cubicBezTo>
                  <a:pt x="2112493" y="42354"/>
                  <a:pt x="1964538" y="63944"/>
                  <a:pt x="1788008" y="119824"/>
                </a:cubicBezTo>
                <a:cubicBezTo>
                  <a:pt x="1611478" y="175704"/>
                  <a:pt x="1448918" y="212534"/>
                  <a:pt x="1201268" y="356044"/>
                </a:cubicBezTo>
                <a:cubicBezTo>
                  <a:pt x="953618" y="499554"/>
                  <a:pt x="496418" y="687514"/>
                  <a:pt x="302108" y="980884"/>
                </a:cubicBezTo>
                <a:cubicBezTo>
                  <a:pt x="107798" y="1274254"/>
                  <a:pt x="-80162" y="1820354"/>
                  <a:pt x="35408" y="2116264"/>
                </a:cubicBezTo>
                <a:cubicBezTo>
                  <a:pt x="150978" y="2412174"/>
                  <a:pt x="608178" y="2715704"/>
                  <a:pt x="995528" y="2756344"/>
                </a:cubicBezTo>
                <a:cubicBezTo>
                  <a:pt x="1382878" y="2796984"/>
                  <a:pt x="2052168" y="2890964"/>
                  <a:pt x="2268068" y="2680144"/>
                </a:cubicBezTo>
                <a:cubicBezTo>
                  <a:pt x="2483968" y="2469324"/>
                  <a:pt x="2188058" y="1845754"/>
                  <a:pt x="2290928" y="1491424"/>
                </a:cubicBezTo>
                <a:cubicBezTo>
                  <a:pt x="2393798" y="1137094"/>
                  <a:pt x="2778608" y="795464"/>
                  <a:pt x="2885288" y="554164"/>
                </a:cubicBezTo>
                <a:cubicBezTo>
                  <a:pt x="2991968" y="312864"/>
                  <a:pt x="3042768" y="132524"/>
                  <a:pt x="2931008" y="43624"/>
                </a:cubicBezTo>
                <a:cubicBezTo>
                  <a:pt x="2819248" y="-45276"/>
                  <a:pt x="2309978" y="30924"/>
                  <a:pt x="2214728" y="20764"/>
                </a:cubicBezTo>
              </a:path>
            </a:pathLst>
          </a:custGeom>
          <a:solidFill>
            <a:schemeClr val="bg2">
              <a:lumMod val="90000"/>
            </a:schemeClr>
          </a:solidFill>
          <a:ln w="28575">
            <a:solidFill>
              <a:srgbClr val="92D050"/>
            </a:solidFill>
            <a:prstDash val="sysDash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9701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Visión Global del Proceso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" name="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7" name="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10" name="9 Conector angular"/>
          <p:cNvCxnSpPr>
            <a:stCxn id="7" idx="2"/>
            <a:endCxn id="8" idx="0"/>
          </p:cNvCxnSpPr>
          <p:nvPr/>
        </p:nvCxnSpPr>
        <p:spPr>
          <a:xfrm rot="5400000">
            <a:off x="1312863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10 Conector angular"/>
          <p:cNvCxnSpPr>
            <a:stCxn id="7" idx="2"/>
            <a:endCxn id="9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041775" y="990600"/>
            <a:ext cx="2089150" cy="177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732463" y="2582863"/>
            <a:ext cx="979487" cy="6651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2" idx="2"/>
            <a:endCxn id="16" idx="0"/>
          </p:cNvCxnSpPr>
          <p:nvPr/>
        </p:nvCxnSpPr>
        <p:spPr>
          <a:xfrm>
            <a:off x="5086350" y="1168400"/>
            <a:ext cx="9525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14 Rectángulo redondeado"/>
          <p:cNvSpPr/>
          <p:nvPr/>
        </p:nvSpPr>
        <p:spPr>
          <a:xfrm>
            <a:off x="7478713" y="3413125"/>
            <a:ext cx="979487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Modificación</a:t>
            </a:r>
          </a:p>
        </p:txBody>
      </p:sp>
      <p:sp>
        <p:nvSpPr>
          <p:cNvPr id="16" name="15 Decisión"/>
          <p:cNvSpPr/>
          <p:nvPr/>
        </p:nvSpPr>
        <p:spPr>
          <a:xfrm>
            <a:off x="4343400" y="1335088"/>
            <a:ext cx="1504950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sp>
        <p:nvSpPr>
          <p:cNvPr id="17" name="16 Proceso"/>
          <p:cNvSpPr/>
          <p:nvPr/>
        </p:nvSpPr>
        <p:spPr>
          <a:xfrm>
            <a:off x="2906713" y="2120900"/>
            <a:ext cx="2089150" cy="93821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2900363" y="3421063"/>
            <a:ext cx="1050925" cy="5222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4027488" y="3398838"/>
            <a:ext cx="979487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20" name="19 Conector angular"/>
          <p:cNvCxnSpPr>
            <a:stCxn id="17" idx="2"/>
            <a:endCxn id="18" idx="0"/>
          </p:cNvCxnSpPr>
          <p:nvPr/>
        </p:nvCxnSpPr>
        <p:spPr>
          <a:xfrm rot="5400000">
            <a:off x="3507582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20 Conector angular"/>
          <p:cNvCxnSpPr>
            <a:stCxn id="17" idx="2"/>
            <a:endCxn id="19" idx="0"/>
          </p:cNvCxnSpPr>
          <p:nvPr/>
        </p:nvCxnSpPr>
        <p:spPr>
          <a:xfrm rot="16200000" flipH="1">
            <a:off x="4064794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2" name="21 Decisión"/>
          <p:cNvSpPr/>
          <p:nvPr/>
        </p:nvSpPr>
        <p:spPr>
          <a:xfrm>
            <a:off x="5395913" y="1597025"/>
            <a:ext cx="1482725" cy="50323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cxnSp>
        <p:nvCxnSpPr>
          <p:cNvPr id="23" name="22 Conector angular"/>
          <p:cNvCxnSpPr>
            <a:stCxn id="16" idx="2"/>
            <a:endCxn id="17" idx="0"/>
          </p:cNvCxnSpPr>
          <p:nvPr/>
        </p:nvCxnSpPr>
        <p:spPr>
          <a:xfrm rot="5400000">
            <a:off x="4382294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23 CuadroTexto"/>
          <p:cNvSpPr txBox="1"/>
          <p:nvPr/>
        </p:nvSpPr>
        <p:spPr>
          <a:xfrm>
            <a:off x="4845050" y="1763713"/>
            <a:ext cx="280988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691188" y="1341438"/>
            <a:ext cx="347662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26" name="25 Conector angular"/>
          <p:cNvCxnSpPr>
            <a:stCxn id="22" idx="2"/>
          </p:cNvCxnSpPr>
          <p:nvPr/>
        </p:nvCxnSpPr>
        <p:spPr>
          <a:xfrm rot="5400000">
            <a:off x="5002212" y="2263776"/>
            <a:ext cx="1298575" cy="971550"/>
          </a:xfrm>
          <a:prstGeom prst="bentConnector3">
            <a:avLst>
              <a:gd name="adj1" fmla="val 19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" name="26 CuadroTexto"/>
          <p:cNvSpPr txBox="1"/>
          <p:nvPr/>
        </p:nvSpPr>
        <p:spPr>
          <a:xfrm>
            <a:off x="5889625" y="2025650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28" name="27 Conector angular"/>
          <p:cNvCxnSpPr>
            <a:endCxn id="19" idx="3"/>
          </p:cNvCxnSpPr>
          <p:nvPr/>
        </p:nvCxnSpPr>
        <p:spPr>
          <a:xfrm rot="5400000">
            <a:off x="4897437" y="3389313"/>
            <a:ext cx="377825" cy="158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28 Decisión"/>
          <p:cNvSpPr/>
          <p:nvPr/>
        </p:nvSpPr>
        <p:spPr>
          <a:xfrm>
            <a:off x="6407150" y="1855788"/>
            <a:ext cx="1482725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30" name="29 Conector angular"/>
          <p:cNvCxnSpPr>
            <a:stCxn id="16" idx="3"/>
            <a:endCxn id="22" idx="0"/>
          </p:cNvCxnSpPr>
          <p:nvPr/>
        </p:nvCxnSpPr>
        <p:spPr>
          <a:xfrm>
            <a:off x="5848350" y="1587500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30 Conector angular"/>
          <p:cNvCxnSpPr>
            <a:stCxn id="22" idx="3"/>
            <a:endCxn id="29" idx="0"/>
          </p:cNvCxnSpPr>
          <p:nvPr/>
        </p:nvCxnSpPr>
        <p:spPr>
          <a:xfrm>
            <a:off x="6878638" y="1849438"/>
            <a:ext cx="269875" cy="635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2" name="31 CuadroTexto"/>
          <p:cNvSpPr txBox="1"/>
          <p:nvPr/>
        </p:nvSpPr>
        <p:spPr>
          <a:xfrm>
            <a:off x="6832600" y="1630363"/>
            <a:ext cx="347663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33" name="32 Conector angular"/>
          <p:cNvCxnSpPr>
            <a:stCxn id="29" idx="2"/>
            <a:endCxn id="13" idx="0"/>
          </p:cNvCxnSpPr>
          <p:nvPr/>
        </p:nvCxnSpPr>
        <p:spPr>
          <a:xfrm rot="5400000">
            <a:off x="6573838" y="2008187"/>
            <a:ext cx="223838" cy="9255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33 CuadroTexto"/>
          <p:cNvSpPr txBox="1"/>
          <p:nvPr/>
        </p:nvSpPr>
        <p:spPr>
          <a:xfrm>
            <a:off x="6902450" y="2270125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35" name="34 Conector angular"/>
          <p:cNvCxnSpPr>
            <a:stCxn id="29" idx="3"/>
            <a:endCxn id="15" idx="0"/>
          </p:cNvCxnSpPr>
          <p:nvPr/>
        </p:nvCxnSpPr>
        <p:spPr>
          <a:xfrm>
            <a:off x="7889875" y="2108200"/>
            <a:ext cx="79375" cy="1304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35 CuadroTexto"/>
          <p:cNvSpPr txBox="1"/>
          <p:nvPr/>
        </p:nvSpPr>
        <p:spPr>
          <a:xfrm>
            <a:off x="7848600" y="1870075"/>
            <a:ext cx="347663" cy="2778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sp>
        <p:nvSpPr>
          <p:cNvPr id="37" name="36 Pentágono"/>
          <p:cNvSpPr/>
          <p:nvPr/>
        </p:nvSpPr>
        <p:spPr>
          <a:xfrm>
            <a:off x="7515225" y="4024313"/>
            <a:ext cx="1165225" cy="50323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i="1" dirty="0">
                <a:solidFill>
                  <a:schemeClr val="tx1"/>
                </a:solidFill>
              </a:rPr>
              <a:t>Normas y procedimientos específicos</a:t>
            </a:r>
          </a:p>
        </p:txBody>
      </p:sp>
      <p:cxnSp>
        <p:nvCxnSpPr>
          <p:cNvPr id="38" name="37 Conector recto de flecha"/>
          <p:cNvCxnSpPr>
            <a:stCxn id="15" idx="2"/>
            <a:endCxn id="37" idx="0"/>
          </p:cNvCxnSpPr>
          <p:nvPr/>
        </p:nvCxnSpPr>
        <p:spPr>
          <a:xfrm>
            <a:off x="7969250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38 Pentágono"/>
          <p:cNvSpPr/>
          <p:nvPr/>
        </p:nvSpPr>
        <p:spPr>
          <a:xfrm rot="16200000" flipH="1">
            <a:off x="1117600" y="2768600"/>
            <a:ext cx="1217613" cy="2087563"/>
          </a:xfrm>
          <a:prstGeom prst="homePlate">
            <a:avLst>
              <a:gd name="adj" fmla="val 222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40" name="39 Conector recto de flecha"/>
          <p:cNvCxnSpPr>
            <a:stCxn id="8" idx="2"/>
          </p:cNvCxnSpPr>
          <p:nvPr/>
        </p:nvCxnSpPr>
        <p:spPr>
          <a:xfrm>
            <a:off x="11985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40 Conector recto de flecha"/>
          <p:cNvCxnSpPr>
            <a:stCxn id="9" idx="2"/>
          </p:cNvCxnSpPr>
          <p:nvPr/>
        </p:nvCxnSpPr>
        <p:spPr>
          <a:xfrm>
            <a:off x="2279650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3" name="42 Rectángulo redondeado"/>
          <p:cNvSpPr/>
          <p:nvPr/>
        </p:nvSpPr>
        <p:spPr>
          <a:xfrm>
            <a:off x="682625" y="4640263"/>
            <a:ext cx="8001000" cy="2333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2906713" y="4124325"/>
            <a:ext cx="4364037" cy="36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cxnSp>
        <p:nvCxnSpPr>
          <p:cNvPr id="45" name="44 Conector recto de flecha"/>
          <p:cNvCxnSpPr>
            <a:stCxn id="18" idx="2"/>
          </p:cNvCxnSpPr>
          <p:nvPr/>
        </p:nvCxnSpPr>
        <p:spPr>
          <a:xfrm>
            <a:off x="3425825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45 Conector recto de flecha"/>
          <p:cNvCxnSpPr>
            <a:stCxn id="19" idx="2"/>
          </p:cNvCxnSpPr>
          <p:nvPr/>
        </p:nvCxnSpPr>
        <p:spPr>
          <a:xfrm>
            <a:off x="4518025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7" name="46 Conector recto de flecha"/>
          <p:cNvCxnSpPr>
            <a:stCxn id="44" idx="2"/>
          </p:cNvCxnSpPr>
          <p:nvPr/>
        </p:nvCxnSpPr>
        <p:spPr>
          <a:xfrm flipH="1">
            <a:off x="5086350" y="448468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47 Conector recto de flecha"/>
          <p:cNvCxnSpPr>
            <a:stCxn id="39" idx="3"/>
          </p:cNvCxnSpPr>
          <p:nvPr/>
        </p:nvCxnSpPr>
        <p:spPr>
          <a:xfrm flipH="1">
            <a:off x="1720850" y="4421188"/>
            <a:ext cx="4763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48 Conector recto de flecha"/>
          <p:cNvCxnSpPr>
            <a:stCxn id="37" idx="2"/>
          </p:cNvCxnSpPr>
          <p:nvPr/>
        </p:nvCxnSpPr>
        <p:spPr>
          <a:xfrm>
            <a:off x="7972425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54 Rectángulo redondeado"/>
          <p:cNvSpPr/>
          <p:nvPr/>
        </p:nvSpPr>
        <p:spPr>
          <a:xfrm>
            <a:off x="6519863" y="642938"/>
            <a:ext cx="2163762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Activo Nuevo</a:t>
            </a:r>
          </a:p>
        </p:txBody>
      </p:sp>
      <p:cxnSp>
        <p:nvCxnSpPr>
          <p:cNvPr id="56" name="55 Conector angular"/>
          <p:cNvCxnSpPr>
            <a:stCxn id="55" idx="2"/>
            <a:endCxn id="16" idx="0"/>
          </p:cNvCxnSpPr>
          <p:nvPr/>
        </p:nvCxnSpPr>
        <p:spPr>
          <a:xfrm rot="5400000">
            <a:off x="6108700" y="-157162"/>
            <a:ext cx="479425" cy="2505075"/>
          </a:xfrm>
          <a:prstGeom prst="bentConnector3">
            <a:avLst>
              <a:gd name="adj1" fmla="val 73866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56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57 Conector recto de flecha"/>
          <p:cNvCxnSpPr>
            <a:endCxn id="12" idx="0"/>
          </p:cNvCxnSpPr>
          <p:nvPr/>
        </p:nvCxnSpPr>
        <p:spPr>
          <a:xfrm flipH="1">
            <a:off x="5086350" y="868363"/>
            <a:ext cx="3175" cy="1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9" name="58 Rectángulo redondeado"/>
          <p:cNvSpPr/>
          <p:nvPr/>
        </p:nvSpPr>
        <p:spPr>
          <a:xfrm>
            <a:off x="5221288" y="3398838"/>
            <a:ext cx="1019175" cy="520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Superior de Riesgo</a:t>
            </a:r>
          </a:p>
        </p:txBody>
      </p:sp>
      <p:cxnSp>
        <p:nvCxnSpPr>
          <p:cNvPr id="60" name="59 Conector angular"/>
          <p:cNvCxnSpPr>
            <a:stCxn id="13" idx="2"/>
            <a:endCxn id="59" idx="0"/>
          </p:cNvCxnSpPr>
          <p:nvPr/>
        </p:nvCxnSpPr>
        <p:spPr>
          <a:xfrm rot="5400000">
            <a:off x="5900737" y="3078163"/>
            <a:ext cx="150813" cy="490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1" name="60 Rectángulo redondeado"/>
          <p:cNvSpPr/>
          <p:nvPr/>
        </p:nvSpPr>
        <p:spPr>
          <a:xfrm>
            <a:off x="6300788" y="3398838"/>
            <a:ext cx="969962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62" name="61 Conector angular"/>
          <p:cNvCxnSpPr>
            <a:stCxn id="13" idx="2"/>
            <a:endCxn id="61" idx="0"/>
          </p:cNvCxnSpPr>
          <p:nvPr/>
        </p:nvCxnSpPr>
        <p:spPr>
          <a:xfrm rot="16200000" flipH="1">
            <a:off x="6428581" y="3040857"/>
            <a:ext cx="150813" cy="56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62 Conector recto de flecha"/>
          <p:cNvCxnSpPr>
            <a:stCxn id="59" idx="2"/>
          </p:cNvCxnSpPr>
          <p:nvPr/>
        </p:nvCxnSpPr>
        <p:spPr>
          <a:xfrm>
            <a:off x="5730875" y="3919538"/>
            <a:ext cx="15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4" name="63 Conector recto de flecha"/>
          <p:cNvCxnSpPr>
            <a:stCxn id="61" idx="2"/>
          </p:cNvCxnSpPr>
          <p:nvPr/>
        </p:nvCxnSpPr>
        <p:spPr>
          <a:xfrm>
            <a:off x="6786563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5" name="6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6" name="6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67" name="6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cxnSp>
        <p:nvCxnSpPr>
          <p:cNvPr id="68" name="67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71" name="70 Conector angular"/>
          <p:cNvCxnSpPr>
            <a:endCxn id="69" idx="0"/>
          </p:cNvCxnSpPr>
          <p:nvPr/>
        </p:nvCxnSpPr>
        <p:spPr>
          <a:xfrm rot="5400000">
            <a:off x="1311276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endCxn id="70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Pentágono"/>
          <p:cNvSpPr/>
          <p:nvPr/>
        </p:nvSpPr>
        <p:spPr>
          <a:xfrm rot="16200000" flipH="1">
            <a:off x="1123950" y="2768600"/>
            <a:ext cx="1217613" cy="2087563"/>
          </a:xfrm>
          <a:prstGeom prst="homePlate">
            <a:avLst>
              <a:gd name="adj" fmla="val 22293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80" name="79 Conector recto de flecha"/>
          <p:cNvCxnSpPr/>
          <p:nvPr/>
        </p:nvCxnSpPr>
        <p:spPr>
          <a:xfrm>
            <a:off x="1196975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22780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688975" y="4640263"/>
            <a:ext cx="8001000" cy="2333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cxnSp>
        <p:nvCxnSpPr>
          <p:cNvPr id="74" name="73 Conector recto de flecha"/>
          <p:cNvCxnSpPr/>
          <p:nvPr/>
        </p:nvCxnSpPr>
        <p:spPr>
          <a:xfrm flipH="1">
            <a:off x="1719263" y="4421188"/>
            <a:ext cx="4762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 redondeado"/>
          <p:cNvSpPr/>
          <p:nvPr/>
        </p:nvSpPr>
        <p:spPr>
          <a:xfrm>
            <a:off x="4043363" y="992188"/>
            <a:ext cx="2089150" cy="17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cxnSp>
        <p:nvCxnSpPr>
          <p:cNvPr id="76" name="75 Conector recto de flecha"/>
          <p:cNvCxnSpPr/>
          <p:nvPr/>
        </p:nvCxnSpPr>
        <p:spPr>
          <a:xfrm>
            <a:off x="5087938" y="1169988"/>
            <a:ext cx="7937" cy="16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Decisión"/>
          <p:cNvSpPr/>
          <p:nvPr/>
        </p:nvSpPr>
        <p:spPr>
          <a:xfrm>
            <a:off x="4343400" y="1333500"/>
            <a:ext cx="1504950" cy="5032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cxnSp>
        <p:nvCxnSpPr>
          <p:cNvPr id="82" name="81 Conector angular"/>
          <p:cNvCxnSpPr>
            <a:stCxn id="77" idx="3"/>
          </p:cNvCxnSpPr>
          <p:nvPr/>
        </p:nvCxnSpPr>
        <p:spPr>
          <a:xfrm>
            <a:off x="5848350" y="1585913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flipH="1">
            <a:off x="5086350" y="869950"/>
            <a:ext cx="3175" cy="122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Proceso"/>
          <p:cNvSpPr/>
          <p:nvPr/>
        </p:nvSpPr>
        <p:spPr>
          <a:xfrm>
            <a:off x="2906713" y="2120900"/>
            <a:ext cx="2089150" cy="938213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5" name="84 Rectángulo redondeado"/>
          <p:cNvSpPr/>
          <p:nvPr/>
        </p:nvSpPr>
        <p:spPr>
          <a:xfrm>
            <a:off x="2900363" y="3421063"/>
            <a:ext cx="1050925" cy="5222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86" name="85 Rectángulo redondeado"/>
          <p:cNvSpPr/>
          <p:nvPr/>
        </p:nvSpPr>
        <p:spPr>
          <a:xfrm>
            <a:off x="4027488" y="3398838"/>
            <a:ext cx="979487" cy="519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87" name="86 Conector angular"/>
          <p:cNvCxnSpPr>
            <a:stCxn id="84" idx="2"/>
            <a:endCxn id="85" idx="0"/>
          </p:cNvCxnSpPr>
          <p:nvPr/>
        </p:nvCxnSpPr>
        <p:spPr>
          <a:xfrm rot="5400000">
            <a:off x="3507582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84" idx="2"/>
            <a:endCxn id="86" idx="0"/>
          </p:cNvCxnSpPr>
          <p:nvPr/>
        </p:nvCxnSpPr>
        <p:spPr>
          <a:xfrm rot="16200000" flipH="1">
            <a:off x="4064794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endCxn id="84" idx="0"/>
          </p:cNvCxnSpPr>
          <p:nvPr/>
        </p:nvCxnSpPr>
        <p:spPr>
          <a:xfrm rot="5400000">
            <a:off x="4382294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>
            <a:stCxn id="85" idx="2"/>
          </p:cNvCxnSpPr>
          <p:nvPr/>
        </p:nvCxnSpPr>
        <p:spPr>
          <a:xfrm>
            <a:off x="3425825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86" idx="2"/>
          </p:cNvCxnSpPr>
          <p:nvPr/>
        </p:nvCxnSpPr>
        <p:spPr>
          <a:xfrm>
            <a:off x="4518025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>
            <a:stCxn id="90" idx="2"/>
          </p:cNvCxnSpPr>
          <p:nvPr/>
        </p:nvCxnSpPr>
        <p:spPr>
          <a:xfrm flipH="1">
            <a:off x="5086350" y="449103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 redondeado"/>
          <p:cNvSpPr/>
          <p:nvPr/>
        </p:nvSpPr>
        <p:spPr>
          <a:xfrm>
            <a:off x="2906713" y="4130675"/>
            <a:ext cx="4364037" cy="3603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sp>
        <p:nvSpPr>
          <p:cNvPr id="94" name="93 Decisión"/>
          <p:cNvSpPr/>
          <p:nvPr/>
        </p:nvSpPr>
        <p:spPr>
          <a:xfrm>
            <a:off x="5395913" y="1597025"/>
            <a:ext cx="1482725" cy="5032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grpSp>
        <p:nvGrpSpPr>
          <p:cNvPr id="29786" name="2 Grupo"/>
          <p:cNvGrpSpPr>
            <a:grpSpLocks/>
          </p:cNvGrpSpPr>
          <p:nvPr/>
        </p:nvGrpSpPr>
        <p:grpSpPr bwMode="auto">
          <a:xfrm>
            <a:off x="5006975" y="2100263"/>
            <a:ext cx="1130300" cy="1557337"/>
            <a:chOff x="5006975" y="2100263"/>
            <a:chExt cx="1130300" cy="1557337"/>
          </a:xfrm>
        </p:grpSpPr>
        <p:cxnSp>
          <p:nvCxnSpPr>
            <p:cNvPr id="95" name="94 Conector angular"/>
            <p:cNvCxnSpPr>
              <a:stCxn id="94" idx="2"/>
            </p:cNvCxnSpPr>
            <p:nvPr/>
          </p:nvCxnSpPr>
          <p:spPr>
            <a:xfrm rot="5400000">
              <a:off x="5002212" y="2263776"/>
              <a:ext cx="1298575" cy="971550"/>
            </a:xfrm>
            <a:prstGeom prst="bentConnector3">
              <a:avLst>
                <a:gd name="adj1" fmla="val 19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angular"/>
            <p:cNvCxnSpPr/>
            <p:nvPr/>
          </p:nvCxnSpPr>
          <p:spPr>
            <a:xfrm rot="5400000">
              <a:off x="4897437" y="3389313"/>
              <a:ext cx="377825" cy="1587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96 Decisión"/>
          <p:cNvSpPr/>
          <p:nvPr/>
        </p:nvSpPr>
        <p:spPr>
          <a:xfrm>
            <a:off x="6413500" y="1855788"/>
            <a:ext cx="1482725" cy="50323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98" name="97 Conector angular"/>
          <p:cNvCxnSpPr>
            <a:endCxn id="97" idx="0"/>
          </p:cNvCxnSpPr>
          <p:nvPr/>
        </p:nvCxnSpPr>
        <p:spPr>
          <a:xfrm>
            <a:off x="6878638" y="1847850"/>
            <a:ext cx="276225" cy="793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5732463" y="2582863"/>
            <a:ext cx="979487" cy="665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00" name="99 Conector angular"/>
          <p:cNvCxnSpPr>
            <a:endCxn id="99" idx="0"/>
          </p:cNvCxnSpPr>
          <p:nvPr/>
        </p:nvCxnSpPr>
        <p:spPr>
          <a:xfrm rot="5400000">
            <a:off x="6576219" y="2004219"/>
            <a:ext cx="223838" cy="933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/>
          <p:nvPr/>
        </p:nvCxnSpPr>
        <p:spPr>
          <a:xfrm>
            <a:off x="7896225" y="2106613"/>
            <a:ext cx="73025" cy="1306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/>
          <p:nvPr/>
        </p:nvCxnSpPr>
        <p:spPr>
          <a:xfrm>
            <a:off x="7969250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/>
          <p:nvPr/>
        </p:nvCxnSpPr>
        <p:spPr>
          <a:xfrm>
            <a:off x="7972425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Rectángulo redondeado"/>
          <p:cNvSpPr/>
          <p:nvPr/>
        </p:nvSpPr>
        <p:spPr>
          <a:xfrm>
            <a:off x="5222875" y="3397250"/>
            <a:ext cx="1019175" cy="520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Superior de Riesgo</a:t>
            </a:r>
          </a:p>
        </p:txBody>
      </p:sp>
      <p:cxnSp>
        <p:nvCxnSpPr>
          <p:cNvPr id="105" name="104 Conector angular"/>
          <p:cNvCxnSpPr>
            <a:endCxn id="104" idx="0"/>
          </p:cNvCxnSpPr>
          <p:nvPr/>
        </p:nvCxnSpPr>
        <p:spPr>
          <a:xfrm rot="5400000">
            <a:off x="5902326" y="3076575"/>
            <a:ext cx="150812" cy="490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 redondeado"/>
          <p:cNvSpPr/>
          <p:nvPr/>
        </p:nvSpPr>
        <p:spPr>
          <a:xfrm>
            <a:off x="6302375" y="3397250"/>
            <a:ext cx="969963" cy="519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107" name="106 Conector angular"/>
          <p:cNvCxnSpPr>
            <a:endCxn id="106" idx="0"/>
          </p:cNvCxnSpPr>
          <p:nvPr/>
        </p:nvCxnSpPr>
        <p:spPr>
          <a:xfrm rot="16200000" flipH="1">
            <a:off x="6430169" y="3039269"/>
            <a:ext cx="150812" cy="56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>
            <a:stCxn id="104" idx="2"/>
          </p:cNvCxnSpPr>
          <p:nvPr/>
        </p:nvCxnSpPr>
        <p:spPr>
          <a:xfrm>
            <a:off x="5732463" y="3917950"/>
            <a:ext cx="158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 de flecha"/>
          <p:cNvCxnSpPr>
            <a:stCxn id="106" idx="2"/>
          </p:cNvCxnSpPr>
          <p:nvPr/>
        </p:nvCxnSpPr>
        <p:spPr>
          <a:xfrm>
            <a:off x="6788150" y="3916363"/>
            <a:ext cx="0" cy="23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648450" y="2460625"/>
            <a:ext cx="1268413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AR" sz="1400" b="1" dirty="0">
                <a:solidFill>
                  <a:schemeClr val="accent5">
                    <a:lumMod val="75000"/>
                  </a:schemeClr>
                </a:solidFill>
              </a:rPr>
              <a:t>Subproceso </a:t>
            </a:r>
            <a:br>
              <a:rPr lang="es-AR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AR" sz="1400" b="1" dirty="0">
                <a:solidFill>
                  <a:schemeClr val="accent5">
                    <a:lumMod val="75000"/>
                  </a:schemeClr>
                </a:solidFill>
              </a:rPr>
              <a:t>de Gestión </a:t>
            </a:r>
            <a:br>
              <a:rPr lang="es-AR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AR" sz="1400" b="1" dirty="0">
                <a:solidFill>
                  <a:schemeClr val="accent5">
                    <a:lumMod val="75000"/>
                  </a:schemeClr>
                </a:solidFill>
              </a:rPr>
              <a:t>de Cambios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6" grpId="0" animBg="1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dirty="0" smtClean="0"/>
              <a:t>Gestión de Cambios - Subproceso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pic>
        <p:nvPicPr>
          <p:cNvPr id="30724" name="5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" y="631825"/>
            <a:ext cx="4805363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600698" y="2838450"/>
            <a:ext cx="3448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i="1" dirty="0" smtClean="0"/>
              <a:t>Vocabulario:</a:t>
            </a:r>
          </a:p>
          <a:p>
            <a:endParaRPr lang="es-AR" sz="1400" i="1" dirty="0"/>
          </a:p>
          <a:p>
            <a:r>
              <a:rPr lang="es-AR" sz="1400" i="1" dirty="0" smtClean="0"/>
              <a:t>HA: Análisis de Peligros</a:t>
            </a:r>
          </a:p>
          <a:p>
            <a:endParaRPr lang="es-AR" sz="1400" i="1" dirty="0"/>
          </a:p>
          <a:p>
            <a:r>
              <a:rPr lang="es-AR" sz="1400" i="1" dirty="0" smtClean="0"/>
              <a:t>CEL: método de evaluación de Riesgos</a:t>
            </a:r>
          </a:p>
          <a:p>
            <a:endParaRPr lang="es-AR" sz="1400" i="1" dirty="0" smtClean="0"/>
          </a:p>
          <a:p>
            <a:r>
              <a:rPr lang="es-AR" sz="1400" i="1" dirty="0" smtClean="0"/>
              <a:t>RPPM: Revisión Pre Puesta en Marcha</a:t>
            </a:r>
          </a:p>
          <a:p>
            <a:endParaRPr lang="es-AR" sz="1400" i="1" dirty="0"/>
          </a:p>
          <a:p>
            <a:r>
              <a:rPr lang="es-AR" sz="1400" i="1" dirty="0" smtClean="0"/>
              <a:t>PM:  Puesta en Marcha</a:t>
            </a:r>
            <a:endParaRPr lang="es-AR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Gestión de Cambios </a:t>
            </a:r>
            <a:r>
              <a:rPr lang="es-AR" altLang="es-AR" dirty="0" smtClean="0"/>
              <a:t>– Cambios Organizacionales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228600" y="733573"/>
            <a:ext cx="86487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s-AR" sz="1600" dirty="0" smtClean="0"/>
              <a:t>Pueden ser:</a:t>
            </a:r>
          </a:p>
          <a:p>
            <a:pPr marL="285750" lvl="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AR" sz="1600" u="sng" dirty="0" smtClean="0"/>
              <a:t>Cambio </a:t>
            </a:r>
            <a:r>
              <a:rPr lang="es-AR" sz="1600" u="sng" dirty="0"/>
              <a:t>o Asignación de una persona a un puesto</a:t>
            </a:r>
            <a:r>
              <a:rPr lang="es-AR" sz="1600" dirty="0"/>
              <a:t>. </a:t>
            </a:r>
            <a:r>
              <a:rPr lang="es-AR" sz="1600" dirty="0" smtClean="0"/>
              <a:t>debe </a:t>
            </a:r>
            <a:r>
              <a:rPr lang="es-AR" sz="1600" dirty="0"/>
              <a:t>ser tratado como una modificación, atento a procedimiento específico de Recursos Humanos, validando competencias de la persona versus competencias requeridas por el puesto de trabajo.</a:t>
            </a:r>
          </a:p>
          <a:p>
            <a:pPr marL="285750" lvl="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AR" sz="1600" u="sng" dirty="0"/>
              <a:t>Cambio de la estructura organizacional</a:t>
            </a:r>
            <a:r>
              <a:rPr lang="es-AR" sz="1600" dirty="0"/>
              <a:t>. </a:t>
            </a:r>
            <a:r>
              <a:rPr lang="es-AR" sz="1600" dirty="0" smtClean="0"/>
              <a:t>representa </a:t>
            </a:r>
            <a:r>
              <a:rPr lang="es-AR" sz="1600" dirty="0"/>
              <a:t>un cambio en alguna parte del organigrama de la compañía, que a su vez debe quedar definido  si se trata de un Cambio de Nivel Inferior de Riesgo o de Nivel Superior de Riesgo (de acuerdo al alcance y posible impacto en la organización).  Y de acuerdo al nivel de riesgo, los pasos diferenciados a seguir en cuanto a la profundidad del análisis de riesgos</a:t>
            </a:r>
            <a:r>
              <a:rPr lang="es-AR" sz="1600" dirty="0" smtClean="0"/>
              <a:t>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0568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2325688" y="1008063"/>
            <a:ext cx="4624387" cy="30670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s-AR" b="1" dirty="0"/>
              <a:t>Gestión Operacional del Activo Industrial</a:t>
            </a:r>
          </a:p>
        </p:txBody>
      </p:sp>
      <p:pic>
        <p:nvPicPr>
          <p:cNvPr id="24" name="Picture 2" descr="http://iconizer.net/files/Real_Vista_2/orig/indus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1263650"/>
            <a:ext cx="30321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14 Conector recto de flecha"/>
          <p:cNvCxnSpPr/>
          <p:nvPr/>
        </p:nvCxnSpPr>
        <p:spPr>
          <a:xfrm>
            <a:off x="3236913" y="2009775"/>
            <a:ext cx="0" cy="209550"/>
          </a:xfrm>
          <a:prstGeom prst="straightConnector1">
            <a:avLst/>
          </a:prstGeom>
          <a:ln w="28575"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3236913" y="2622550"/>
            <a:ext cx="0" cy="234950"/>
          </a:xfrm>
          <a:prstGeom prst="straightConnector1">
            <a:avLst/>
          </a:prstGeom>
          <a:ln w="28575"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236913" y="3260725"/>
            <a:ext cx="0" cy="263698"/>
          </a:xfrm>
          <a:prstGeom prst="straightConnector1">
            <a:avLst/>
          </a:prstGeom>
          <a:ln w="28575"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4257992" y="1781175"/>
            <a:ext cx="820738" cy="0"/>
          </a:xfrm>
          <a:prstGeom prst="straightConnector1">
            <a:avLst/>
          </a:prstGeom>
          <a:ln w="28575"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4071938" y="2009775"/>
            <a:ext cx="0" cy="209550"/>
          </a:xfrm>
          <a:prstGeom prst="straightConnector1">
            <a:avLst/>
          </a:prstGeom>
          <a:ln w="28575"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4267200" y="2393950"/>
            <a:ext cx="820738" cy="0"/>
          </a:xfrm>
          <a:prstGeom prst="straightConnector1">
            <a:avLst/>
          </a:prstGeom>
          <a:ln w="28575"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30" idx="2"/>
            <a:endCxn id="17" idx="3"/>
          </p:cNvCxnSpPr>
          <p:nvPr/>
        </p:nvCxnSpPr>
        <p:spPr>
          <a:xfrm rot="5400000">
            <a:off x="4860370" y="2028746"/>
            <a:ext cx="436721" cy="1624965"/>
          </a:xfrm>
          <a:prstGeom prst="bentConnector2">
            <a:avLst/>
          </a:prstGeom>
          <a:ln w="28575"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03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Gestión de Riesgos en Activos Industriales y Gestión de Cambios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659063" y="1606550"/>
            <a:ext cx="1608137" cy="403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100" dirty="0"/>
              <a:t>Identificación de Peligros y Análisis de Riesgos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659063" y="2219325"/>
            <a:ext cx="1608137" cy="403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100" dirty="0"/>
              <a:t>Toma de Acciones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2659063" y="2857500"/>
            <a:ext cx="1608137" cy="403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100" dirty="0"/>
              <a:t>Revisión periódica de Análisis de Riesgos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659063" y="3524250"/>
            <a:ext cx="4037012" cy="403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100" spc="140" dirty="0"/>
              <a:t>Gestión Documental</a:t>
            </a:r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5181600" y="2009775"/>
            <a:ext cx="0" cy="209550"/>
          </a:xfrm>
          <a:prstGeom prst="straightConnector1">
            <a:avLst/>
          </a:prstGeom>
          <a:ln w="28575"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5087938" y="1606550"/>
            <a:ext cx="1608137" cy="403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100" dirty="0"/>
              <a:t>Necesidad de un Cambio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5087938" y="2219325"/>
            <a:ext cx="1608137" cy="403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100" dirty="0"/>
              <a:t>Ejecución de Cambio</a:t>
            </a:r>
          </a:p>
        </p:txBody>
      </p:sp>
      <p:cxnSp>
        <p:nvCxnSpPr>
          <p:cNvPr id="20" name="19 Conector angular"/>
          <p:cNvCxnSpPr>
            <a:stCxn id="17" idx="1"/>
            <a:endCxn id="13" idx="1"/>
          </p:cNvCxnSpPr>
          <p:nvPr/>
        </p:nvCxnSpPr>
        <p:spPr>
          <a:xfrm rot="10800000">
            <a:off x="2659063" y="1808163"/>
            <a:ext cx="12700" cy="125095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20988E-6 L -0.26702 -3.20988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1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9.87654E-7 L -0.26702 9.87654E-7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22" grpId="0" animBg="1"/>
      <p:bldP spid="22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64 Rectángulo redondeado"/>
          <p:cNvSpPr/>
          <p:nvPr/>
        </p:nvSpPr>
        <p:spPr>
          <a:xfrm>
            <a:off x="6808788" y="642938"/>
            <a:ext cx="2163762" cy="212725"/>
          </a:xfrm>
          <a:prstGeom prst="round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Activo Nuevo</a:t>
            </a:r>
          </a:p>
        </p:txBody>
      </p:sp>
      <p:cxnSp>
        <p:nvCxnSpPr>
          <p:cNvPr id="66" name="65 Conector angular"/>
          <p:cNvCxnSpPr>
            <a:stCxn id="65" idx="2"/>
          </p:cNvCxnSpPr>
          <p:nvPr/>
        </p:nvCxnSpPr>
        <p:spPr>
          <a:xfrm rot="5400000">
            <a:off x="6397625" y="-157162"/>
            <a:ext cx="479425" cy="2505075"/>
          </a:xfrm>
          <a:prstGeom prst="bentConnector3">
            <a:avLst>
              <a:gd name="adj1" fmla="val 73866"/>
            </a:avLst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31803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2836863"/>
            <a:ext cx="14827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Visión Global del Proceso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971550" y="642938"/>
            <a:ext cx="5592763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" name="5 Proceso"/>
          <p:cNvSpPr/>
          <p:nvPr/>
        </p:nvSpPr>
        <p:spPr>
          <a:xfrm>
            <a:off x="958850" y="995363"/>
            <a:ext cx="2087563" cy="2984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7" name="6 Proceso"/>
          <p:cNvSpPr/>
          <p:nvPr/>
        </p:nvSpPr>
        <p:spPr>
          <a:xfrm>
            <a:off x="962025" y="1293813"/>
            <a:ext cx="2087563" cy="79375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971550" y="2379663"/>
            <a:ext cx="1033463" cy="671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078038" y="2384425"/>
            <a:ext cx="981075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10" name="9 Conector angular"/>
          <p:cNvCxnSpPr>
            <a:stCxn id="7" idx="2"/>
            <a:endCxn id="8" idx="0"/>
          </p:cNvCxnSpPr>
          <p:nvPr/>
        </p:nvCxnSpPr>
        <p:spPr>
          <a:xfrm rot="5400000">
            <a:off x="1600201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7" idx="2"/>
            <a:endCxn id="9" idx="0"/>
          </p:cNvCxnSpPr>
          <p:nvPr/>
        </p:nvCxnSpPr>
        <p:spPr>
          <a:xfrm rot="16200000" flipH="1">
            <a:off x="2138363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330700" y="990600"/>
            <a:ext cx="2089150" cy="17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6021388" y="2582863"/>
            <a:ext cx="979487" cy="665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2" idx="2"/>
            <a:endCxn id="16" idx="0"/>
          </p:cNvCxnSpPr>
          <p:nvPr/>
        </p:nvCxnSpPr>
        <p:spPr>
          <a:xfrm>
            <a:off x="5375275" y="1168400"/>
            <a:ext cx="9525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7767638" y="3413125"/>
            <a:ext cx="979487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Modificación</a:t>
            </a:r>
          </a:p>
        </p:txBody>
      </p:sp>
      <p:sp>
        <p:nvSpPr>
          <p:cNvPr id="16" name="15 Decisión"/>
          <p:cNvSpPr/>
          <p:nvPr/>
        </p:nvSpPr>
        <p:spPr>
          <a:xfrm>
            <a:off x="4632325" y="1335088"/>
            <a:ext cx="1504950" cy="50323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sp>
        <p:nvSpPr>
          <p:cNvPr id="17" name="16 Proceso"/>
          <p:cNvSpPr/>
          <p:nvPr/>
        </p:nvSpPr>
        <p:spPr>
          <a:xfrm>
            <a:off x="3195638" y="2120900"/>
            <a:ext cx="2089150" cy="938213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3189288" y="3421063"/>
            <a:ext cx="1050925" cy="5222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4316413" y="3398838"/>
            <a:ext cx="979487" cy="519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20" name="19 Conector angular"/>
          <p:cNvCxnSpPr>
            <a:stCxn id="17" idx="2"/>
            <a:endCxn id="18" idx="0"/>
          </p:cNvCxnSpPr>
          <p:nvPr/>
        </p:nvCxnSpPr>
        <p:spPr>
          <a:xfrm rot="5400000">
            <a:off x="3796507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7" idx="2"/>
            <a:endCxn id="19" idx="0"/>
          </p:cNvCxnSpPr>
          <p:nvPr/>
        </p:nvCxnSpPr>
        <p:spPr>
          <a:xfrm rot="16200000" flipH="1">
            <a:off x="4353719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Decisión"/>
          <p:cNvSpPr/>
          <p:nvPr/>
        </p:nvSpPr>
        <p:spPr>
          <a:xfrm>
            <a:off x="5684838" y="1597025"/>
            <a:ext cx="1482725" cy="5032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cxnSp>
        <p:nvCxnSpPr>
          <p:cNvPr id="23" name="22 Conector angular"/>
          <p:cNvCxnSpPr>
            <a:stCxn id="16" idx="2"/>
            <a:endCxn id="17" idx="0"/>
          </p:cNvCxnSpPr>
          <p:nvPr/>
        </p:nvCxnSpPr>
        <p:spPr>
          <a:xfrm rot="5400000">
            <a:off x="4671219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0" name="23 CuadroTexto"/>
          <p:cNvSpPr txBox="1">
            <a:spLocks noChangeArrowheads="1"/>
          </p:cNvSpPr>
          <p:nvPr/>
        </p:nvSpPr>
        <p:spPr bwMode="auto">
          <a:xfrm>
            <a:off x="5133975" y="1763713"/>
            <a:ext cx="280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si</a:t>
            </a:r>
          </a:p>
        </p:txBody>
      </p:sp>
      <p:sp>
        <p:nvSpPr>
          <p:cNvPr id="31771" name="24 CuadroTexto"/>
          <p:cNvSpPr txBox="1">
            <a:spLocks noChangeArrowheads="1"/>
          </p:cNvSpPr>
          <p:nvPr/>
        </p:nvSpPr>
        <p:spPr bwMode="auto">
          <a:xfrm>
            <a:off x="5980113" y="1341438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no</a:t>
            </a:r>
          </a:p>
        </p:txBody>
      </p:sp>
      <p:cxnSp>
        <p:nvCxnSpPr>
          <p:cNvPr id="26" name="25 Conector angular"/>
          <p:cNvCxnSpPr>
            <a:stCxn id="22" idx="2"/>
          </p:cNvCxnSpPr>
          <p:nvPr/>
        </p:nvCxnSpPr>
        <p:spPr>
          <a:xfrm rot="5400000">
            <a:off x="5291137" y="2263776"/>
            <a:ext cx="1298575" cy="971550"/>
          </a:xfrm>
          <a:prstGeom prst="bentConnector3">
            <a:avLst>
              <a:gd name="adj1" fmla="val 19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3" name="26 CuadroTexto"/>
          <p:cNvSpPr txBox="1">
            <a:spLocks noChangeArrowheads="1"/>
          </p:cNvSpPr>
          <p:nvPr/>
        </p:nvSpPr>
        <p:spPr bwMode="auto">
          <a:xfrm>
            <a:off x="6178550" y="2025650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si</a:t>
            </a:r>
          </a:p>
        </p:txBody>
      </p:sp>
      <p:cxnSp>
        <p:nvCxnSpPr>
          <p:cNvPr id="28" name="27 Conector angular"/>
          <p:cNvCxnSpPr>
            <a:endCxn id="19" idx="3"/>
          </p:cNvCxnSpPr>
          <p:nvPr/>
        </p:nvCxnSpPr>
        <p:spPr>
          <a:xfrm rot="5400000">
            <a:off x="5186362" y="3389313"/>
            <a:ext cx="377825" cy="158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Decisión"/>
          <p:cNvSpPr/>
          <p:nvPr/>
        </p:nvSpPr>
        <p:spPr>
          <a:xfrm>
            <a:off x="6702425" y="1855788"/>
            <a:ext cx="1482725" cy="50323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30" name="29 Conector angular"/>
          <p:cNvCxnSpPr>
            <a:stCxn id="16" idx="3"/>
            <a:endCxn id="22" idx="0"/>
          </p:cNvCxnSpPr>
          <p:nvPr/>
        </p:nvCxnSpPr>
        <p:spPr>
          <a:xfrm>
            <a:off x="6137275" y="1587500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22" idx="3"/>
            <a:endCxn id="29" idx="0"/>
          </p:cNvCxnSpPr>
          <p:nvPr/>
        </p:nvCxnSpPr>
        <p:spPr>
          <a:xfrm>
            <a:off x="7167563" y="1847850"/>
            <a:ext cx="276225" cy="793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8" name="31 CuadroTexto"/>
          <p:cNvSpPr txBox="1">
            <a:spLocks noChangeArrowheads="1"/>
          </p:cNvSpPr>
          <p:nvPr/>
        </p:nvSpPr>
        <p:spPr bwMode="auto">
          <a:xfrm>
            <a:off x="7121525" y="1630363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no</a:t>
            </a:r>
          </a:p>
        </p:txBody>
      </p:sp>
      <p:cxnSp>
        <p:nvCxnSpPr>
          <p:cNvPr id="33" name="32 Conector angular"/>
          <p:cNvCxnSpPr>
            <a:stCxn id="29" idx="2"/>
            <a:endCxn id="13" idx="0"/>
          </p:cNvCxnSpPr>
          <p:nvPr/>
        </p:nvCxnSpPr>
        <p:spPr>
          <a:xfrm rot="5400000">
            <a:off x="6865144" y="2004219"/>
            <a:ext cx="223838" cy="933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0" name="33 CuadroTexto"/>
          <p:cNvSpPr txBox="1">
            <a:spLocks noChangeArrowheads="1"/>
          </p:cNvSpPr>
          <p:nvPr/>
        </p:nvSpPr>
        <p:spPr bwMode="auto">
          <a:xfrm>
            <a:off x="7191375" y="2270125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si</a:t>
            </a:r>
          </a:p>
        </p:txBody>
      </p:sp>
      <p:cxnSp>
        <p:nvCxnSpPr>
          <p:cNvPr id="35" name="34 Conector angular"/>
          <p:cNvCxnSpPr>
            <a:stCxn id="29" idx="3"/>
            <a:endCxn id="15" idx="0"/>
          </p:cNvCxnSpPr>
          <p:nvPr/>
        </p:nvCxnSpPr>
        <p:spPr>
          <a:xfrm>
            <a:off x="8185150" y="2106613"/>
            <a:ext cx="73025" cy="1306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2" name="35 CuadroTexto"/>
          <p:cNvSpPr txBox="1">
            <a:spLocks noChangeArrowheads="1"/>
          </p:cNvSpPr>
          <p:nvPr/>
        </p:nvSpPr>
        <p:spPr bwMode="auto">
          <a:xfrm>
            <a:off x="8137525" y="1870075"/>
            <a:ext cx="347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no</a:t>
            </a:r>
          </a:p>
        </p:txBody>
      </p:sp>
      <p:sp>
        <p:nvSpPr>
          <p:cNvPr id="37" name="36 Pentágono"/>
          <p:cNvSpPr/>
          <p:nvPr/>
        </p:nvSpPr>
        <p:spPr>
          <a:xfrm>
            <a:off x="7804150" y="4024313"/>
            <a:ext cx="1165225" cy="50323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i="1" dirty="0">
                <a:solidFill>
                  <a:schemeClr val="tx1"/>
                </a:solidFill>
              </a:rPr>
              <a:t>Normas y procedimientos específicos</a:t>
            </a:r>
          </a:p>
        </p:txBody>
      </p:sp>
      <p:cxnSp>
        <p:nvCxnSpPr>
          <p:cNvPr id="38" name="37 Conector recto de flecha"/>
          <p:cNvCxnSpPr>
            <a:stCxn id="15" idx="2"/>
            <a:endCxn id="37" idx="0"/>
          </p:cNvCxnSpPr>
          <p:nvPr/>
        </p:nvCxnSpPr>
        <p:spPr>
          <a:xfrm>
            <a:off x="8258175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Pentágono"/>
          <p:cNvSpPr/>
          <p:nvPr/>
        </p:nvSpPr>
        <p:spPr>
          <a:xfrm rot="16200000" flipH="1">
            <a:off x="1406525" y="2768600"/>
            <a:ext cx="1217613" cy="2087563"/>
          </a:xfrm>
          <a:prstGeom prst="homePlate">
            <a:avLst>
              <a:gd name="adj" fmla="val 22293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40" name="39 Conector recto de flecha"/>
          <p:cNvCxnSpPr>
            <a:stCxn id="8" idx="2"/>
          </p:cNvCxnSpPr>
          <p:nvPr/>
        </p:nvCxnSpPr>
        <p:spPr>
          <a:xfrm>
            <a:off x="1487488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9" idx="2"/>
          </p:cNvCxnSpPr>
          <p:nvPr/>
        </p:nvCxnSpPr>
        <p:spPr>
          <a:xfrm>
            <a:off x="2568575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Proceso"/>
          <p:cNvSpPr/>
          <p:nvPr/>
        </p:nvSpPr>
        <p:spPr>
          <a:xfrm>
            <a:off x="3575050" y="663575"/>
            <a:ext cx="360363" cy="4064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971550" y="4640263"/>
            <a:ext cx="8001000" cy="2333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3195638" y="4124325"/>
            <a:ext cx="4364037" cy="3603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cxnSp>
        <p:nvCxnSpPr>
          <p:cNvPr id="45" name="44 Conector recto de flecha"/>
          <p:cNvCxnSpPr>
            <a:stCxn id="18" idx="2"/>
          </p:cNvCxnSpPr>
          <p:nvPr/>
        </p:nvCxnSpPr>
        <p:spPr>
          <a:xfrm>
            <a:off x="3714750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19" idx="2"/>
          </p:cNvCxnSpPr>
          <p:nvPr/>
        </p:nvCxnSpPr>
        <p:spPr>
          <a:xfrm>
            <a:off x="4806950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44" idx="2"/>
          </p:cNvCxnSpPr>
          <p:nvPr/>
        </p:nvCxnSpPr>
        <p:spPr>
          <a:xfrm flipH="1">
            <a:off x="5375275" y="448468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39" idx="3"/>
          </p:cNvCxnSpPr>
          <p:nvPr/>
        </p:nvCxnSpPr>
        <p:spPr>
          <a:xfrm flipH="1">
            <a:off x="2009775" y="4421188"/>
            <a:ext cx="4763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37" idx="2"/>
          </p:cNvCxnSpPr>
          <p:nvPr/>
        </p:nvCxnSpPr>
        <p:spPr>
          <a:xfrm>
            <a:off x="8261350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Rectángulo redondeado"/>
          <p:cNvSpPr/>
          <p:nvPr/>
        </p:nvSpPr>
        <p:spPr>
          <a:xfrm>
            <a:off x="6808788" y="642938"/>
            <a:ext cx="2163762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Activo Nuevo</a:t>
            </a:r>
          </a:p>
        </p:txBody>
      </p:sp>
      <p:cxnSp>
        <p:nvCxnSpPr>
          <p:cNvPr id="56" name="55 Conector angular"/>
          <p:cNvCxnSpPr>
            <a:stCxn id="55" idx="2"/>
            <a:endCxn id="16" idx="0"/>
          </p:cNvCxnSpPr>
          <p:nvPr/>
        </p:nvCxnSpPr>
        <p:spPr>
          <a:xfrm rot="5400000">
            <a:off x="6397625" y="-157162"/>
            <a:ext cx="479425" cy="2505075"/>
          </a:xfrm>
          <a:prstGeom prst="bentConnector3">
            <a:avLst>
              <a:gd name="adj1" fmla="val 738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flipH="1">
            <a:off x="2014538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endCxn id="12" idx="0"/>
          </p:cNvCxnSpPr>
          <p:nvPr/>
        </p:nvCxnSpPr>
        <p:spPr>
          <a:xfrm flipH="1">
            <a:off x="5375275" y="868363"/>
            <a:ext cx="3175" cy="1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 redondeado"/>
          <p:cNvSpPr/>
          <p:nvPr/>
        </p:nvSpPr>
        <p:spPr>
          <a:xfrm>
            <a:off x="5510213" y="3398838"/>
            <a:ext cx="1019175" cy="520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Superior de Riesgo</a:t>
            </a:r>
          </a:p>
        </p:txBody>
      </p:sp>
      <p:cxnSp>
        <p:nvCxnSpPr>
          <p:cNvPr id="60" name="59 Conector angular"/>
          <p:cNvCxnSpPr>
            <a:stCxn id="13" idx="2"/>
            <a:endCxn id="59" idx="0"/>
          </p:cNvCxnSpPr>
          <p:nvPr/>
        </p:nvCxnSpPr>
        <p:spPr>
          <a:xfrm rot="5400000">
            <a:off x="6189662" y="3078163"/>
            <a:ext cx="150813" cy="490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 redondeado"/>
          <p:cNvSpPr/>
          <p:nvPr/>
        </p:nvSpPr>
        <p:spPr>
          <a:xfrm>
            <a:off x="6589713" y="3398838"/>
            <a:ext cx="969962" cy="519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62" name="61 Conector angular"/>
          <p:cNvCxnSpPr>
            <a:stCxn id="13" idx="2"/>
            <a:endCxn id="61" idx="0"/>
          </p:cNvCxnSpPr>
          <p:nvPr/>
        </p:nvCxnSpPr>
        <p:spPr>
          <a:xfrm rot="16200000" flipH="1">
            <a:off x="6717506" y="3040857"/>
            <a:ext cx="150813" cy="56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9" idx="2"/>
          </p:cNvCxnSpPr>
          <p:nvPr/>
        </p:nvCxnSpPr>
        <p:spPr>
          <a:xfrm>
            <a:off x="6019800" y="3919538"/>
            <a:ext cx="15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61" idx="2"/>
          </p:cNvCxnSpPr>
          <p:nvPr/>
        </p:nvCxnSpPr>
        <p:spPr>
          <a:xfrm>
            <a:off x="7075488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Llamada de nube"/>
          <p:cNvSpPr/>
          <p:nvPr/>
        </p:nvSpPr>
        <p:spPr>
          <a:xfrm>
            <a:off x="17463" y="1855788"/>
            <a:ext cx="903287" cy="644525"/>
          </a:xfrm>
          <a:prstGeom prst="cloudCallout">
            <a:avLst>
              <a:gd name="adj1" fmla="val 26028"/>
              <a:gd name="adj2" fmla="val 12676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 sz="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5563" y="1884363"/>
            <a:ext cx="8620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¿Quién </a:t>
            </a:r>
            <a:br>
              <a:rPr lang="es-AR" sz="1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AR" sz="1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 hace?</a:t>
            </a:r>
          </a:p>
        </p:txBody>
      </p:sp>
      <p:sp>
        <p:nvSpPr>
          <p:cNvPr id="24" name="23 Multidocumento"/>
          <p:cNvSpPr/>
          <p:nvPr/>
        </p:nvSpPr>
        <p:spPr>
          <a:xfrm rot="767438">
            <a:off x="1182279" y="1051910"/>
            <a:ext cx="2449809" cy="2172552"/>
          </a:xfrm>
          <a:prstGeom prst="flowChartMultidocumen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7" name="66 Multidocumento"/>
          <p:cNvSpPr/>
          <p:nvPr/>
        </p:nvSpPr>
        <p:spPr>
          <a:xfrm rot="21380341">
            <a:off x="6087857" y="1388813"/>
            <a:ext cx="2449809" cy="2172552"/>
          </a:xfrm>
          <a:prstGeom prst="flowChartMultidocumen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8" name="67 Multidocumento"/>
          <p:cNvSpPr/>
          <p:nvPr/>
        </p:nvSpPr>
        <p:spPr>
          <a:xfrm>
            <a:off x="3460770" y="2608104"/>
            <a:ext cx="2449809" cy="2172552"/>
          </a:xfrm>
          <a:prstGeom prst="flowChartMultidocumen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3433763"/>
            <a:ext cx="1139826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Gestión de Riesgos en Activos Industriales y Gestión de Cambios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971550" y="642938"/>
            <a:ext cx="5592763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" name="5 Proceso"/>
          <p:cNvSpPr/>
          <p:nvPr/>
        </p:nvSpPr>
        <p:spPr>
          <a:xfrm>
            <a:off x="958850" y="995363"/>
            <a:ext cx="2087563" cy="2984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7" name="6 Proceso"/>
          <p:cNvSpPr/>
          <p:nvPr/>
        </p:nvSpPr>
        <p:spPr>
          <a:xfrm>
            <a:off x="962025" y="1293813"/>
            <a:ext cx="2087563" cy="79375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971550" y="2379663"/>
            <a:ext cx="1033463" cy="671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078038" y="2384425"/>
            <a:ext cx="981075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10" name="9 Conector angular"/>
          <p:cNvCxnSpPr>
            <a:stCxn id="7" idx="2"/>
            <a:endCxn id="8" idx="0"/>
          </p:cNvCxnSpPr>
          <p:nvPr/>
        </p:nvCxnSpPr>
        <p:spPr>
          <a:xfrm rot="5400000">
            <a:off x="1600201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7" idx="2"/>
            <a:endCxn id="9" idx="0"/>
          </p:cNvCxnSpPr>
          <p:nvPr/>
        </p:nvCxnSpPr>
        <p:spPr>
          <a:xfrm rot="16200000" flipH="1">
            <a:off x="2138363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330700" y="990600"/>
            <a:ext cx="2089150" cy="17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6021388" y="2582863"/>
            <a:ext cx="979487" cy="665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2" idx="2"/>
            <a:endCxn id="16" idx="0"/>
          </p:cNvCxnSpPr>
          <p:nvPr/>
        </p:nvCxnSpPr>
        <p:spPr>
          <a:xfrm>
            <a:off x="5375275" y="1168400"/>
            <a:ext cx="9525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7767638" y="3413125"/>
            <a:ext cx="979487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Modificación</a:t>
            </a:r>
          </a:p>
        </p:txBody>
      </p:sp>
      <p:sp>
        <p:nvSpPr>
          <p:cNvPr id="16" name="15 Decisión"/>
          <p:cNvSpPr/>
          <p:nvPr/>
        </p:nvSpPr>
        <p:spPr>
          <a:xfrm>
            <a:off x="4632325" y="1335088"/>
            <a:ext cx="1504950" cy="50323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sp>
        <p:nvSpPr>
          <p:cNvPr id="17" name="16 Proceso"/>
          <p:cNvSpPr/>
          <p:nvPr/>
        </p:nvSpPr>
        <p:spPr>
          <a:xfrm>
            <a:off x="3195638" y="2120900"/>
            <a:ext cx="2089150" cy="938213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3189288" y="3421063"/>
            <a:ext cx="1050925" cy="5222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4316413" y="3398838"/>
            <a:ext cx="979487" cy="519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20" name="19 Conector angular"/>
          <p:cNvCxnSpPr>
            <a:stCxn id="17" idx="2"/>
            <a:endCxn id="18" idx="0"/>
          </p:cNvCxnSpPr>
          <p:nvPr/>
        </p:nvCxnSpPr>
        <p:spPr>
          <a:xfrm rot="5400000">
            <a:off x="3796507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7" idx="2"/>
            <a:endCxn id="19" idx="0"/>
          </p:cNvCxnSpPr>
          <p:nvPr/>
        </p:nvCxnSpPr>
        <p:spPr>
          <a:xfrm rot="16200000" flipH="1">
            <a:off x="4353719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Decisión"/>
          <p:cNvSpPr/>
          <p:nvPr/>
        </p:nvSpPr>
        <p:spPr>
          <a:xfrm>
            <a:off x="5684838" y="1597025"/>
            <a:ext cx="1482725" cy="5032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cxnSp>
        <p:nvCxnSpPr>
          <p:cNvPr id="23" name="22 Conector angular"/>
          <p:cNvCxnSpPr>
            <a:stCxn id="16" idx="2"/>
            <a:endCxn id="17" idx="0"/>
          </p:cNvCxnSpPr>
          <p:nvPr/>
        </p:nvCxnSpPr>
        <p:spPr>
          <a:xfrm rot="5400000">
            <a:off x="4671219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6" name="23 CuadroTexto"/>
          <p:cNvSpPr txBox="1">
            <a:spLocks noChangeArrowheads="1"/>
          </p:cNvSpPr>
          <p:nvPr/>
        </p:nvSpPr>
        <p:spPr bwMode="auto">
          <a:xfrm>
            <a:off x="5133975" y="1763713"/>
            <a:ext cx="280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si</a:t>
            </a:r>
          </a:p>
        </p:txBody>
      </p:sp>
      <p:sp>
        <p:nvSpPr>
          <p:cNvPr id="33817" name="24 CuadroTexto"/>
          <p:cNvSpPr txBox="1">
            <a:spLocks noChangeArrowheads="1"/>
          </p:cNvSpPr>
          <p:nvPr/>
        </p:nvSpPr>
        <p:spPr bwMode="auto">
          <a:xfrm>
            <a:off x="5980113" y="1341438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no</a:t>
            </a:r>
          </a:p>
        </p:txBody>
      </p:sp>
      <p:cxnSp>
        <p:nvCxnSpPr>
          <p:cNvPr id="26" name="25 Conector angular"/>
          <p:cNvCxnSpPr>
            <a:stCxn id="22" idx="2"/>
          </p:cNvCxnSpPr>
          <p:nvPr/>
        </p:nvCxnSpPr>
        <p:spPr>
          <a:xfrm rot="5400000">
            <a:off x="5291137" y="2263776"/>
            <a:ext cx="1298575" cy="971550"/>
          </a:xfrm>
          <a:prstGeom prst="bentConnector3">
            <a:avLst>
              <a:gd name="adj1" fmla="val 19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9" name="26 CuadroTexto"/>
          <p:cNvSpPr txBox="1">
            <a:spLocks noChangeArrowheads="1"/>
          </p:cNvSpPr>
          <p:nvPr/>
        </p:nvSpPr>
        <p:spPr bwMode="auto">
          <a:xfrm>
            <a:off x="6178550" y="2025650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si</a:t>
            </a:r>
          </a:p>
        </p:txBody>
      </p:sp>
      <p:cxnSp>
        <p:nvCxnSpPr>
          <p:cNvPr id="28" name="27 Conector angular"/>
          <p:cNvCxnSpPr>
            <a:endCxn id="19" idx="3"/>
          </p:cNvCxnSpPr>
          <p:nvPr/>
        </p:nvCxnSpPr>
        <p:spPr>
          <a:xfrm rot="5400000">
            <a:off x="5186362" y="3389313"/>
            <a:ext cx="377825" cy="158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Decisión"/>
          <p:cNvSpPr/>
          <p:nvPr/>
        </p:nvSpPr>
        <p:spPr>
          <a:xfrm>
            <a:off x="6702425" y="1855788"/>
            <a:ext cx="1482725" cy="50323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30" name="29 Conector angular"/>
          <p:cNvCxnSpPr>
            <a:stCxn id="16" idx="3"/>
            <a:endCxn id="22" idx="0"/>
          </p:cNvCxnSpPr>
          <p:nvPr/>
        </p:nvCxnSpPr>
        <p:spPr>
          <a:xfrm>
            <a:off x="6137275" y="1587500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22" idx="3"/>
            <a:endCxn id="29" idx="0"/>
          </p:cNvCxnSpPr>
          <p:nvPr/>
        </p:nvCxnSpPr>
        <p:spPr>
          <a:xfrm>
            <a:off x="7167563" y="1847850"/>
            <a:ext cx="276225" cy="793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4" name="31 CuadroTexto"/>
          <p:cNvSpPr txBox="1">
            <a:spLocks noChangeArrowheads="1"/>
          </p:cNvSpPr>
          <p:nvPr/>
        </p:nvSpPr>
        <p:spPr bwMode="auto">
          <a:xfrm>
            <a:off x="7121525" y="1630363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no</a:t>
            </a:r>
          </a:p>
        </p:txBody>
      </p:sp>
      <p:cxnSp>
        <p:nvCxnSpPr>
          <p:cNvPr id="33" name="32 Conector angular"/>
          <p:cNvCxnSpPr>
            <a:stCxn id="29" idx="2"/>
            <a:endCxn id="13" idx="0"/>
          </p:cNvCxnSpPr>
          <p:nvPr/>
        </p:nvCxnSpPr>
        <p:spPr>
          <a:xfrm rot="5400000">
            <a:off x="6865144" y="2004219"/>
            <a:ext cx="223838" cy="933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6" name="33 CuadroTexto"/>
          <p:cNvSpPr txBox="1">
            <a:spLocks noChangeArrowheads="1"/>
          </p:cNvSpPr>
          <p:nvPr/>
        </p:nvSpPr>
        <p:spPr bwMode="auto">
          <a:xfrm>
            <a:off x="7191375" y="2270125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si</a:t>
            </a:r>
          </a:p>
        </p:txBody>
      </p:sp>
      <p:cxnSp>
        <p:nvCxnSpPr>
          <p:cNvPr id="35" name="34 Conector angular"/>
          <p:cNvCxnSpPr>
            <a:stCxn id="29" idx="3"/>
            <a:endCxn id="15" idx="0"/>
          </p:cNvCxnSpPr>
          <p:nvPr/>
        </p:nvCxnSpPr>
        <p:spPr>
          <a:xfrm>
            <a:off x="8185150" y="2106613"/>
            <a:ext cx="73025" cy="1306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8" name="35 CuadroTexto"/>
          <p:cNvSpPr txBox="1">
            <a:spLocks noChangeArrowheads="1"/>
          </p:cNvSpPr>
          <p:nvPr/>
        </p:nvSpPr>
        <p:spPr bwMode="auto">
          <a:xfrm>
            <a:off x="8137525" y="1870075"/>
            <a:ext cx="347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200"/>
              <a:t>no</a:t>
            </a:r>
          </a:p>
        </p:txBody>
      </p:sp>
      <p:sp>
        <p:nvSpPr>
          <p:cNvPr id="37" name="36 Pentágono"/>
          <p:cNvSpPr/>
          <p:nvPr/>
        </p:nvSpPr>
        <p:spPr>
          <a:xfrm>
            <a:off x="7804150" y="4024313"/>
            <a:ext cx="1165225" cy="50323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i="1" dirty="0">
                <a:solidFill>
                  <a:schemeClr val="tx1"/>
                </a:solidFill>
              </a:rPr>
              <a:t>Normas y procedimientos específicos</a:t>
            </a:r>
          </a:p>
        </p:txBody>
      </p:sp>
      <p:cxnSp>
        <p:nvCxnSpPr>
          <p:cNvPr id="38" name="37 Conector recto de flecha"/>
          <p:cNvCxnSpPr>
            <a:stCxn id="15" idx="2"/>
            <a:endCxn id="37" idx="0"/>
          </p:cNvCxnSpPr>
          <p:nvPr/>
        </p:nvCxnSpPr>
        <p:spPr>
          <a:xfrm>
            <a:off x="8258175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Pentágono"/>
          <p:cNvSpPr/>
          <p:nvPr/>
        </p:nvSpPr>
        <p:spPr>
          <a:xfrm rot="16200000" flipH="1">
            <a:off x="1406525" y="2768600"/>
            <a:ext cx="1217613" cy="2087563"/>
          </a:xfrm>
          <a:prstGeom prst="homePlate">
            <a:avLst>
              <a:gd name="adj" fmla="val 22293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40" name="39 Conector recto de flecha"/>
          <p:cNvCxnSpPr>
            <a:stCxn id="8" idx="2"/>
          </p:cNvCxnSpPr>
          <p:nvPr/>
        </p:nvCxnSpPr>
        <p:spPr>
          <a:xfrm>
            <a:off x="1487488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9" idx="2"/>
          </p:cNvCxnSpPr>
          <p:nvPr/>
        </p:nvCxnSpPr>
        <p:spPr>
          <a:xfrm>
            <a:off x="2568575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Proceso"/>
          <p:cNvSpPr/>
          <p:nvPr/>
        </p:nvSpPr>
        <p:spPr>
          <a:xfrm>
            <a:off x="3575050" y="663575"/>
            <a:ext cx="360363" cy="4064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971550" y="4640263"/>
            <a:ext cx="8001000" cy="2333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3195638" y="4124325"/>
            <a:ext cx="4364037" cy="3603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cxnSp>
        <p:nvCxnSpPr>
          <p:cNvPr id="45" name="44 Conector recto de flecha"/>
          <p:cNvCxnSpPr>
            <a:stCxn id="18" idx="2"/>
          </p:cNvCxnSpPr>
          <p:nvPr/>
        </p:nvCxnSpPr>
        <p:spPr>
          <a:xfrm>
            <a:off x="3714750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19" idx="2"/>
          </p:cNvCxnSpPr>
          <p:nvPr/>
        </p:nvCxnSpPr>
        <p:spPr>
          <a:xfrm>
            <a:off x="4806950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44" idx="2"/>
          </p:cNvCxnSpPr>
          <p:nvPr/>
        </p:nvCxnSpPr>
        <p:spPr>
          <a:xfrm flipH="1">
            <a:off x="5375275" y="448468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39" idx="3"/>
          </p:cNvCxnSpPr>
          <p:nvPr/>
        </p:nvCxnSpPr>
        <p:spPr>
          <a:xfrm flipH="1">
            <a:off x="2009775" y="4421188"/>
            <a:ext cx="4763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37" idx="2"/>
          </p:cNvCxnSpPr>
          <p:nvPr/>
        </p:nvCxnSpPr>
        <p:spPr>
          <a:xfrm>
            <a:off x="8261350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Rectángulo redondeado"/>
          <p:cNvSpPr/>
          <p:nvPr/>
        </p:nvSpPr>
        <p:spPr>
          <a:xfrm>
            <a:off x="6808788" y="642938"/>
            <a:ext cx="2163762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Activo Nuevo</a:t>
            </a:r>
          </a:p>
        </p:txBody>
      </p:sp>
      <p:cxnSp>
        <p:nvCxnSpPr>
          <p:cNvPr id="56" name="55 Conector angular"/>
          <p:cNvCxnSpPr>
            <a:stCxn id="55" idx="2"/>
            <a:endCxn id="16" idx="0"/>
          </p:cNvCxnSpPr>
          <p:nvPr/>
        </p:nvCxnSpPr>
        <p:spPr>
          <a:xfrm rot="5400000">
            <a:off x="6397625" y="-157162"/>
            <a:ext cx="479425" cy="2505075"/>
          </a:xfrm>
          <a:prstGeom prst="bentConnector3">
            <a:avLst>
              <a:gd name="adj1" fmla="val 738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flipH="1">
            <a:off x="2014538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endCxn id="12" idx="0"/>
          </p:cNvCxnSpPr>
          <p:nvPr/>
        </p:nvCxnSpPr>
        <p:spPr>
          <a:xfrm flipH="1">
            <a:off x="5375275" y="868363"/>
            <a:ext cx="3175" cy="1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 redondeado"/>
          <p:cNvSpPr/>
          <p:nvPr/>
        </p:nvSpPr>
        <p:spPr>
          <a:xfrm>
            <a:off x="5510213" y="3398838"/>
            <a:ext cx="1019175" cy="520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Superior de Riesgo</a:t>
            </a:r>
          </a:p>
        </p:txBody>
      </p:sp>
      <p:cxnSp>
        <p:nvCxnSpPr>
          <p:cNvPr id="60" name="59 Conector angular"/>
          <p:cNvCxnSpPr>
            <a:stCxn id="13" idx="2"/>
            <a:endCxn id="59" idx="0"/>
          </p:cNvCxnSpPr>
          <p:nvPr/>
        </p:nvCxnSpPr>
        <p:spPr>
          <a:xfrm rot="5400000">
            <a:off x="6189662" y="3078163"/>
            <a:ext cx="150813" cy="490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 redondeado"/>
          <p:cNvSpPr/>
          <p:nvPr/>
        </p:nvSpPr>
        <p:spPr>
          <a:xfrm>
            <a:off x="6589713" y="3398838"/>
            <a:ext cx="969962" cy="519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62" name="61 Conector angular"/>
          <p:cNvCxnSpPr>
            <a:stCxn id="13" idx="2"/>
            <a:endCxn id="61" idx="0"/>
          </p:cNvCxnSpPr>
          <p:nvPr/>
        </p:nvCxnSpPr>
        <p:spPr>
          <a:xfrm rot="16200000" flipH="1">
            <a:off x="6717506" y="3040857"/>
            <a:ext cx="150813" cy="56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9" idx="2"/>
          </p:cNvCxnSpPr>
          <p:nvPr/>
        </p:nvCxnSpPr>
        <p:spPr>
          <a:xfrm>
            <a:off x="6019800" y="3919538"/>
            <a:ext cx="15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61" idx="2"/>
          </p:cNvCxnSpPr>
          <p:nvPr/>
        </p:nvCxnSpPr>
        <p:spPr>
          <a:xfrm>
            <a:off x="7075488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Subtítulo"/>
          <p:cNvSpPr>
            <a:spLocks noGrp="1"/>
          </p:cNvSpPr>
          <p:nvPr>
            <p:ph type="subTitle" sz="quarter" idx="1"/>
          </p:nvPr>
        </p:nvSpPr>
        <p:spPr bwMode="auto">
          <a:xfrm>
            <a:off x="3402013" y="2232025"/>
            <a:ext cx="2384425" cy="26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gracias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Gestión de Riesgos en Activos Industriales y Gestión de Cambios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4313" y="1606550"/>
            <a:ext cx="1608137" cy="403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100" dirty="0"/>
              <a:t>Identificación de Peligros y Análisis de Riesgos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14313" y="2219325"/>
            <a:ext cx="1608137" cy="403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100" dirty="0"/>
              <a:t>Toma de Acciones</a:t>
            </a:r>
          </a:p>
        </p:txBody>
      </p:sp>
      <p:pic>
        <p:nvPicPr>
          <p:cNvPr id="8" name="Picture 2" descr="http://iconizer.net/files/Real_Vista_2/orig/indus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208280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2" descr="http://images.wikia.com/padventure/es/images/1/13/Fire_(Target)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2073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478088" y="1444625"/>
            <a:ext cx="1230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altLang="es-AR" sz="1400"/>
              <a:t>Identificación</a:t>
            </a:r>
            <a:br>
              <a:rPr lang="es-AR" altLang="es-AR" sz="1400"/>
            </a:br>
            <a:r>
              <a:rPr lang="es-AR" altLang="es-AR" sz="1400"/>
              <a:t>de Peligros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4405313" y="1444625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altLang="es-AR" sz="1400"/>
              <a:t>Análisis</a:t>
            </a:r>
            <a:br>
              <a:rPr lang="es-AR" altLang="es-AR" sz="1400"/>
            </a:br>
            <a:r>
              <a:rPr lang="es-AR" altLang="es-AR" sz="1400"/>
              <a:t>de Riesgos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6456363" y="1444625"/>
            <a:ext cx="91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altLang="es-AR" sz="1400"/>
              <a:t>Toma de</a:t>
            </a:r>
            <a:br>
              <a:rPr lang="es-AR" altLang="es-AR" sz="1400"/>
            </a:br>
            <a:r>
              <a:rPr lang="es-AR" altLang="es-AR" sz="1400"/>
              <a:t>Acciones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32" y="2145550"/>
            <a:ext cx="1381663" cy="9194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AutoShape 5" descr="http://www.google.com.ar/url?sa=i&amp;source=images&amp;cd=&amp;docid=DUTX2KnL1_eloM&amp;tbnid=Os770hzT4Bo81M:&amp;ved=0CAUQjBwwAA&amp;url=http%3A%2F%2Fwww.cbc.ca%2Fgfx%2Fimages%2Fnews%2Fphotos%2F2009%2F09%2F11%2Fnb-refinery-refit.jpg&amp;ei=2hH5Ufb-EOO7jALAhoDIAg&amp;psig=AFQjCNH5SPXH8swJaWfo17Z7ijhlCnRb3Q&amp;ust=1375363930329022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AR" altLang="es-AR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18" y="2012611"/>
            <a:ext cx="2070742" cy="11240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2109788" y="3470275"/>
            <a:ext cx="1454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100"/>
              <a:t>¿qué puede ocurrir?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4024313" y="3470275"/>
            <a:ext cx="24971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100"/>
              <a:t>¿con qué Consecuencia?</a:t>
            </a:r>
          </a:p>
          <a:p>
            <a:pPr eaLnBrk="1" hangingPunct="1"/>
            <a:r>
              <a:rPr lang="es-AR" altLang="es-AR" sz="1100"/>
              <a:t>¿con qué Exposición?</a:t>
            </a:r>
          </a:p>
          <a:p>
            <a:pPr eaLnBrk="1" hangingPunct="1"/>
            <a:r>
              <a:rPr lang="es-AR" altLang="es-AR" sz="1100"/>
              <a:t>¿con qué Probabilidad?</a:t>
            </a:r>
          </a:p>
          <a:p>
            <a:pPr eaLnBrk="1" hangingPunct="1"/>
            <a:r>
              <a:rPr lang="es-AR" altLang="es-AR" sz="1100"/>
              <a:t>¿Cuáles son las causas?</a:t>
            </a:r>
          </a:p>
          <a:p>
            <a:pPr eaLnBrk="1" hangingPunct="1"/>
            <a:r>
              <a:rPr lang="es-AR" altLang="es-AR" sz="1100"/>
              <a:t>¿Cuáles las barreras de prevención?</a:t>
            </a:r>
          </a:p>
          <a:p>
            <a:pPr eaLnBrk="1" hangingPunct="1"/>
            <a:r>
              <a:rPr lang="es-AR" altLang="es-AR" sz="1100"/>
              <a:t>¿Cuáles las barreras de mitigación?</a:t>
            </a: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6594475" y="3467100"/>
            <a:ext cx="23637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1100"/>
              <a:t>¿cómo prevenir que ocurra?</a:t>
            </a:r>
          </a:p>
          <a:p>
            <a:pPr eaLnBrk="1" hangingPunct="1"/>
            <a:r>
              <a:rPr lang="es-AR" altLang="es-AR" sz="1100"/>
              <a:t>¿cómo prevenir que se desarrolle?</a:t>
            </a:r>
          </a:p>
          <a:p>
            <a:pPr eaLnBrk="1" hangingPunct="1"/>
            <a:r>
              <a:rPr lang="es-AR" altLang="es-AR" sz="1100"/>
              <a:t>¿cómo minimizar consecuencias?</a:t>
            </a:r>
          </a:p>
        </p:txBody>
      </p:sp>
      <p:sp>
        <p:nvSpPr>
          <p:cNvPr id="14" name="13 Elipse"/>
          <p:cNvSpPr/>
          <p:nvPr/>
        </p:nvSpPr>
        <p:spPr>
          <a:xfrm>
            <a:off x="4024498" y="3406140"/>
            <a:ext cx="1789562" cy="716280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0" name="19 CuadroTexto"/>
          <p:cNvSpPr txBox="1"/>
          <p:nvPr/>
        </p:nvSpPr>
        <p:spPr>
          <a:xfrm>
            <a:off x="4057650" y="3173413"/>
            <a:ext cx="17224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1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Evaluación de Riesgos</a:t>
            </a:r>
          </a:p>
        </p:txBody>
      </p:sp>
      <p:sp>
        <p:nvSpPr>
          <p:cNvPr id="22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cxnSp>
        <p:nvCxnSpPr>
          <p:cNvPr id="3" name="2 Conector recto de flecha"/>
          <p:cNvCxnSpPr/>
          <p:nvPr/>
        </p:nvCxnSpPr>
        <p:spPr>
          <a:xfrm flipH="1">
            <a:off x="5707063" y="3600450"/>
            <a:ext cx="952500" cy="5222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>
            <a:off x="6354763" y="3768725"/>
            <a:ext cx="290512" cy="4302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6354763" y="4024313"/>
            <a:ext cx="449262" cy="4032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Forma libre"/>
          <p:cNvSpPr/>
          <p:nvPr/>
        </p:nvSpPr>
        <p:spPr>
          <a:xfrm>
            <a:off x="3863975" y="3810000"/>
            <a:ext cx="212725" cy="320675"/>
          </a:xfrm>
          <a:custGeom>
            <a:avLst/>
            <a:gdLst>
              <a:gd name="connsiteX0" fmla="*/ 213365 w 213365"/>
              <a:gd name="connsiteY0" fmla="*/ 320040 h 320040"/>
              <a:gd name="connsiteX1" fmla="*/ 5 w 213365"/>
              <a:gd name="connsiteY1" fmla="*/ 167640 h 320040"/>
              <a:gd name="connsiteX2" fmla="*/ 205745 w 213365"/>
              <a:gd name="connsiteY2" fmla="*/ 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5" h="320040">
                <a:moveTo>
                  <a:pt x="213365" y="320040"/>
                </a:moveTo>
                <a:cubicBezTo>
                  <a:pt x="107320" y="270510"/>
                  <a:pt x="1275" y="220980"/>
                  <a:pt x="5" y="167640"/>
                </a:cubicBezTo>
                <a:cubicBezTo>
                  <a:pt x="-1265" y="114300"/>
                  <a:pt x="205745" y="0"/>
                  <a:pt x="205745" y="0"/>
                </a:cubicBez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2" name="31 Forma libre"/>
          <p:cNvSpPr/>
          <p:nvPr/>
        </p:nvSpPr>
        <p:spPr>
          <a:xfrm>
            <a:off x="3863975" y="3962400"/>
            <a:ext cx="212725" cy="320675"/>
          </a:xfrm>
          <a:custGeom>
            <a:avLst/>
            <a:gdLst>
              <a:gd name="connsiteX0" fmla="*/ 213365 w 213365"/>
              <a:gd name="connsiteY0" fmla="*/ 320040 h 320040"/>
              <a:gd name="connsiteX1" fmla="*/ 5 w 213365"/>
              <a:gd name="connsiteY1" fmla="*/ 167640 h 320040"/>
              <a:gd name="connsiteX2" fmla="*/ 205745 w 213365"/>
              <a:gd name="connsiteY2" fmla="*/ 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5" h="320040">
                <a:moveTo>
                  <a:pt x="213365" y="320040"/>
                </a:moveTo>
                <a:cubicBezTo>
                  <a:pt x="107320" y="270510"/>
                  <a:pt x="1275" y="220980"/>
                  <a:pt x="5" y="167640"/>
                </a:cubicBezTo>
                <a:cubicBezTo>
                  <a:pt x="-1265" y="114300"/>
                  <a:pt x="205745" y="0"/>
                  <a:pt x="205745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6" name="35 Forma libre"/>
          <p:cNvSpPr/>
          <p:nvPr/>
        </p:nvSpPr>
        <p:spPr>
          <a:xfrm>
            <a:off x="3708400" y="3665538"/>
            <a:ext cx="368300" cy="784225"/>
          </a:xfrm>
          <a:custGeom>
            <a:avLst/>
            <a:gdLst>
              <a:gd name="connsiteX0" fmla="*/ 213365 w 213365"/>
              <a:gd name="connsiteY0" fmla="*/ 320040 h 320040"/>
              <a:gd name="connsiteX1" fmla="*/ 5 w 213365"/>
              <a:gd name="connsiteY1" fmla="*/ 167640 h 320040"/>
              <a:gd name="connsiteX2" fmla="*/ 205745 w 213365"/>
              <a:gd name="connsiteY2" fmla="*/ 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5" h="320040">
                <a:moveTo>
                  <a:pt x="213365" y="320040"/>
                </a:moveTo>
                <a:cubicBezTo>
                  <a:pt x="107320" y="270510"/>
                  <a:pt x="1275" y="220980"/>
                  <a:pt x="5" y="167640"/>
                </a:cubicBezTo>
                <a:cubicBezTo>
                  <a:pt x="-1265" y="114300"/>
                  <a:pt x="205745" y="0"/>
                  <a:pt x="205745" y="0"/>
                </a:cubicBezTo>
              </a:path>
            </a:pathLst>
          </a:cu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35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5" descr="http://www.discoverczech.com/apictures/z_prague/prague/his/oldtownsquare/oldtownsquare_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596900"/>
            <a:ext cx="46355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3" descr="http://marquezdaneri.com.ar/wp-content/uploads/1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900"/>
            <a:ext cx="4637088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http://sysfactorynet.wikispaces.com/file/view/mono_lupa.gif/239161325/mono_lup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141413"/>
            <a:ext cx="2551113" cy="238283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Gestión de Riesgos en Activos Industriales y Gestión de Cambios</a:t>
            </a:r>
          </a:p>
        </p:txBody>
      </p:sp>
      <p:sp>
        <p:nvSpPr>
          <p:cNvPr id="6" name="5 Elipse"/>
          <p:cNvSpPr/>
          <p:nvPr/>
        </p:nvSpPr>
        <p:spPr>
          <a:xfrm>
            <a:off x="1409240" y="536580"/>
            <a:ext cx="6617155" cy="6139996"/>
          </a:xfrm>
          <a:prstGeom prst="ellipse">
            <a:avLst/>
          </a:prstGeom>
          <a:gradFill flip="none" rotWithShape="1">
            <a:gsLst>
              <a:gs pos="9000">
                <a:srgbClr val="FF0000"/>
              </a:gs>
              <a:gs pos="26000">
                <a:srgbClr val="FFFF00"/>
              </a:gs>
              <a:gs pos="44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0"/>
          </a:effectLst>
          <a:scene3d>
            <a:camera prst="orthographicFront">
              <a:rot lat="1739998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0247" name="Picture 2" descr="http://iconizer.net/files/Real_Vista_2/orig/indust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3" y="2792413"/>
            <a:ext cx="1090612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9" descr="C:\Users\RY10574\AppData\Local\Microsoft\Windows\Temporary Internet Files\Content.IE5\PF5NMWW3\MC900217518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236913"/>
            <a:ext cx="4857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RY10574\AppData\Local\Microsoft\Windows\Temporary Internet Files\Content.IE5\BHWW3U6S\MC900217446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2781300"/>
            <a:ext cx="74136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RY10574\AppData\Local\Microsoft\Windows\Temporary Internet Files\Content.IE5\H8AU5CRF\MC90021745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3284538"/>
            <a:ext cx="658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79150" y="1257300"/>
            <a:ext cx="206017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28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MEDIO</a:t>
            </a:r>
            <a:br>
              <a:rPr lang="es-AR" sz="28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AR" sz="28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AMBIENTE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367544" y="774710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2800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COMUNIDAD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978618" y="3756660"/>
            <a:ext cx="31790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TRABAJADORES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456108" y="2806720"/>
            <a:ext cx="3089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28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INSTALACIONES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smtClean="0"/>
              <a:t>Visión Global del Proceso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" name="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7" name="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82625" y="2379663"/>
            <a:ext cx="1033463" cy="6715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789113" y="2384425"/>
            <a:ext cx="981075" cy="6667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Activo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10" name="9 Conector angular"/>
          <p:cNvCxnSpPr>
            <a:stCxn id="7" idx="2"/>
            <a:endCxn id="8" idx="0"/>
          </p:cNvCxnSpPr>
          <p:nvPr/>
        </p:nvCxnSpPr>
        <p:spPr>
          <a:xfrm rot="5400000">
            <a:off x="1312863" y="1974850"/>
            <a:ext cx="292100" cy="517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10 Conector angular"/>
          <p:cNvCxnSpPr>
            <a:stCxn id="7" idx="2"/>
            <a:endCxn id="9" idx="0"/>
          </p:cNvCxnSpPr>
          <p:nvPr/>
        </p:nvCxnSpPr>
        <p:spPr>
          <a:xfrm rot="16200000" flipH="1">
            <a:off x="1849438" y="1954213"/>
            <a:ext cx="296862" cy="563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041775" y="990600"/>
            <a:ext cx="2089150" cy="177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Detección de necesidad de cambio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732463" y="2582863"/>
            <a:ext cx="979487" cy="6651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Gestión del Riesgo en Cambios</a:t>
            </a:r>
          </a:p>
          <a:p>
            <a:pPr algn="ctr">
              <a:defRPr/>
            </a:pPr>
            <a:r>
              <a:rPr lang="es-AR" sz="1000" b="1" dirty="0">
                <a:solidFill>
                  <a:schemeClr val="tx1"/>
                </a:solidFill>
              </a:rPr>
              <a:t>ANEXO VI</a:t>
            </a:r>
            <a:r>
              <a:rPr lang="es-AR" sz="1000" b="1" dirty="0"/>
              <a:t>I</a:t>
            </a:r>
            <a:endParaRPr lang="es-AR" sz="1000" b="1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12" idx="2"/>
            <a:endCxn id="16" idx="0"/>
          </p:cNvCxnSpPr>
          <p:nvPr/>
        </p:nvCxnSpPr>
        <p:spPr>
          <a:xfrm>
            <a:off x="5086350" y="1168400"/>
            <a:ext cx="9525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14 Rectángulo redondeado"/>
          <p:cNvSpPr/>
          <p:nvPr/>
        </p:nvSpPr>
        <p:spPr>
          <a:xfrm>
            <a:off x="7478713" y="3413125"/>
            <a:ext cx="979487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Modificación</a:t>
            </a:r>
          </a:p>
        </p:txBody>
      </p:sp>
      <p:sp>
        <p:nvSpPr>
          <p:cNvPr id="16" name="15 Decisión"/>
          <p:cNvSpPr/>
          <p:nvPr/>
        </p:nvSpPr>
        <p:spPr>
          <a:xfrm>
            <a:off x="4343400" y="1335088"/>
            <a:ext cx="1504950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9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o incorpora sustancia?</a:t>
            </a:r>
          </a:p>
        </p:txBody>
      </p:sp>
      <p:sp>
        <p:nvSpPr>
          <p:cNvPr id="17" name="16 Proceso"/>
          <p:cNvSpPr/>
          <p:nvPr/>
        </p:nvSpPr>
        <p:spPr>
          <a:xfrm>
            <a:off x="2906713" y="2120900"/>
            <a:ext cx="2089150" cy="93821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2900363" y="3421063"/>
            <a:ext cx="1050925" cy="5222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Superior de Riesgo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4027488" y="3398838"/>
            <a:ext cx="979487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Proyecto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20" name="19 Conector angular"/>
          <p:cNvCxnSpPr>
            <a:stCxn id="17" idx="2"/>
            <a:endCxn id="18" idx="0"/>
          </p:cNvCxnSpPr>
          <p:nvPr/>
        </p:nvCxnSpPr>
        <p:spPr>
          <a:xfrm rot="5400000">
            <a:off x="3507582" y="2977356"/>
            <a:ext cx="361950" cy="525463"/>
          </a:xfrm>
          <a:prstGeom prst="bentConnector3">
            <a:avLst>
              <a:gd name="adj1" fmla="val 4671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20 Conector angular"/>
          <p:cNvCxnSpPr>
            <a:stCxn id="17" idx="2"/>
            <a:endCxn id="19" idx="0"/>
          </p:cNvCxnSpPr>
          <p:nvPr/>
        </p:nvCxnSpPr>
        <p:spPr>
          <a:xfrm rot="16200000" flipH="1">
            <a:off x="4064794" y="2945607"/>
            <a:ext cx="339725" cy="566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2" name="21 Decisión"/>
          <p:cNvSpPr/>
          <p:nvPr/>
        </p:nvSpPr>
        <p:spPr>
          <a:xfrm>
            <a:off x="5395913" y="1597025"/>
            <a:ext cx="1482725" cy="50323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900" b="1" dirty="0">
                <a:solidFill>
                  <a:schemeClr val="tx1"/>
                </a:solidFill>
              </a:rPr>
              <a:t>¿Entidad suficiente?</a:t>
            </a:r>
          </a:p>
        </p:txBody>
      </p:sp>
      <p:cxnSp>
        <p:nvCxnSpPr>
          <p:cNvPr id="23" name="22 Conector angular"/>
          <p:cNvCxnSpPr>
            <a:stCxn id="16" idx="2"/>
            <a:endCxn id="17" idx="0"/>
          </p:cNvCxnSpPr>
          <p:nvPr/>
        </p:nvCxnSpPr>
        <p:spPr>
          <a:xfrm rot="5400000">
            <a:off x="4382294" y="1407319"/>
            <a:ext cx="282575" cy="1144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23 CuadroTexto"/>
          <p:cNvSpPr txBox="1"/>
          <p:nvPr/>
        </p:nvSpPr>
        <p:spPr>
          <a:xfrm>
            <a:off x="4845050" y="1763713"/>
            <a:ext cx="280988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691188" y="1341438"/>
            <a:ext cx="347662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26" name="25 Conector angular"/>
          <p:cNvCxnSpPr>
            <a:stCxn id="22" idx="2"/>
          </p:cNvCxnSpPr>
          <p:nvPr/>
        </p:nvCxnSpPr>
        <p:spPr>
          <a:xfrm rot="5400000">
            <a:off x="5002212" y="2263776"/>
            <a:ext cx="1298575" cy="971550"/>
          </a:xfrm>
          <a:prstGeom prst="bentConnector3">
            <a:avLst>
              <a:gd name="adj1" fmla="val 19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" name="26 CuadroTexto"/>
          <p:cNvSpPr txBox="1"/>
          <p:nvPr/>
        </p:nvSpPr>
        <p:spPr>
          <a:xfrm>
            <a:off x="5889625" y="2025650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28" name="27 Conector angular"/>
          <p:cNvCxnSpPr>
            <a:endCxn id="19" idx="3"/>
          </p:cNvCxnSpPr>
          <p:nvPr/>
        </p:nvCxnSpPr>
        <p:spPr>
          <a:xfrm rot="5400000">
            <a:off x="4897437" y="3389313"/>
            <a:ext cx="377825" cy="158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28 Decisión"/>
          <p:cNvSpPr/>
          <p:nvPr/>
        </p:nvSpPr>
        <p:spPr>
          <a:xfrm>
            <a:off x="6413500" y="1855788"/>
            <a:ext cx="1482725" cy="50323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800"/>
              </a:lnSpc>
              <a:defRPr/>
            </a:pPr>
            <a:r>
              <a:rPr lang="es-AR" sz="900" b="1" dirty="0">
                <a:solidFill>
                  <a:schemeClr val="tx1"/>
                </a:solidFill>
              </a:rPr>
              <a:t>¿Modifica diseño? </a:t>
            </a:r>
            <a:r>
              <a:rPr lang="es-AR" sz="800" b="1" dirty="0">
                <a:solidFill>
                  <a:schemeClr val="tx1"/>
                </a:solidFill>
              </a:rPr>
              <a:t>ANEXO VI</a:t>
            </a:r>
          </a:p>
        </p:txBody>
      </p:sp>
      <p:cxnSp>
        <p:nvCxnSpPr>
          <p:cNvPr id="30" name="29 Conector angular"/>
          <p:cNvCxnSpPr>
            <a:stCxn id="16" idx="3"/>
            <a:endCxn id="22" idx="0"/>
          </p:cNvCxnSpPr>
          <p:nvPr/>
        </p:nvCxnSpPr>
        <p:spPr>
          <a:xfrm>
            <a:off x="5848350" y="1587500"/>
            <a:ext cx="288925" cy="952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30 Conector angular"/>
          <p:cNvCxnSpPr>
            <a:stCxn id="22" idx="3"/>
            <a:endCxn id="29" idx="0"/>
          </p:cNvCxnSpPr>
          <p:nvPr/>
        </p:nvCxnSpPr>
        <p:spPr>
          <a:xfrm>
            <a:off x="6878638" y="1847850"/>
            <a:ext cx="276225" cy="793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2" name="31 CuadroTexto"/>
          <p:cNvSpPr txBox="1"/>
          <p:nvPr/>
        </p:nvSpPr>
        <p:spPr>
          <a:xfrm>
            <a:off x="6832600" y="1630363"/>
            <a:ext cx="347663" cy="2778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cxnSp>
        <p:nvCxnSpPr>
          <p:cNvPr id="33" name="32 Conector angular"/>
          <p:cNvCxnSpPr>
            <a:stCxn id="29" idx="2"/>
            <a:endCxn id="13" idx="0"/>
          </p:cNvCxnSpPr>
          <p:nvPr/>
        </p:nvCxnSpPr>
        <p:spPr>
          <a:xfrm rot="5400000">
            <a:off x="6576219" y="2004219"/>
            <a:ext cx="223838" cy="933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33 CuadroTexto"/>
          <p:cNvSpPr txBox="1"/>
          <p:nvPr/>
        </p:nvSpPr>
        <p:spPr>
          <a:xfrm>
            <a:off x="6902450" y="2270125"/>
            <a:ext cx="280988" cy="276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si</a:t>
            </a:r>
          </a:p>
        </p:txBody>
      </p:sp>
      <p:cxnSp>
        <p:nvCxnSpPr>
          <p:cNvPr id="35" name="34 Conector angular"/>
          <p:cNvCxnSpPr>
            <a:stCxn id="29" idx="3"/>
            <a:endCxn id="15" idx="0"/>
          </p:cNvCxnSpPr>
          <p:nvPr/>
        </p:nvCxnSpPr>
        <p:spPr>
          <a:xfrm>
            <a:off x="7896225" y="2106613"/>
            <a:ext cx="73025" cy="1306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35 CuadroTexto"/>
          <p:cNvSpPr txBox="1"/>
          <p:nvPr/>
        </p:nvSpPr>
        <p:spPr>
          <a:xfrm>
            <a:off x="7848600" y="1870075"/>
            <a:ext cx="347663" cy="2778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AR" sz="1200" dirty="0"/>
              <a:t>no</a:t>
            </a:r>
          </a:p>
        </p:txBody>
      </p:sp>
      <p:sp>
        <p:nvSpPr>
          <p:cNvPr id="37" name="36 Pentágono"/>
          <p:cNvSpPr/>
          <p:nvPr/>
        </p:nvSpPr>
        <p:spPr>
          <a:xfrm>
            <a:off x="7515225" y="4024313"/>
            <a:ext cx="1165225" cy="503237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i="1" dirty="0">
                <a:solidFill>
                  <a:schemeClr val="tx1"/>
                </a:solidFill>
              </a:rPr>
              <a:t>Normas y procedimientos específicos</a:t>
            </a:r>
          </a:p>
        </p:txBody>
      </p:sp>
      <p:cxnSp>
        <p:nvCxnSpPr>
          <p:cNvPr id="38" name="37 Conector recto de flecha"/>
          <p:cNvCxnSpPr>
            <a:stCxn id="15" idx="2"/>
            <a:endCxn id="37" idx="0"/>
          </p:cNvCxnSpPr>
          <p:nvPr/>
        </p:nvCxnSpPr>
        <p:spPr>
          <a:xfrm>
            <a:off x="7969250" y="3908425"/>
            <a:ext cx="3175" cy="1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38 Pentágono"/>
          <p:cNvSpPr/>
          <p:nvPr/>
        </p:nvSpPr>
        <p:spPr>
          <a:xfrm rot="16200000" flipH="1">
            <a:off x="1117600" y="2768600"/>
            <a:ext cx="1217613" cy="2087563"/>
          </a:xfrm>
          <a:prstGeom prst="homePlate">
            <a:avLst>
              <a:gd name="adj" fmla="val 222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Estudios de Riesgos PHA </a:t>
            </a:r>
            <a:r>
              <a:rPr lang="es-AR" sz="1000" b="1" i="1" dirty="0">
                <a:solidFill>
                  <a:schemeClr val="tx1"/>
                </a:solidFill>
              </a:rPr>
              <a:t>y acciones de reducción de riesgos durante todo </a:t>
            </a:r>
            <a:br>
              <a:rPr lang="es-AR" sz="1000" b="1" i="1" dirty="0">
                <a:solidFill>
                  <a:schemeClr val="tx1"/>
                </a:solidFill>
              </a:rPr>
            </a:br>
            <a:r>
              <a:rPr lang="es-AR" sz="1000" b="1" i="1" dirty="0">
                <a:solidFill>
                  <a:schemeClr val="tx1"/>
                </a:solidFill>
              </a:rPr>
              <a:t>el </a:t>
            </a:r>
            <a:r>
              <a:rPr lang="es-AR" sz="1000" b="1" i="1" u="sng" dirty="0">
                <a:solidFill>
                  <a:schemeClr val="tx1"/>
                </a:solidFill>
              </a:rPr>
              <a:t>ciclo de vida</a:t>
            </a:r>
            <a:r>
              <a:rPr lang="es-AR" sz="1000" b="1" i="1" dirty="0">
                <a:solidFill>
                  <a:schemeClr val="tx1"/>
                </a:solidFill>
              </a:rPr>
              <a:t> del Activo.</a:t>
            </a:r>
          </a:p>
          <a:p>
            <a:pPr algn="ctr">
              <a:lnSpc>
                <a:spcPct val="150000"/>
              </a:lnSpc>
              <a:defRPr/>
            </a:pPr>
            <a:r>
              <a:rPr lang="es-AR" sz="1000" b="1" i="1" u="sng" dirty="0">
                <a:solidFill>
                  <a:schemeClr val="tx1"/>
                </a:solidFill>
              </a:rPr>
              <a:t>Revisión periódica </a:t>
            </a:r>
            <a:r>
              <a:rPr lang="es-AR" sz="1000" b="1" i="1" dirty="0">
                <a:solidFill>
                  <a:schemeClr val="tx1"/>
                </a:solidFill>
              </a:rPr>
              <a:t>de estudios.</a:t>
            </a:r>
          </a:p>
        </p:txBody>
      </p:sp>
      <p:cxnSp>
        <p:nvCxnSpPr>
          <p:cNvPr id="40" name="39 Conector recto de flecha"/>
          <p:cNvCxnSpPr>
            <a:stCxn id="8" idx="2"/>
          </p:cNvCxnSpPr>
          <p:nvPr/>
        </p:nvCxnSpPr>
        <p:spPr>
          <a:xfrm>
            <a:off x="1198563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40 Conector recto de flecha"/>
          <p:cNvCxnSpPr>
            <a:stCxn id="9" idx="2"/>
          </p:cNvCxnSpPr>
          <p:nvPr/>
        </p:nvCxnSpPr>
        <p:spPr>
          <a:xfrm>
            <a:off x="2279650" y="305117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3" name="42 Rectángulo redondeado"/>
          <p:cNvSpPr/>
          <p:nvPr/>
        </p:nvSpPr>
        <p:spPr>
          <a:xfrm>
            <a:off x="682625" y="4640263"/>
            <a:ext cx="8001000" cy="2333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2906713" y="4124325"/>
            <a:ext cx="4364037" cy="36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del Cambio o Proyecto</a:t>
            </a:r>
          </a:p>
        </p:txBody>
      </p:sp>
      <p:cxnSp>
        <p:nvCxnSpPr>
          <p:cNvPr id="45" name="44 Conector recto de flecha"/>
          <p:cNvCxnSpPr>
            <a:stCxn id="18" idx="2"/>
          </p:cNvCxnSpPr>
          <p:nvPr/>
        </p:nvCxnSpPr>
        <p:spPr>
          <a:xfrm>
            <a:off x="3425825" y="3943350"/>
            <a:ext cx="0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45 Conector recto de flecha"/>
          <p:cNvCxnSpPr>
            <a:stCxn id="19" idx="2"/>
          </p:cNvCxnSpPr>
          <p:nvPr/>
        </p:nvCxnSpPr>
        <p:spPr>
          <a:xfrm>
            <a:off x="4518025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7" name="46 Conector recto de flecha"/>
          <p:cNvCxnSpPr>
            <a:stCxn id="44" idx="2"/>
          </p:cNvCxnSpPr>
          <p:nvPr/>
        </p:nvCxnSpPr>
        <p:spPr>
          <a:xfrm flipH="1">
            <a:off x="5086350" y="4484688"/>
            <a:ext cx="1588" cy="15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47 Conector recto de flecha"/>
          <p:cNvCxnSpPr>
            <a:stCxn id="39" idx="3"/>
          </p:cNvCxnSpPr>
          <p:nvPr/>
        </p:nvCxnSpPr>
        <p:spPr>
          <a:xfrm flipH="1">
            <a:off x="1720850" y="4421188"/>
            <a:ext cx="4763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48 Conector recto de flecha"/>
          <p:cNvCxnSpPr>
            <a:stCxn id="37" idx="2"/>
          </p:cNvCxnSpPr>
          <p:nvPr/>
        </p:nvCxnSpPr>
        <p:spPr>
          <a:xfrm>
            <a:off x="7972425" y="4527550"/>
            <a:ext cx="0" cy="112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54 Rectángulo redondeado"/>
          <p:cNvSpPr/>
          <p:nvPr/>
        </p:nvSpPr>
        <p:spPr>
          <a:xfrm>
            <a:off x="6519863" y="642938"/>
            <a:ext cx="2163762" cy="2127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Activo Nuevo</a:t>
            </a:r>
          </a:p>
        </p:txBody>
      </p:sp>
      <p:cxnSp>
        <p:nvCxnSpPr>
          <p:cNvPr id="56" name="55 Conector angular"/>
          <p:cNvCxnSpPr>
            <a:stCxn id="55" idx="2"/>
            <a:endCxn id="16" idx="0"/>
          </p:cNvCxnSpPr>
          <p:nvPr/>
        </p:nvCxnSpPr>
        <p:spPr>
          <a:xfrm rot="5400000">
            <a:off x="6108700" y="-157162"/>
            <a:ext cx="479425" cy="2505075"/>
          </a:xfrm>
          <a:prstGeom prst="bentConnector3">
            <a:avLst>
              <a:gd name="adj1" fmla="val 73866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56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57 Conector recto de flecha"/>
          <p:cNvCxnSpPr>
            <a:endCxn id="12" idx="0"/>
          </p:cNvCxnSpPr>
          <p:nvPr/>
        </p:nvCxnSpPr>
        <p:spPr>
          <a:xfrm flipH="1">
            <a:off x="5086350" y="868363"/>
            <a:ext cx="3175" cy="1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9" name="58 Rectángulo redondeado"/>
          <p:cNvSpPr/>
          <p:nvPr/>
        </p:nvSpPr>
        <p:spPr>
          <a:xfrm>
            <a:off x="5221288" y="3398838"/>
            <a:ext cx="1019175" cy="520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Superior de Riesgo</a:t>
            </a:r>
          </a:p>
        </p:txBody>
      </p:sp>
      <p:cxnSp>
        <p:nvCxnSpPr>
          <p:cNvPr id="60" name="59 Conector angular"/>
          <p:cNvCxnSpPr>
            <a:stCxn id="13" idx="2"/>
            <a:endCxn id="59" idx="0"/>
          </p:cNvCxnSpPr>
          <p:nvPr/>
        </p:nvCxnSpPr>
        <p:spPr>
          <a:xfrm rot="5400000">
            <a:off x="5900737" y="3078163"/>
            <a:ext cx="150813" cy="490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1" name="60 Rectángulo redondeado"/>
          <p:cNvSpPr/>
          <p:nvPr/>
        </p:nvSpPr>
        <p:spPr>
          <a:xfrm>
            <a:off x="6300788" y="3398838"/>
            <a:ext cx="969962" cy="519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u="sng" dirty="0"/>
              <a:t>Cambio</a:t>
            </a:r>
            <a:r>
              <a:rPr lang="es-AR" sz="1000" b="1" dirty="0"/>
              <a:t> de Nivel Inferior de Riesgo</a:t>
            </a:r>
          </a:p>
        </p:txBody>
      </p:sp>
      <p:cxnSp>
        <p:nvCxnSpPr>
          <p:cNvPr id="62" name="61 Conector angular"/>
          <p:cNvCxnSpPr>
            <a:stCxn id="13" idx="2"/>
            <a:endCxn id="61" idx="0"/>
          </p:cNvCxnSpPr>
          <p:nvPr/>
        </p:nvCxnSpPr>
        <p:spPr>
          <a:xfrm rot="16200000" flipH="1">
            <a:off x="6428581" y="3040857"/>
            <a:ext cx="150813" cy="56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62 Conector recto de flecha"/>
          <p:cNvCxnSpPr>
            <a:stCxn id="59" idx="2"/>
          </p:cNvCxnSpPr>
          <p:nvPr/>
        </p:nvCxnSpPr>
        <p:spPr>
          <a:xfrm>
            <a:off x="5730875" y="3919538"/>
            <a:ext cx="15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4" name="63 Conector recto de flecha"/>
          <p:cNvCxnSpPr>
            <a:stCxn id="61" idx="2"/>
          </p:cNvCxnSpPr>
          <p:nvPr/>
        </p:nvCxnSpPr>
        <p:spPr>
          <a:xfrm>
            <a:off x="6786563" y="3917950"/>
            <a:ext cx="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5" name="64 Rectángulo redondeado"/>
          <p:cNvSpPr/>
          <p:nvPr/>
        </p:nvSpPr>
        <p:spPr>
          <a:xfrm>
            <a:off x="682625" y="642938"/>
            <a:ext cx="5592763" cy="212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200" b="1" dirty="0"/>
              <a:t>Gestión de Activo existente</a:t>
            </a:r>
          </a:p>
        </p:txBody>
      </p:sp>
      <p:sp>
        <p:nvSpPr>
          <p:cNvPr id="66" name="65 Proceso"/>
          <p:cNvSpPr/>
          <p:nvPr/>
        </p:nvSpPr>
        <p:spPr>
          <a:xfrm>
            <a:off x="669925" y="995363"/>
            <a:ext cx="2087563" cy="29845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dirty="0"/>
              <a:t>Clasificación de Activo según</a:t>
            </a:r>
            <a:br>
              <a:rPr lang="es-AR" sz="1000" dirty="0"/>
            </a:br>
            <a:r>
              <a:rPr lang="es-AR" sz="1000" dirty="0"/>
              <a:t> Riesgo </a:t>
            </a:r>
            <a:r>
              <a:rPr lang="es-AR" sz="1000" dirty="0" err="1"/>
              <a:t>SyMA</a:t>
            </a:r>
            <a:r>
              <a:rPr lang="es-AR" sz="1000" dirty="0"/>
              <a:t> Intrínseco</a:t>
            </a:r>
          </a:p>
        </p:txBody>
      </p:sp>
      <p:sp>
        <p:nvSpPr>
          <p:cNvPr id="67" name="66 Proceso"/>
          <p:cNvSpPr/>
          <p:nvPr/>
        </p:nvSpPr>
        <p:spPr>
          <a:xfrm>
            <a:off x="673100" y="1293813"/>
            <a:ext cx="2087563" cy="793750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AR" sz="1000" b="1" dirty="0"/>
              <a:t>ANEXO 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Cantidad de Sustancia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Factor de Vulnerabilidad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Proceso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AR" sz="1000" dirty="0"/>
              <a:t>Condiciones de Perforación</a:t>
            </a:r>
          </a:p>
        </p:txBody>
      </p:sp>
      <p:cxnSp>
        <p:nvCxnSpPr>
          <p:cNvPr id="68" name="67 Conector recto de flecha"/>
          <p:cNvCxnSpPr/>
          <p:nvPr/>
        </p:nvCxnSpPr>
        <p:spPr>
          <a:xfrm flipH="1">
            <a:off x="1725613" y="858838"/>
            <a:ext cx="0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547688" y="1633538"/>
            <a:ext cx="8505825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s-AR" altLang="es-AR" b="1" dirty="0" smtClean="0">
                <a:solidFill>
                  <a:srgbClr val="0063BD"/>
                </a:solidFill>
              </a:rPr>
              <a:t>1   Cantidad de Sustancia</a:t>
            </a:r>
          </a:p>
        </p:txBody>
      </p:sp>
      <p:sp>
        <p:nvSpPr>
          <p:cNvPr id="13315" name="2 Título"/>
          <p:cNvSpPr>
            <a:spLocks noGrp="1"/>
          </p:cNvSpPr>
          <p:nvPr>
            <p:ph type="title"/>
          </p:nvPr>
        </p:nvSpPr>
        <p:spPr>
          <a:xfrm>
            <a:off x="1833563" y="227013"/>
            <a:ext cx="6840537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s-AR" dirty="0" smtClean="0"/>
              <a:t>Clasificación del Activo Industrial – Parámetros ANEXO I</a:t>
            </a:r>
          </a:p>
        </p:txBody>
      </p:sp>
      <p:sp>
        <p:nvSpPr>
          <p:cNvPr id="11313" name="1 Marcador de texto"/>
          <p:cNvSpPr txBox="1">
            <a:spLocks/>
          </p:cNvSpPr>
          <p:nvPr/>
        </p:nvSpPr>
        <p:spPr bwMode="auto">
          <a:xfrm>
            <a:off x="550863" y="2770189"/>
            <a:ext cx="8505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s-AR" altLang="es-AR" sz="1400" b="1" dirty="0">
                <a:solidFill>
                  <a:srgbClr val="0063BD"/>
                </a:solidFill>
              </a:rPr>
              <a:t>2    Factor de vulnerabilidad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003300" y="1847850"/>
            <a:ext cx="32051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050" i="1" dirty="0">
                <a:solidFill>
                  <a:schemeClr val="accent5">
                    <a:lumMod val="50000"/>
                  </a:schemeClr>
                </a:solidFill>
              </a:rPr>
              <a:t>Alineado con Res SRT 743/2003 y Seveso III (UE)</a:t>
            </a:r>
          </a:p>
        </p:txBody>
      </p:sp>
      <p:sp>
        <p:nvSpPr>
          <p:cNvPr id="1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0"/>
            <a:ext cx="4392612" cy="109538"/>
          </a:xfrm>
        </p:spPr>
        <p:txBody>
          <a:bodyPr/>
          <a:lstStyle/>
          <a:p>
            <a:pPr>
              <a:defRPr/>
            </a:pPr>
            <a:r>
              <a:rPr lang="es-AR" dirty="0"/>
              <a:t>Gestión de Riesgos en Activos Industriales y Gestión de Cambios</a:t>
            </a:r>
          </a:p>
        </p:txBody>
      </p:sp>
      <p:sp>
        <p:nvSpPr>
          <p:cNvPr id="11317" name="1 Marcador de texto"/>
          <p:cNvSpPr txBox="1">
            <a:spLocks/>
          </p:cNvSpPr>
          <p:nvPr/>
        </p:nvSpPr>
        <p:spPr bwMode="auto">
          <a:xfrm>
            <a:off x="5346700" y="1671637"/>
            <a:ext cx="3111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s-AR" altLang="es-AR" sz="1400" b="1" dirty="0">
                <a:solidFill>
                  <a:srgbClr val="0063BD"/>
                </a:solidFill>
              </a:rPr>
              <a:t>3   Condiciones operativas (proceso, almacenamiento, ambientales)</a:t>
            </a:r>
          </a:p>
        </p:txBody>
      </p:sp>
      <p:sp>
        <p:nvSpPr>
          <p:cNvPr id="11318" name="1 Marcador de texto"/>
          <p:cNvSpPr txBox="1">
            <a:spLocks/>
          </p:cNvSpPr>
          <p:nvPr/>
        </p:nvSpPr>
        <p:spPr bwMode="auto">
          <a:xfrm>
            <a:off x="5346700" y="2771777"/>
            <a:ext cx="3111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s-AR" altLang="es-AR" sz="1400" b="1" dirty="0">
                <a:solidFill>
                  <a:srgbClr val="0063BD"/>
                </a:solidFill>
              </a:rPr>
              <a:t>4   Actividad de Perforación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  <p:bldP spid="11313" grpId="0"/>
      <p:bldP spid="7" grpId="0"/>
      <p:bldP spid="11317" grpId="0"/>
      <p:bldP spid="113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Clasificación del Activo Industrial – Parámetros ANEXO I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271463" y="862013"/>
            <a:ext cx="8505825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s-AR" altLang="es-AR" b="1" dirty="0" smtClean="0">
                <a:solidFill>
                  <a:srgbClr val="0063BD"/>
                </a:solidFill>
              </a:rPr>
              <a:t>1   Cantidad de Sustancia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83914"/>
              </p:ext>
            </p:extLst>
          </p:nvPr>
        </p:nvGraphicFramePr>
        <p:xfrm>
          <a:off x="4522788" y="2205038"/>
          <a:ext cx="379095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 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Sustancia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Columna 1 (toneladas)</a:t>
                      </a:r>
                      <a:endParaRPr lang="es-AR" sz="10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Columna 2 (toneladas)</a:t>
                      </a:r>
                      <a:endParaRPr lang="es-AR" sz="10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1</a:t>
                      </a:r>
                      <a:endParaRPr lang="es-AR" sz="10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XXXXXXXXXXXXXXX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####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####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2</a:t>
                      </a:r>
                      <a:endParaRPr lang="es-AR" sz="10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YYYYYYYYYYYYYYYY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##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###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90510"/>
              </p:ext>
            </p:extLst>
          </p:nvPr>
        </p:nvGraphicFramePr>
        <p:xfrm>
          <a:off x="4522788" y="3089275"/>
          <a:ext cx="379095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 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Clasificación de Sustancia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Columna 1 (toneladas)</a:t>
                      </a:r>
                      <a:endParaRPr lang="es-AR" sz="10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Columna 2 (toneladas)</a:t>
                      </a:r>
                      <a:endParaRPr lang="es-AR" sz="10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1</a:t>
                      </a:r>
                      <a:endParaRPr lang="es-AR" sz="10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XXXXXXXXXXXXXXX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####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####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48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2</a:t>
                      </a:r>
                      <a:endParaRPr lang="es-AR" sz="10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YYYYYYYYYYYYYYYY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##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 smtClean="0">
                          <a:effectLst/>
                        </a:rPr>
                        <a:t>###</a:t>
                      </a:r>
                      <a:endParaRPr lang="es-AR" sz="10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1 Marcador de texto"/>
          <p:cNvSpPr txBox="1">
            <a:spLocks/>
          </p:cNvSpPr>
          <p:nvPr/>
        </p:nvSpPr>
        <p:spPr bwMode="auto">
          <a:xfrm>
            <a:off x="866775" y="2427288"/>
            <a:ext cx="2925762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75" indent="-1793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AR" altLang="es-AR" sz="1400" dirty="0"/>
              <a:t>Criterios: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s-AR" altLang="es-AR" sz="1400" dirty="0"/>
              <a:t>Activos Existentes </a:t>
            </a:r>
            <a:r>
              <a:rPr lang="es-AR" altLang="es-AR" sz="1400" dirty="0">
                <a:sym typeface="Wingdings" pitchFamily="2" charset="2"/>
              </a:rPr>
              <a:t> </a:t>
            </a:r>
            <a:r>
              <a:rPr lang="es-AR" altLang="es-AR" sz="1400" dirty="0"/>
              <a:t>Col1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s-AR" altLang="es-AR" sz="1400" dirty="0"/>
              <a:t>Cambios </a:t>
            </a:r>
            <a:r>
              <a:rPr lang="es-AR" altLang="es-AR" sz="1400" dirty="0">
                <a:sym typeface="Wingdings" pitchFamily="2" charset="2"/>
              </a:rPr>
              <a:t> combinaciones</a:t>
            </a:r>
            <a:endParaRPr lang="es-AR" altLang="es-AR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27075" y="1203325"/>
            <a:ext cx="32051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1050" i="1" dirty="0">
                <a:solidFill>
                  <a:schemeClr val="accent5">
                    <a:lumMod val="50000"/>
                  </a:schemeClr>
                </a:solidFill>
              </a:rPr>
              <a:t>Alineado con Res SRT 743/2003 y Seveso III (UE)</a:t>
            </a:r>
          </a:p>
        </p:txBody>
      </p:sp>
    </p:spTree>
    <p:extLst>
      <p:ext uri="{BB962C8B-B14F-4D97-AF65-F5344CB8AC3E}">
        <p14:creationId xmlns:p14="http://schemas.microsoft.com/office/powerpoint/2010/main" val="784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Clasificación del Activo </a:t>
            </a:r>
            <a:r>
              <a:rPr lang="es-AR" altLang="es-AR" dirty="0" smtClean="0"/>
              <a:t>Industrial </a:t>
            </a:r>
            <a:r>
              <a:rPr lang="es-AR" altLang="es-AR" dirty="0"/>
              <a:t>– Parámetros ANEXO I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1 Marcador de texto"/>
          <p:cNvSpPr txBox="1">
            <a:spLocks/>
          </p:cNvSpPr>
          <p:nvPr/>
        </p:nvSpPr>
        <p:spPr bwMode="auto">
          <a:xfrm>
            <a:off x="274637" y="617538"/>
            <a:ext cx="8505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s-AR" altLang="es-AR" sz="1400" b="1" dirty="0">
                <a:solidFill>
                  <a:srgbClr val="0063BD"/>
                </a:solidFill>
              </a:rPr>
              <a:t>2    Factor de vulnerabilidad</a:t>
            </a:r>
          </a:p>
        </p:txBody>
      </p:sp>
      <p:sp>
        <p:nvSpPr>
          <p:cNvPr id="6" name="1 Marcador de texto"/>
          <p:cNvSpPr txBox="1">
            <a:spLocks/>
          </p:cNvSpPr>
          <p:nvPr/>
        </p:nvSpPr>
        <p:spPr>
          <a:xfrm>
            <a:off x="634998" y="833438"/>
            <a:ext cx="8145463" cy="1055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587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587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587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587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lnSpc>
                <a:spcPct val="150000"/>
              </a:lnSpc>
              <a:buFontTx/>
              <a:buNone/>
              <a:defRPr/>
            </a:pPr>
            <a:r>
              <a:rPr lang="es-ES_tradnl" dirty="0" smtClean="0"/>
              <a:t>posible </a:t>
            </a:r>
            <a:r>
              <a:rPr lang="es-ES_tradnl" dirty="0"/>
              <a:t>afectación que </a:t>
            </a:r>
            <a:r>
              <a:rPr lang="es-ES_tradnl" dirty="0" smtClean="0"/>
              <a:t>se </a:t>
            </a:r>
            <a:r>
              <a:rPr lang="es-ES_tradnl" dirty="0"/>
              <a:t>puede tener en el medio que lo </a:t>
            </a:r>
            <a:r>
              <a:rPr lang="es-ES_tradnl" dirty="0" smtClean="0"/>
              <a:t>rodea.</a:t>
            </a:r>
          </a:p>
          <a:p>
            <a:pPr marL="449263" lvl="1" indent="-904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AR" dirty="0" smtClean="0"/>
              <a:t> Criterios (tablas c/ puntaje):</a:t>
            </a:r>
            <a:endParaRPr lang="es-AR" dirty="0"/>
          </a:p>
          <a:p>
            <a:pPr marL="715963" lvl="3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s-ES_tradnl" dirty="0" smtClean="0"/>
              <a:t>Entorno social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04" y="1338742"/>
            <a:ext cx="3708931" cy="324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021477"/>
            <a:ext cx="3729037" cy="258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2929321" y="1555835"/>
            <a:ext cx="210728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3" algn="r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s-ES_tradnl" sz="1400" dirty="0"/>
              <a:t>Entorno ambiental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65404"/>
            <a:ext cx="2409825" cy="3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4553853"/>
            <a:ext cx="2352675" cy="35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3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226B596FBD1E468EFC186A4EDDA9C9" ma:contentTypeVersion="1" ma:contentTypeDescription="Crear nuevo documento." ma:contentTypeScope="" ma:versionID="7b4cd388103f5538037799a9b10086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32cfd30b83adf7a282b15aced64ac7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396780-586D-4DD4-BBE6-AE25CFE1A8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D5555A-AC87-47E2-94D4-FC804045C4F6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A7D9EAB-6237-4E7B-AC21-F339223B5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19538</TotalTime>
  <Words>3012</Words>
  <Application>Microsoft Office PowerPoint</Application>
  <PresentationFormat>Presentación en pantalla (16:9)</PresentationFormat>
  <Paragraphs>623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Tema de Office</vt:lpstr>
      <vt:lpstr>Gestión de Riesgos en Activos Industriales y Gestión de Cambios</vt:lpstr>
      <vt:lpstr>Definiciones</vt:lpstr>
      <vt:lpstr>Gestión de Riesgos en Activos Industriales y Gestión de Cambios</vt:lpstr>
      <vt:lpstr>Gestión de Riesgos en Activos Industriales y Gestión de Cambios</vt:lpstr>
      <vt:lpstr>Gestión de Riesgos en Activos Industriales y Gestión de Cambios</vt:lpstr>
      <vt:lpstr>Visión Global del Proceso </vt:lpstr>
      <vt:lpstr>Clasificación del Activo Industrial – Parámetros ANEXO I</vt:lpstr>
      <vt:lpstr>Clasificación del Activo Industrial – Parámetros ANEXO I</vt:lpstr>
      <vt:lpstr>Clasificación del Activo Industrial – Parámetros ANEXO I</vt:lpstr>
      <vt:lpstr>Clasificación del Activo Industrial – Parámetros ANEXO I</vt:lpstr>
      <vt:lpstr>Clasificación del Activo Industrial – Parámetros ANEXO I</vt:lpstr>
      <vt:lpstr>Visión Global del Proceso </vt:lpstr>
      <vt:lpstr>Clasificación del Activo Industrial -  Implicancia </vt:lpstr>
      <vt:lpstr>Ciclo de vida de un Activo Industrial</vt:lpstr>
      <vt:lpstr>Visión Global del Proceso </vt:lpstr>
      <vt:lpstr>Actividades PHA – Nivel Superior de Riesgo</vt:lpstr>
      <vt:lpstr>Actividades PHA – Nivel Inferior de Riesgo</vt:lpstr>
      <vt:lpstr>Estudios PHA (Process Hazard Analisys) - Metodologías</vt:lpstr>
      <vt:lpstr>Estudios PHA (Process Hazard Analisys) – Evaluación de Riesgos</vt:lpstr>
      <vt:lpstr>Estudios PHA (Process Hazard Analisys) – Evaluación de Riesgos</vt:lpstr>
      <vt:lpstr>Estudios PHA (Process Hazard Analisys) – Evaluación de Riesgos</vt:lpstr>
      <vt:lpstr>Estudios PHA (Process Hazard Analisys) – Evaluación de Riesgos</vt:lpstr>
      <vt:lpstr>Visión Global del Proceso </vt:lpstr>
      <vt:lpstr>Gestión de Cambios - ¿Modifica Diseño?</vt:lpstr>
      <vt:lpstr>Visión Global del Proceso </vt:lpstr>
      <vt:lpstr>Gestión de Cambios - ¿Nivel de Riesgo?</vt:lpstr>
      <vt:lpstr>Visión Global del Proceso </vt:lpstr>
      <vt:lpstr>Gestión de Cambios - Subproceso</vt:lpstr>
      <vt:lpstr>Gestión de Cambios – Cambios Organizacionales</vt:lpstr>
      <vt:lpstr>Visión Global del Proceso </vt:lpstr>
      <vt:lpstr>Gestión de Riesgos en Activos Industriales y Gestión de Cambios</vt:lpstr>
      <vt:lpstr>Presentación de PowerPoint</vt:lpstr>
    </vt:vector>
  </TitlesOfParts>
  <Company>RepsolYPF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yp06011</dc:creator>
  <cp:lastModifiedBy>Rafael Boschi</cp:lastModifiedBy>
  <cp:revision>701</cp:revision>
  <cp:lastPrinted>2013-11-21T18:57:10Z</cp:lastPrinted>
  <dcterms:created xsi:type="dcterms:W3CDTF">2009-07-27T16:09:56Z</dcterms:created>
  <dcterms:modified xsi:type="dcterms:W3CDTF">2019-05-01T13:47:19Z</dcterms:modified>
</cp:coreProperties>
</file>