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0080625" cy="7559675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L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CL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L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CL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90840"/>
            <a:ext cx="10075320" cy="111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1073160" y="622080"/>
            <a:ext cx="9066240" cy="12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AR" sz="2800" b="1" u="sng" strike="noStrike">
                <a:solidFill>
                  <a:srgbClr val="FFFFFF"/>
                </a:solidFill>
                <a:latin typeface="Univers LT Std 45 Light"/>
                <a:ea typeface="Arial Unicode MS"/>
              </a:rPr>
              <a:t>UNIDAD 8: AUDITORIAS</a:t>
            </a:r>
            <a:endParaRPr/>
          </a:p>
        </p:txBody>
      </p:sp>
      <p:pic>
        <p:nvPicPr>
          <p:cNvPr id="74" name="Imagen 73"/>
          <p:cNvPicPr/>
          <p:nvPr/>
        </p:nvPicPr>
        <p:blipFill>
          <a:blip r:embed="rId2"/>
          <a:srcRect b="23775"/>
          <a:stretch/>
        </p:blipFill>
        <p:spPr>
          <a:xfrm>
            <a:off x="235080" y="1810800"/>
            <a:ext cx="9628200" cy="438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88000" y="1654920"/>
            <a:ext cx="9428400" cy="568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360000" y="1752480"/>
            <a:ext cx="9356400" cy="32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0" y="514800"/>
            <a:ext cx="10078920" cy="111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432000" y="595800"/>
            <a:ext cx="5831640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8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1. Auditorias</a:t>
            </a:r>
            <a:endParaRPr dirty="0"/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717480" y="718560"/>
            <a:ext cx="694800" cy="694800"/>
          </a:xfrm>
          <a:prstGeom prst="rect">
            <a:avLst/>
          </a:prstGeom>
          <a:ln>
            <a:noFill/>
          </a:ln>
        </p:spPr>
      </p:pic>
      <p:sp>
        <p:nvSpPr>
          <p:cNvPr id="80" name="CustomShape 5"/>
          <p:cNvSpPr/>
          <p:nvPr/>
        </p:nvSpPr>
        <p:spPr>
          <a:xfrm>
            <a:off x="435600" y="1662120"/>
            <a:ext cx="9140400" cy="30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600" b="1" strike="noStrike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Orígenes </a:t>
            </a:r>
            <a:r>
              <a:rPr lang="es-AR" sz="2600" b="1" strike="noStrike" dirty="0">
                <a:solidFill>
                  <a:srgbClr val="000000"/>
                </a:solidFill>
                <a:latin typeface="Univers LT Std 45 Light"/>
                <a:ea typeface="DejaVu Sans"/>
              </a:rPr>
              <a:t>de la auditoría. Auditorías financieras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600" b="1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Auditorías </a:t>
            </a:r>
            <a:r>
              <a:rPr lang="es-AR" sz="2600" b="1" dirty="0">
                <a:solidFill>
                  <a:srgbClr val="000000"/>
                </a:solidFill>
                <a:latin typeface="Univers LT Std 45 Light"/>
                <a:ea typeface="DejaVu Sans"/>
              </a:rPr>
              <a:t>de calidad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600" b="1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Definiciones </a:t>
            </a:r>
            <a:r>
              <a:rPr lang="es-AR" sz="2600" b="1" dirty="0">
                <a:solidFill>
                  <a:srgbClr val="000000"/>
                </a:solidFill>
                <a:latin typeface="Univers LT Std 45 Light"/>
                <a:ea typeface="DejaVu Sans"/>
              </a:rPr>
              <a:t>habituales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Acción </a:t>
            </a:r>
            <a:r>
              <a:rPr lang="es-AR" sz="2600" dirty="0">
                <a:latin typeface="Arial"/>
              </a:rPr>
              <a:t>correctora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Auditado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 </a:t>
            </a:r>
            <a:r>
              <a:rPr lang="es-AR" sz="2600" dirty="0" smtClean="0">
                <a:latin typeface="Arial"/>
              </a:rPr>
              <a:t>    </a:t>
            </a:r>
            <a:r>
              <a:rPr lang="es-AR" sz="2600" dirty="0" smtClean="0">
                <a:latin typeface="Arial"/>
              </a:rPr>
              <a:t>Auditor</a:t>
            </a:r>
            <a:r>
              <a:rPr lang="es-AR" sz="2600" dirty="0">
                <a:latin typeface="Arial"/>
              </a:rPr>
              <a:t>. Auditor líder. Equipo auditor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Cliente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Especificación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Evidencia </a:t>
            </a:r>
            <a:r>
              <a:rPr lang="es-AR" sz="2600" dirty="0">
                <a:latin typeface="Arial"/>
              </a:rPr>
              <a:t>objetiva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Hallazgo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No </a:t>
            </a:r>
            <a:r>
              <a:rPr lang="es-AR" sz="2600" dirty="0">
                <a:latin typeface="Arial"/>
              </a:rPr>
              <a:t>conformidad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Observación</a:t>
            </a:r>
            <a:r>
              <a:rPr lang="es-AR" sz="2600" dirty="0">
                <a:latin typeface="Arial"/>
              </a:rPr>
              <a:t>. Punto débil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600" dirty="0">
                <a:latin typeface="Arial"/>
              </a:rPr>
              <a:t>	</a:t>
            </a:r>
            <a:r>
              <a:rPr lang="es-AR" sz="2600" dirty="0" smtClean="0">
                <a:latin typeface="Arial"/>
              </a:rPr>
              <a:t>Programa </a:t>
            </a:r>
            <a:r>
              <a:rPr lang="es-AR" sz="2600" dirty="0">
                <a:latin typeface="Arial"/>
              </a:rPr>
              <a:t>de auditoría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24000" y="1678680"/>
            <a:ext cx="9428400" cy="568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612000" y="1450440"/>
            <a:ext cx="9356400" cy="32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3200" b="1" strike="noStrike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Finalidad </a:t>
            </a:r>
            <a:r>
              <a:rPr lang="es-AR" sz="3200" b="1" strike="noStrike" dirty="0">
                <a:solidFill>
                  <a:srgbClr val="000000"/>
                </a:solidFill>
                <a:latin typeface="Univers LT Std 45 Light"/>
                <a:ea typeface="DejaVu Sans"/>
              </a:rPr>
              <a:t>y utilidad de las auditorías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   </a:t>
            </a:r>
            <a:r>
              <a:rPr lang="es-AR" sz="3200" dirty="0">
                <a:latin typeface="Arial"/>
              </a:rPr>
              <a:t> </a:t>
            </a:r>
            <a:r>
              <a:rPr lang="es-AR" sz="3200" dirty="0" smtClean="0">
                <a:latin typeface="Arial"/>
              </a:rPr>
              <a:t> </a:t>
            </a:r>
            <a:r>
              <a:rPr lang="es-AR" sz="3200" dirty="0" smtClean="0">
                <a:latin typeface="Arial"/>
              </a:rPr>
              <a:t>Adecuación </a:t>
            </a:r>
            <a:r>
              <a:rPr lang="es-AR" sz="3200" dirty="0">
                <a:latin typeface="Arial"/>
              </a:rPr>
              <a:t>del sistema a una norma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</a:t>
            </a:r>
            <a:r>
              <a:rPr lang="es-AR" sz="3200" dirty="0" smtClean="0">
                <a:latin typeface="Arial"/>
              </a:rPr>
              <a:t>Conformidad </a:t>
            </a:r>
            <a:r>
              <a:rPr lang="es-AR" sz="3200" dirty="0">
                <a:latin typeface="Arial"/>
              </a:rPr>
              <a:t>o implementación del sistema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</a:t>
            </a:r>
            <a:r>
              <a:rPr lang="es-AR" sz="3200" dirty="0" smtClean="0">
                <a:latin typeface="Arial"/>
              </a:rPr>
              <a:t>Eficacia </a:t>
            </a:r>
            <a:r>
              <a:rPr lang="es-AR" sz="3200" dirty="0">
                <a:latin typeface="Arial"/>
              </a:rPr>
              <a:t>del </a:t>
            </a:r>
            <a:r>
              <a:rPr lang="es-AR" sz="3200" dirty="0" smtClean="0">
                <a:latin typeface="Arial"/>
              </a:rPr>
              <a:t>sistema</a:t>
            </a:r>
          </a:p>
          <a:p>
            <a:endParaRPr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3200" b="1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Protagonistas </a:t>
            </a:r>
            <a:r>
              <a:rPr lang="es-AR" sz="3200" b="1" dirty="0">
                <a:solidFill>
                  <a:srgbClr val="000000"/>
                </a:solidFill>
                <a:latin typeface="Univers LT Std 45 Light"/>
                <a:ea typeface="DejaVu Sans"/>
              </a:rPr>
              <a:t>de la auditoría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</a:t>
            </a:r>
            <a:r>
              <a:rPr lang="es-AR" sz="3200" dirty="0" smtClean="0">
                <a:latin typeface="Arial"/>
              </a:rPr>
              <a:t>El </a:t>
            </a:r>
            <a:r>
              <a:rPr lang="es-AR" sz="3200" dirty="0">
                <a:latin typeface="Arial"/>
              </a:rPr>
              <a:t>cliente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</a:t>
            </a:r>
            <a:r>
              <a:rPr lang="es-AR" sz="3200" dirty="0" smtClean="0">
                <a:latin typeface="Arial"/>
              </a:rPr>
              <a:t>El </a:t>
            </a:r>
            <a:r>
              <a:rPr lang="es-AR" sz="3200" dirty="0">
                <a:latin typeface="Arial"/>
              </a:rPr>
              <a:t>auditor. Externos e internos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</a:t>
            </a:r>
            <a:r>
              <a:rPr lang="es-AR" sz="3200" dirty="0" smtClean="0">
                <a:latin typeface="Arial"/>
              </a:rPr>
              <a:t>El </a:t>
            </a:r>
            <a:r>
              <a:rPr lang="es-AR" sz="3200" dirty="0">
                <a:latin typeface="Arial"/>
              </a:rPr>
              <a:t>auditado</a:t>
            </a:r>
            <a:endParaRPr sz="2400" dirty="0"/>
          </a:p>
        </p:txBody>
      </p:sp>
      <p:sp>
        <p:nvSpPr>
          <p:cNvPr id="83" name="CustomShape 3"/>
          <p:cNvSpPr/>
          <p:nvPr/>
        </p:nvSpPr>
        <p:spPr>
          <a:xfrm>
            <a:off x="720" y="532080"/>
            <a:ext cx="10075320" cy="111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576000" y="648000"/>
            <a:ext cx="5672400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/>
            <a:r>
              <a:rPr lang="es-AR" sz="3800" b="1" dirty="0">
                <a:solidFill>
                  <a:srgbClr val="FFFFFF"/>
                </a:solidFill>
                <a:latin typeface="Univers LT Std 45 Light"/>
                <a:ea typeface="DejaVu Sans"/>
              </a:rPr>
              <a:t>2</a:t>
            </a:r>
            <a:r>
              <a:rPr lang="es-AR" sz="30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. </a:t>
            </a:r>
            <a:r>
              <a:rPr lang="es-AR" sz="3800" b="1" dirty="0">
                <a:solidFill>
                  <a:srgbClr val="FFFFFF"/>
                </a:solidFill>
                <a:latin typeface="Univers LT Std 45 Light"/>
                <a:ea typeface="DejaVu Sans"/>
              </a:rPr>
              <a:t>Auditorias</a:t>
            </a:r>
            <a:endParaRPr sz="3800" b="1" dirty="0">
              <a:solidFill>
                <a:srgbClr val="FFFFFF"/>
              </a:solidFill>
              <a:latin typeface="Univers LT Std 45 Light"/>
              <a:ea typeface="DejaVu Sans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936000" y="743040"/>
            <a:ext cx="694800" cy="6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24000" y="1678680"/>
            <a:ext cx="9428400" cy="568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468000" y="1378440"/>
            <a:ext cx="9356400" cy="32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3200" b="1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Clasificación </a:t>
            </a:r>
            <a:r>
              <a:rPr lang="es-AR" sz="3200" b="1" dirty="0">
                <a:solidFill>
                  <a:srgbClr val="000000"/>
                </a:solidFill>
                <a:latin typeface="Univers LT Std 45 Light"/>
                <a:ea typeface="DejaVu Sans"/>
              </a:rPr>
              <a:t>de las </a:t>
            </a:r>
            <a:r>
              <a:rPr lang="es-AR" sz="3200" b="1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auditorías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AR" sz="3200" dirty="0">
                <a:latin typeface="Arial"/>
              </a:rPr>
              <a:t>	</a:t>
            </a:r>
            <a:r>
              <a:rPr lang="es-AR" sz="3200" dirty="0" smtClean="0">
                <a:latin typeface="Arial"/>
              </a:rPr>
              <a:t>Según </a:t>
            </a:r>
            <a:r>
              <a:rPr lang="es-AR" sz="3200" dirty="0">
                <a:latin typeface="Arial"/>
              </a:rPr>
              <a:t>el objeto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	</a:t>
            </a:r>
            <a:r>
              <a:rPr lang="es-AR" sz="3200" dirty="0" smtClean="0">
                <a:latin typeface="Arial"/>
              </a:rPr>
              <a:t>Auditoría </a:t>
            </a:r>
            <a:r>
              <a:rPr lang="es-AR" sz="3200" dirty="0">
                <a:latin typeface="Arial"/>
              </a:rPr>
              <a:t>de producto / servicio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	</a:t>
            </a:r>
            <a:r>
              <a:rPr lang="es-AR" sz="3200" dirty="0" smtClean="0">
                <a:latin typeface="Arial"/>
              </a:rPr>
              <a:t>Auditoría </a:t>
            </a:r>
            <a:r>
              <a:rPr lang="es-AR" sz="3200" dirty="0">
                <a:latin typeface="Arial"/>
              </a:rPr>
              <a:t>de proceso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	</a:t>
            </a:r>
            <a:r>
              <a:rPr lang="es-AR" sz="3200" dirty="0" smtClean="0">
                <a:latin typeface="Arial"/>
              </a:rPr>
              <a:t>Auditoría </a:t>
            </a:r>
            <a:r>
              <a:rPr lang="es-AR" sz="3200" dirty="0">
                <a:latin typeface="Arial"/>
              </a:rPr>
              <a:t>de </a:t>
            </a:r>
            <a:r>
              <a:rPr lang="es-AR" sz="3200" dirty="0" smtClean="0">
                <a:latin typeface="Arial"/>
              </a:rPr>
              <a:t>sistema</a:t>
            </a:r>
          </a:p>
          <a:p>
            <a:endParaRPr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AR" sz="3200" dirty="0">
                <a:latin typeface="Arial"/>
              </a:rPr>
              <a:t>	</a:t>
            </a:r>
            <a:r>
              <a:rPr lang="es-AR" sz="3200" dirty="0" smtClean="0">
                <a:latin typeface="Arial"/>
              </a:rPr>
              <a:t>Según </a:t>
            </a:r>
            <a:r>
              <a:rPr lang="es-AR" sz="3200" dirty="0">
                <a:latin typeface="Arial"/>
              </a:rPr>
              <a:t>el origen del equipo auditor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	</a:t>
            </a:r>
            <a:r>
              <a:rPr lang="es-AR" sz="3200" dirty="0" smtClean="0">
                <a:latin typeface="Arial"/>
              </a:rPr>
              <a:t>Auditoría </a:t>
            </a:r>
            <a:r>
              <a:rPr lang="es-AR" sz="3200" dirty="0">
                <a:latin typeface="Arial"/>
              </a:rPr>
              <a:t>interna (1° parte)</a:t>
            </a:r>
            <a:endParaRPr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latin typeface="Arial"/>
              </a:rPr>
              <a:t>		</a:t>
            </a:r>
            <a:r>
              <a:rPr lang="es-AR" sz="3200" dirty="0" smtClean="0">
                <a:latin typeface="Arial"/>
              </a:rPr>
              <a:t>Auditoría </a:t>
            </a:r>
            <a:r>
              <a:rPr lang="es-AR" sz="3200" dirty="0">
                <a:latin typeface="Arial"/>
              </a:rPr>
              <a:t>externa (2° y 3° parte)</a:t>
            </a:r>
            <a:endParaRPr sz="2400" dirty="0"/>
          </a:p>
        </p:txBody>
      </p:sp>
      <p:sp>
        <p:nvSpPr>
          <p:cNvPr id="88" name="CustomShape 3"/>
          <p:cNvSpPr/>
          <p:nvPr/>
        </p:nvSpPr>
        <p:spPr>
          <a:xfrm>
            <a:off x="720" y="532080"/>
            <a:ext cx="10075320" cy="111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576000" y="648000"/>
            <a:ext cx="5291400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800" b="1" dirty="0">
                <a:solidFill>
                  <a:srgbClr val="FFFFFF"/>
                </a:solidFill>
                <a:latin typeface="Univers LT Std 45 Light"/>
                <a:ea typeface="DejaVu Sans"/>
              </a:rPr>
              <a:t>3. Auditorias</a:t>
            </a:r>
            <a:endParaRPr sz="3800" b="1" dirty="0">
              <a:solidFill>
                <a:srgbClr val="FFFFFF"/>
              </a:solidFill>
              <a:latin typeface="Univers LT Std 45 Light"/>
              <a:ea typeface="DejaVu Sans"/>
            </a:endParaRPr>
          </a:p>
        </p:txBody>
      </p:sp>
      <p:pic>
        <p:nvPicPr>
          <p:cNvPr id="90" name="Picture 2"/>
          <p:cNvPicPr/>
          <p:nvPr/>
        </p:nvPicPr>
        <p:blipFill>
          <a:blip r:embed="rId2"/>
          <a:stretch/>
        </p:blipFill>
        <p:spPr>
          <a:xfrm>
            <a:off x="936000" y="743040"/>
            <a:ext cx="694800" cy="6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24000" y="1678680"/>
            <a:ext cx="9428400" cy="568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542880" y="1559160"/>
            <a:ext cx="9536400" cy="32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800" b="1" strike="noStrike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Proceso </a:t>
            </a:r>
            <a:r>
              <a:rPr lang="es-AR" sz="2800" b="1" strike="noStrike" dirty="0">
                <a:solidFill>
                  <a:srgbClr val="000000"/>
                </a:solidFill>
                <a:latin typeface="Univers LT Std 45 Light"/>
                <a:ea typeface="DejaVu Sans"/>
              </a:rPr>
              <a:t>de la </a:t>
            </a:r>
            <a:r>
              <a:rPr lang="es-AR" sz="2800" b="1" strike="noStrike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auditoría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sz="2000" dirty="0"/>
          </a:p>
          <a:p>
            <a:r>
              <a:rPr lang="es-AR" sz="2800" dirty="0" smtClean="0">
                <a:latin typeface="Arial"/>
              </a:rPr>
              <a:t>1. Preparación</a:t>
            </a:r>
          </a:p>
          <a:p>
            <a:endParaRPr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>
                <a:latin typeface="Arial"/>
              </a:rPr>
              <a:t>		</a:t>
            </a:r>
            <a:r>
              <a:rPr lang="es-AR" sz="2800" dirty="0" smtClean="0">
                <a:latin typeface="Arial"/>
              </a:rPr>
              <a:t>Alcance</a:t>
            </a:r>
            <a:endParaRPr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>
                <a:latin typeface="Arial"/>
              </a:rPr>
              <a:t>		</a:t>
            </a:r>
            <a:r>
              <a:rPr lang="es-AR" sz="2800" dirty="0" smtClean="0">
                <a:latin typeface="Arial"/>
              </a:rPr>
              <a:t>Modelo </a:t>
            </a:r>
            <a:r>
              <a:rPr lang="es-AR" sz="2800" dirty="0">
                <a:latin typeface="Arial"/>
              </a:rPr>
              <a:t>o norma</a:t>
            </a:r>
            <a:endParaRPr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>
                <a:latin typeface="Arial"/>
              </a:rPr>
              <a:t>		</a:t>
            </a:r>
            <a:r>
              <a:rPr lang="es-AR" sz="2800" dirty="0" smtClean="0">
                <a:latin typeface="Arial"/>
              </a:rPr>
              <a:t>Equipo </a:t>
            </a:r>
            <a:r>
              <a:rPr lang="es-AR" sz="2800" dirty="0">
                <a:latin typeface="Arial"/>
              </a:rPr>
              <a:t>auditor</a:t>
            </a:r>
            <a:endParaRPr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>
                <a:latin typeface="Arial"/>
              </a:rPr>
              <a:t>		</a:t>
            </a:r>
            <a:r>
              <a:rPr lang="es-AR" sz="2800" dirty="0" smtClean="0">
                <a:latin typeface="Arial"/>
              </a:rPr>
              <a:t>Recopilación </a:t>
            </a:r>
            <a:r>
              <a:rPr lang="es-AR" sz="2800" dirty="0">
                <a:latin typeface="Arial"/>
              </a:rPr>
              <a:t>y estudio de la </a:t>
            </a:r>
            <a:r>
              <a:rPr lang="es-AR" sz="2800" dirty="0" smtClean="0">
                <a:latin typeface="Arial"/>
              </a:rPr>
              <a:t>documentación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 smtClean="0">
                <a:latin typeface="Arial"/>
              </a:rPr>
              <a:t>              Elaboración del plan de auditoría</a:t>
            </a:r>
            <a:endParaRPr lang="es-AR" sz="2800" dirty="0" smtClean="0">
              <a:latin typeface="Arial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 smtClean="0">
                <a:latin typeface="Arial"/>
              </a:rPr>
              <a:t>           </a:t>
            </a:r>
            <a:r>
              <a:rPr lang="es-AR" sz="2800" dirty="0">
                <a:latin typeface="Arial"/>
              </a:rPr>
              <a:t>	</a:t>
            </a:r>
            <a:r>
              <a:rPr lang="es-AR" sz="2800" dirty="0" smtClean="0">
                <a:latin typeface="Arial"/>
              </a:rPr>
              <a:t>Preparación </a:t>
            </a:r>
            <a:r>
              <a:rPr lang="es-AR" sz="2800" dirty="0">
                <a:latin typeface="Arial"/>
              </a:rPr>
              <a:t>de los documentos de trabajo </a:t>
            </a:r>
            <a:endParaRPr sz="2000" dirty="0"/>
          </a:p>
          <a:p>
            <a:r>
              <a:rPr lang="es-AR" sz="2800" dirty="0">
                <a:latin typeface="Arial"/>
              </a:rPr>
              <a:t> </a:t>
            </a:r>
            <a:r>
              <a:rPr lang="es-AR" sz="2800" dirty="0" smtClean="0">
                <a:latin typeface="Arial"/>
              </a:rPr>
              <a:t>  </a:t>
            </a:r>
            <a:r>
              <a:rPr lang="es-AR" sz="2800" dirty="0" smtClean="0">
                <a:latin typeface="Arial"/>
              </a:rPr>
              <a:t>                (Lista </a:t>
            </a:r>
            <a:r>
              <a:rPr lang="es-AR" sz="2800" dirty="0">
                <a:latin typeface="Arial"/>
              </a:rPr>
              <a:t>de comprobación, registro </a:t>
            </a:r>
            <a:r>
              <a:rPr lang="es-AR" sz="2800" dirty="0" smtClean="0">
                <a:latin typeface="Arial"/>
              </a:rPr>
              <a:t>de</a:t>
            </a:r>
          </a:p>
          <a:p>
            <a:r>
              <a:rPr lang="es-AR" sz="2800" dirty="0">
                <a:latin typeface="Arial"/>
              </a:rPr>
              <a:t> </a:t>
            </a:r>
            <a:r>
              <a:rPr lang="es-AR" sz="2800" dirty="0" smtClean="0">
                <a:latin typeface="Arial"/>
              </a:rPr>
              <a:t>                  </a:t>
            </a:r>
            <a:r>
              <a:rPr lang="es-AR" sz="2800" dirty="0" smtClean="0">
                <a:latin typeface="Arial"/>
              </a:rPr>
              <a:t> </a:t>
            </a:r>
            <a:r>
              <a:rPr lang="es-AR" sz="2800" dirty="0">
                <a:latin typeface="Arial"/>
              </a:rPr>
              <a:t>observaciones, SAC)</a:t>
            </a:r>
            <a:endParaRPr sz="2000" dirty="0"/>
          </a:p>
        </p:txBody>
      </p:sp>
      <p:sp>
        <p:nvSpPr>
          <p:cNvPr id="98" name="CustomShape 3"/>
          <p:cNvSpPr/>
          <p:nvPr/>
        </p:nvSpPr>
        <p:spPr>
          <a:xfrm>
            <a:off x="3960" y="532080"/>
            <a:ext cx="10075320" cy="111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1053720" y="558000"/>
            <a:ext cx="5194680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/>
            <a:r>
              <a:rPr lang="es-AR" sz="3800" b="1" dirty="0">
                <a:solidFill>
                  <a:srgbClr val="FFFFFF"/>
                </a:solidFill>
                <a:latin typeface="Univers LT Std 45 Light"/>
                <a:ea typeface="DejaVu Sans"/>
              </a:rPr>
              <a:t>4</a:t>
            </a:r>
            <a:r>
              <a:rPr lang="es-AR" sz="3800" b="1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. </a:t>
            </a:r>
            <a:r>
              <a:rPr lang="es-AR" sz="3800" b="1" dirty="0">
                <a:solidFill>
                  <a:srgbClr val="FFFFFF"/>
                </a:solidFill>
                <a:latin typeface="Univers LT Std 45 Light"/>
                <a:ea typeface="DejaVu Sans"/>
              </a:rPr>
              <a:t>Auditorias</a:t>
            </a:r>
            <a:endParaRPr sz="3800" b="1" dirty="0">
              <a:solidFill>
                <a:srgbClr val="FFFFFF"/>
              </a:solidFill>
              <a:latin typeface="Univers LT Std 45 Light"/>
              <a:ea typeface="DejaVu Sans"/>
            </a:endParaRPr>
          </a:p>
        </p:txBody>
      </p:sp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455760" y="743040"/>
            <a:ext cx="694800" cy="6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24000" y="1678680"/>
            <a:ext cx="9428400" cy="568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579120" y="1919160"/>
            <a:ext cx="9425280" cy="3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600" strike="noStrike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2. </a:t>
            </a:r>
            <a:r>
              <a:rPr lang="es-AR" sz="2800" strike="noStrike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Reunión </a:t>
            </a:r>
            <a:r>
              <a:rPr lang="es-AR" sz="2800" strike="noStrike" dirty="0">
                <a:solidFill>
                  <a:srgbClr val="000000"/>
                </a:solidFill>
                <a:latin typeface="Univers LT Std 45 Light"/>
                <a:ea typeface="DejaVu Sans"/>
              </a:rPr>
              <a:t>de presentación (Apertura</a:t>
            </a:r>
            <a:r>
              <a:rPr lang="es-AR" sz="2800" strike="noStrike" dirty="0" smtClean="0">
                <a:solidFill>
                  <a:srgbClr val="000000"/>
                </a:solidFill>
                <a:latin typeface="Univers LT Std 45 Light"/>
                <a:ea typeface="DejaVu Sans"/>
              </a:rPr>
              <a:t>)</a:t>
            </a:r>
          </a:p>
          <a:p>
            <a:endParaRPr sz="2000" dirty="0"/>
          </a:p>
          <a:p>
            <a:r>
              <a:rPr lang="es-AR" sz="2800" dirty="0" smtClean="0">
                <a:latin typeface="Arial"/>
              </a:rPr>
              <a:t>3. Ejecución</a:t>
            </a:r>
          </a:p>
          <a:p>
            <a:endParaRPr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>
                <a:latin typeface="Arial"/>
              </a:rPr>
              <a:t>	</a:t>
            </a:r>
            <a:r>
              <a:rPr lang="es-AR" sz="2800" dirty="0" smtClean="0">
                <a:latin typeface="Arial"/>
              </a:rPr>
              <a:t>Visitas</a:t>
            </a:r>
            <a:endParaRPr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>
                <a:latin typeface="Arial"/>
              </a:rPr>
              <a:t>	</a:t>
            </a:r>
            <a:r>
              <a:rPr lang="es-AR" sz="2800" dirty="0" smtClean="0">
                <a:latin typeface="Arial"/>
              </a:rPr>
              <a:t>Búsqueda </a:t>
            </a:r>
            <a:r>
              <a:rPr lang="es-AR" sz="2800" dirty="0">
                <a:latin typeface="Arial"/>
              </a:rPr>
              <a:t>de evidencias objetivas</a:t>
            </a:r>
            <a:endParaRPr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dirty="0">
                <a:latin typeface="Arial"/>
              </a:rPr>
              <a:t>	</a:t>
            </a:r>
            <a:r>
              <a:rPr lang="es-AR" sz="2800" dirty="0" smtClean="0">
                <a:latin typeface="Arial"/>
              </a:rPr>
              <a:t>Identificación</a:t>
            </a:r>
            <a:r>
              <a:rPr lang="es-AR" sz="2800" dirty="0">
                <a:latin typeface="Arial"/>
              </a:rPr>
              <a:t>, documentación y catalogación </a:t>
            </a:r>
            <a:r>
              <a:rPr lang="es-AR" sz="2800" dirty="0" smtClean="0">
                <a:latin typeface="Arial"/>
              </a:rPr>
              <a:t>de             	desvíos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AR" sz="2800" dirty="0">
              <a:latin typeface="Arial"/>
            </a:endParaRPr>
          </a:p>
          <a:p>
            <a:r>
              <a:rPr lang="es-AR" sz="2800" dirty="0" smtClean="0">
                <a:latin typeface="Arial"/>
              </a:rPr>
              <a:t> 4. Elaboración </a:t>
            </a:r>
            <a:r>
              <a:rPr lang="es-AR" sz="2800" dirty="0">
                <a:latin typeface="Arial"/>
              </a:rPr>
              <a:t>del </a:t>
            </a:r>
            <a:r>
              <a:rPr lang="es-AR" sz="2800" dirty="0" smtClean="0">
                <a:latin typeface="Arial"/>
              </a:rPr>
              <a:t>informe</a:t>
            </a:r>
          </a:p>
          <a:p>
            <a:endParaRPr sz="2000" dirty="0"/>
          </a:p>
          <a:p>
            <a:r>
              <a:rPr lang="es-AR" sz="2800" dirty="0" smtClean="0">
                <a:latin typeface="Arial"/>
              </a:rPr>
              <a:t> 5. Reunión </a:t>
            </a:r>
            <a:r>
              <a:rPr lang="es-AR" sz="2800" dirty="0">
                <a:latin typeface="Arial"/>
              </a:rPr>
              <a:t>de clausura y cierre</a:t>
            </a:r>
            <a:endParaRPr sz="2000" dirty="0"/>
          </a:p>
        </p:txBody>
      </p:sp>
      <p:sp>
        <p:nvSpPr>
          <p:cNvPr id="93" name="CustomShape 3"/>
          <p:cNvSpPr/>
          <p:nvPr/>
        </p:nvSpPr>
        <p:spPr>
          <a:xfrm>
            <a:off x="5305" y="439020"/>
            <a:ext cx="10075320" cy="111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53720" y="558000"/>
            <a:ext cx="4981320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800" b="1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5. </a:t>
            </a:r>
            <a:r>
              <a:rPr lang="es-AR" sz="3800" b="1" dirty="0">
                <a:solidFill>
                  <a:srgbClr val="FFFFFF"/>
                </a:solidFill>
                <a:latin typeface="Univers LT Std 45 Light"/>
                <a:ea typeface="DejaVu Sans"/>
              </a:rPr>
              <a:t>Auditorias</a:t>
            </a:r>
            <a:endParaRPr sz="3800" b="1" dirty="0">
              <a:solidFill>
                <a:srgbClr val="FFFFFF"/>
              </a:solidFill>
              <a:latin typeface="Univers LT Std 45 Light"/>
              <a:ea typeface="DejaVu Sans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455760" y="743040"/>
            <a:ext cx="694800" cy="6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43088</TotalTime>
  <Words>66</Words>
  <Application>Microsoft Office PowerPoint</Application>
  <PresentationFormat>Personalizado</PresentationFormat>
  <Paragraphs>66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DejaVu Sans</vt:lpstr>
      <vt:lpstr>StarSymbol</vt:lpstr>
      <vt:lpstr>Univers LT Std 45 Light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rafboschi</dc:creator>
  <cp:lastModifiedBy>rafboschi</cp:lastModifiedBy>
  <cp:revision>74</cp:revision>
  <dcterms:created xsi:type="dcterms:W3CDTF">2019-02-25T09:47:42Z</dcterms:created>
  <dcterms:modified xsi:type="dcterms:W3CDTF">2019-05-26T00:08:56Z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