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 hidden="0"/>
          <p:cNvSpPr/>
          <p:nvPr isPhoto="0" userDrawn="0"/>
        </p:nvSpPr>
        <p:spPr bwMode="auto"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 hidden="0"/>
          <p:cNvSpPr/>
          <p:nvPr isPhoto="0" userDrawn="0"/>
        </p:nvSpPr>
        <p:spPr bwMode="auto"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12;p2" hidden="0"/>
          <p:cNvSpPr txBox="1"/>
          <p:nvPr isPhoto="0" userDrawn="0">
            <p:ph type="ctrTitle" hasCustomPrompt="0"/>
          </p:nvPr>
        </p:nvSpPr>
        <p:spPr bwMode="auto"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2" hidden="0"/>
          <p:cNvSpPr txBox="1"/>
          <p:nvPr isPhoto="0" userDrawn="0">
            <p:ph type="subTitle" idx="1" hasCustomPrompt="0"/>
          </p:nvPr>
        </p:nvSpPr>
        <p:spPr bwMode="auto"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2" hidden="0"/>
          <p:cNvSpPr txBox="1"/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bg>
      <p:bgPr shadeToTitle="0">
        <a:solidFill>
          <a:schemeClr val="accent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11" hidden="0"/>
          <p:cNvSpPr txBox="1"/>
          <p:nvPr isPhoto="0" userDrawn="0">
            <p:ph type="title" hasCustomPrompt="1"/>
          </p:nvPr>
        </p:nvSpPr>
        <p:spPr bwMode="auto"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9" name="Google Shape;59;p11" hidden="0"/>
          <p:cNvSpPr txBox="1"/>
          <p:nvPr isPhoto="0" userDrawn="0">
            <p:ph type="body" idx="1" hasCustomPrompt="0"/>
          </p:nvPr>
        </p:nvSpPr>
        <p:spPr bwMode="auto"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1" hidden="0"/>
          <p:cNvSpPr txBox="1"/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accent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2" hidden="0"/>
          <p:cNvSpPr txBox="1"/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3" hidden="0"/>
          <p:cNvSpPr txBox="1"/>
          <p:nvPr isPhoto="0" userDrawn="0">
            <p:ph type="title" hasCustomPrompt="0"/>
          </p:nvPr>
        </p:nvSpPr>
        <p:spPr bwMode="auto">
          <a:xfrm>
            <a:off x="460950" y="2065349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 hidden="0"/>
          <p:cNvSpPr txBox="1"/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4" hidden="0"/>
          <p:cNvSpPr/>
          <p:nvPr isPhoto="0" userDrawn="0"/>
        </p:nvSpPr>
        <p:spPr bwMode="auto"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20;p4" hidden="0"/>
          <p:cNvSpPr/>
          <p:nvPr isPhoto="0" userDrawn="0"/>
        </p:nvSpPr>
        <p:spPr bwMode="auto"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 hidden="0"/>
          <p:cNvSpPr txBox="1"/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 hidden="0"/>
          <p:cNvSpPr txBox="1"/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4" hidden="0"/>
          <p:cNvSpPr txBox="1"/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 hidden="0"/>
          <p:cNvSpPr/>
          <p:nvPr isPhoto="0" userDrawn="0"/>
        </p:nvSpPr>
        <p:spPr bwMode="auto"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 hidden="0"/>
          <p:cNvSpPr/>
          <p:nvPr isPhoto="0" userDrawn="0"/>
        </p:nvSpPr>
        <p:spPr bwMode="auto"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5" hidden="0"/>
          <p:cNvSpPr txBox="1"/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 hidden="0"/>
          <p:cNvSpPr txBox="1"/>
          <p:nvPr isPhoto="0" userDrawn="0">
            <p:ph type="body" idx="1" hasCustomPrompt="0"/>
          </p:nvPr>
        </p:nvSpPr>
        <p:spPr bwMode="auto">
          <a:xfrm>
            <a:off x="471899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5" hidden="0"/>
          <p:cNvSpPr txBox="1"/>
          <p:nvPr isPhoto="0" userDrawn="0">
            <p:ph type="body" idx="2" hasCustomPrompt="0"/>
          </p:nvPr>
        </p:nvSpPr>
        <p:spPr bwMode="auto"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5" hidden="0"/>
          <p:cNvSpPr txBox="1"/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6" hidden="0"/>
          <p:cNvSpPr/>
          <p:nvPr isPhoto="0" userDrawn="0"/>
        </p:nvSpPr>
        <p:spPr bwMode="auto"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6" hidden="0"/>
          <p:cNvSpPr/>
          <p:nvPr isPhoto="0" userDrawn="0"/>
        </p:nvSpPr>
        <p:spPr bwMode="auto"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" name="Google Shape;34;p6" hidden="0"/>
          <p:cNvSpPr txBox="1"/>
          <p:nvPr isPhoto="0" userDrawn="0">
            <p:ph type="title" hasCustomPrompt="0"/>
          </p:nvPr>
        </p:nvSpPr>
        <p:spPr bwMode="auto"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" hidden="0"/>
          <p:cNvSpPr txBox="1"/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7" hidden="0"/>
          <p:cNvSpPr txBox="1"/>
          <p:nvPr isPhoto="0" userDrawn="0"/>
        </p:nvSpPr>
        <p:spPr bwMode="auto">
          <a:xfrm rot="10800000" flipH="1">
            <a:off x="3276600" y="25"/>
            <a:ext cx="5867399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" name="Google Shape;38;p7" hidden="0"/>
          <p:cNvSpPr/>
          <p:nvPr isPhoto="0" userDrawn="0"/>
        </p:nvSpPr>
        <p:spPr bwMode="auto">
          <a:xfrm rot="-5400000">
            <a:off x="759150" y="2517449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9;p7" hidden="0"/>
          <p:cNvSpPr txBox="1"/>
          <p:nvPr isPhoto="0" userDrawn="0">
            <p:ph type="title" hasCustomPrompt="0"/>
          </p:nvPr>
        </p:nvSpPr>
        <p:spPr bwMode="auto"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 hidden="0"/>
          <p:cNvSpPr txBox="1"/>
          <p:nvPr isPhoto="0" userDrawn="0">
            <p:ph type="body" idx="1" hasCustomPrompt="0"/>
          </p:nvPr>
        </p:nvSpPr>
        <p:spPr bwMode="auto"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 hidden="0"/>
          <p:cNvSpPr txBox="1"/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8" hidden="0"/>
          <p:cNvSpPr txBox="1"/>
          <p:nvPr isPhoto="0" userDrawn="0">
            <p:ph type="title" hasCustomPrompt="0"/>
          </p:nvPr>
        </p:nvSpPr>
        <p:spPr bwMode="auto"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 hidden="0"/>
          <p:cNvSpPr txBox="1"/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9" hidden="0"/>
          <p:cNvSpPr/>
          <p:nvPr isPhoto="0" userDrawn="0"/>
        </p:nvSpPr>
        <p:spPr bwMode="auto"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47;p9" hidden="0"/>
          <p:cNvSpPr/>
          <p:nvPr isPhoto="0" userDrawn="0"/>
        </p:nvSpPr>
        <p:spPr bwMode="auto">
          <a:xfrm rot="5400000">
            <a:off x="1946425" y="2517750"/>
            <a:ext cx="51428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" name="Google Shape;48;p9" hidden="0"/>
          <p:cNvSpPr txBox="1"/>
          <p:nvPr isPhoto="0" userDrawn="0">
            <p:ph type="title" hasCustomPrompt="0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9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779466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 hidden="0"/>
          <p:cNvSpPr txBox="1"/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 hidden="0"/>
          <p:cNvSpPr txBox="1"/>
          <p:nvPr isPhoto="0" userDrawn="0"/>
        </p:nvSpPr>
        <p:spPr bwMode="auto"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" name="Google Shape;54;p10" hidden="0"/>
          <p:cNvSpPr/>
          <p:nvPr isPhoto="0" userDrawn="0"/>
        </p:nvSpPr>
        <p:spPr bwMode="auto">
          <a:xfrm rot="10800000" flipH="1">
            <a:off x="0" y="4622725"/>
            <a:ext cx="9144000" cy="74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" name="Google Shape;55;p10" hidden="0"/>
          <p:cNvSpPr txBox="1"/>
          <p:nvPr isPhoto="0" userDrawn="0">
            <p:ph type="body" idx="1" hasCustomPrompt="0"/>
          </p:nvPr>
        </p:nvSpPr>
        <p:spPr bwMode="auto"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6" name="Google Shape;56;p10" hidden="0"/>
          <p:cNvSpPr txBox="1"/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material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13" hidden="0"/>
          <p:cNvSpPr txBox="1"/>
          <p:nvPr isPhoto="0" userDrawn="0">
            <p:ph type="ctrTitle" hasCustomPrompt="0"/>
          </p:nvPr>
        </p:nvSpPr>
        <p:spPr bwMode="auto"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  <a:defRPr/>
            </a:pPr>
            <a:r>
              <a:rPr lang="es" sz="3000"/>
              <a:t>HIGIENE Y SEGURIDAD DEL TRABAJO</a:t>
            </a:r>
            <a:endParaRPr sz="3000"/>
          </a:p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" name="Google Shape;68;p13" hidden="0"/>
          <p:cNvSpPr txBox="1"/>
          <p:nvPr isPhoto="0" userDrawn="0">
            <p:ph type="subTitle" idx="1" hasCustomPrompt="0"/>
          </p:nvPr>
        </p:nvSpPr>
        <p:spPr bwMode="auto">
          <a:xfrm>
            <a:off x="311700" y="2429725"/>
            <a:ext cx="8520600" cy="2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"/>
              <a:t>TRABAJO PRÁCTICO N°7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PREVENCIÓN DE INCENDIOS Y PLAN DE EVALUACIÓN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/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" sz="1100"/>
              <a:t>Integrantes del GRUPO 2:</a:t>
            </a:r>
            <a:endParaRPr sz="1100"/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pPr>
            <a:r>
              <a:rPr lang="es" sz="1100"/>
              <a:t>Marotta, Alejandro Adrián</a:t>
            </a:r>
            <a:endParaRPr sz="1100"/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pPr>
            <a:r>
              <a:rPr lang="es" sz="1100"/>
              <a:t>Santander, Franco Javier</a:t>
            </a:r>
            <a:endParaRPr sz="1100"/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pPr>
            <a:r>
              <a:rPr lang="es" sz="1100"/>
              <a:t>Soria Gava, Lucas Damián</a:t>
            </a:r>
            <a:endParaRPr sz="11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Google Shape;121;p22" hidden="0"/>
          <p:cNvSpPr txBox="1"/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2- </a:t>
            </a:r>
            <a:r>
              <a:rPr lang="es"/>
              <a:t>¿Qué elementos de protección personal emplea una brigada antiincendios de una industria petrolera?</a:t>
            </a:r>
            <a:endParaRPr/>
          </a:p>
        </p:txBody>
      </p:sp>
      <p:sp>
        <p:nvSpPr>
          <p:cNvPr id="122" name="Google Shape;122;p22" hidden="0"/>
          <p:cNvSpPr txBox="1"/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pic>
        <p:nvPicPr>
          <p:cNvPr id="123" name="Google Shape;123;p22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2553775" y="1919075"/>
            <a:ext cx="4058351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" name="Google Shape;128;p23" hidden="0"/>
          <p:cNvSpPr txBox="1"/>
          <p:nvPr isPhoto="0" userDrawn="0">
            <p:ph type="title" hasCustomPrompt="0"/>
          </p:nvPr>
        </p:nvSpPr>
        <p:spPr bwMode="auto"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Según</a:t>
            </a:r>
            <a:r>
              <a:rPr lang="es"/>
              <a:t> el </a:t>
            </a:r>
            <a:r>
              <a:rPr lang="es"/>
              <a:t>decreto 351/79:</a:t>
            </a:r>
            <a:endParaRPr/>
          </a:p>
        </p:txBody>
      </p:sp>
      <p:sp>
        <p:nvSpPr>
          <p:cNvPr id="129" name="Google Shape;129;p23" hidden="0"/>
          <p:cNvSpPr txBox="1"/>
          <p:nvPr isPhoto="0" userDrawn="0">
            <p:ph type="body" idx="4294967295" hasCustomPrompt="0"/>
          </p:nvPr>
        </p:nvSpPr>
        <p:spPr bwMode="auto">
          <a:xfrm>
            <a:off x="471899" y="996975"/>
            <a:ext cx="82221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 b="1"/>
              <a:t>Artículo 169:</a:t>
            </a:r>
            <a:r>
              <a:rPr lang="es"/>
              <a:t> Usar </a:t>
            </a:r>
            <a:r>
              <a:rPr lang="es"/>
              <a:t>calzado con suela y taco de goma sin clavar</a:t>
            </a:r>
            <a:r>
              <a:rPr lang="es"/>
              <a:t>.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 b="1"/>
              <a:t>Artículo 181:</a:t>
            </a:r>
            <a:r>
              <a:rPr lang="es"/>
              <a:t> Corresponderá al empleador proveer el equipo correspondiente.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 b="1"/>
              <a:t>Artículo 186:</a:t>
            </a:r>
            <a:r>
              <a:rPr lang="es"/>
              <a:t> Todo fabricante de elementos o equipos contra incendios deberá estar registrado como tal en el Ministerio de Trabajo.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 b="1"/>
              <a:t>Artículo 187:</a:t>
            </a:r>
            <a:r>
              <a:rPr lang="es"/>
              <a:t> El empleador tendrá la responsabilidad de formar unidades entrenadas en la lucha contra el fuego. La intensidad del entrenamiento estará relacionada con los riesgos de cada lugar de trabajo.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 b="1"/>
              <a:t>Artículo 191:</a:t>
            </a:r>
            <a:r>
              <a:rPr lang="es"/>
              <a:t> La ropa de trabajo será de tela impermeable, incombustible y de abrigo resistente a sustancias agresivas.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24" hidden="0"/>
          <p:cNvSpPr txBox="1"/>
          <p:nvPr isPhoto="0" userDrawn="0">
            <p:ph type="title" hasCustomPrompt="0"/>
          </p:nvPr>
        </p:nvSpPr>
        <p:spPr bwMode="auto"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Los EPP de la brigada dependen del tipo y etapa del incendio:</a:t>
            </a:r>
            <a:endParaRPr/>
          </a:p>
        </p:txBody>
      </p:sp>
      <p:sp>
        <p:nvSpPr>
          <p:cNvPr id="135" name="Google Shape;135;p24" hidden="0"/>
          <p:cNvSpPr txBox="1"/>
          <p:nvPr isPhoto="0" userDrawn="0">
            <p:ph type="body" idx="4294967295" hasCustomPrompt="0"/>
          </p:nvPr>
        </p:nvSpPr>
        <p:spPr bwMode="auto">
          <a:xfrm>
            <a:off x="471899" y="1004525"/>
            <a:ext cx="82221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 b="1"/>
              <a:t>Brigadas en incendios incipientes: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s"/>
              <a:t>No requiere de equipo de protección especial, solamente la ropa de trabajo habitual.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 b="1"/>
              <a:t>Brigadas en incendios de exterior: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s"/>
              <a:t>E</a:t>
            </a:r>
            <a:r>
              <a:rPr lang="es"/>
              <a:t>quipo de protección térmica completo.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s"/>
              <a:t>Equipo estructural.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s"/>
              <a:t>Guantes.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s"/>
              <a:t>Botas.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s"/>
              <a:t>Cascos.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s"/>
              <a:t>Capucha ignífuga.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 b="1"/>
              <a:t>Brigadas en incendios de exterior/interior: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s"/>
              <a:t>E</a:t>
            </a:r>
            <a:r>
              <a:rPr lang="es"/>
              <a:t>quipo de protección respiratoria autónomo.</a:t>
            </a:r>
            <a:endParaRPr/>
          </a:p>
        </p:txBody>
      </p:sp>
      <p:pic>
        <p:nvPicPr>
          <p:cNvPr id="136" name="Google Shape;136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712650" y="3711150"/>
            <a:ext cx="12382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 rot="5400000">
            <a:off x="1652650" y="4513075"/>
            <a:ext cx="18764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 hidden="0"/>
          <p:cNvPicPr/>
          <p:nvPr isPhoto="0" userDrawn="0"/>
        </p:nvPicPr>
        <p:blipFill>
          <a:blip r:embed="rId4">
            <a:alphaModFix/>
          </a:blip>
          <a:stretch/>
        </p:blipFill>
        <p:spPr bwMode="auto">
          <a:xfrm>
            <a:off x="5632250" y="1947863"/>
            <a:ext cx="12573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 hidden="0"/>
          <p:cNvPicPr/>
          <p:nvPr isPhoto="0" userDrawn="0"/>
        </p:nvPicPr>
        <p:blipFill>
          <a:blip r:embed="rId5">
            <a:alphaModFix/>
          </a:blip>
          <a:stretch/>
        </p:blipFill>
        <p:spPr bwMode="auto">
          <a:xfrm>
            <a:off x="7509400" y="3248025"/>
            <a:ext cx="1504950" cy="18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7696200" y="1385375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" name="Google Shape;145;p25" hidden="0"/>
          <p:cNvSpPr txBox="1"/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700"/>
              <a:t>3- Mencione tres incendios de probable fuego tipo D.</a:t>
            </a:r>
            <a:endParaRPr sz="2700"/>
          </a:p>
        </p:txBody>
      </p:sp>
      <p:sp>
        <p:nvSpPr>
          <p:cNvPr id="146" name="Google Shape;146;p25" hidden="0"/>
          <p:cNvSpPr txBox="1"/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Artículo 176. — “…”  Clase D: Fuegos sobre metales combustibles, como ser el magnesio, titanio, potasio, sodio y otros.</a:t>
            </a:r>
            <a:endParaRPr/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s"/>
              <a:t>Artículo 179. — Cuando exista la posibilidad de fuegos de clase D, se contemplará cada caso en particular.</a:t>
            </a:r>
            <a:endParaRPr/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" name="Google Shape;151;p26" hidden="0"/>
          <p:cNvSpPr txBox="1"/>
          <p:nvPr isPhoto="0" userDrawn="0">
            <p:ph type="title" hasCustomPrompt="0"/>
          </p:nvPr>
        </p:nvSpPr>
        <p:spPr bwMode="auto"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Extintores</a:t>
            </a:r>
            <a:endParaRPr/>
          </a:p>
        </p:txBody>
      </p:sp>
      <p:sp>
        <p:nvSpPr>
          <p:cNvPr id="152" name="Google Shape;152;p26" hidden="0"/>
          <p:cNvSpPr txBox="1"/>
          <p:nvPr isPhoto="0" userDrawn="0"/>
        </p:nvSpPr>
        <p:spPr bwMode="auto">
          <a:xfrm>
            <a:off x="158700" y="718600"/>
            <a:ext cx="8826600" cy="4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s"/>
              <a:t>R</a:t>
            </a:r>
            <a:r>
              <a:rPr lang="es"/>
              <a:t>equieren extintores con polvos químicos especiales, adecuado para cada riesgo, e</a:t>
            </a:r>
            <a:r>
              <a:rPr lang="es"/>
              <a:t>numerados y etiquetados para su uso en el peligro específico de metales combustibles.</a:t>
            </a:r>
            <a:endParaRPr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s"/>
              <a:t>Se deben proporcionar extintores de incendios y agentes de extinción para la protección de los peligros de Clase D en áreas de trabajo donde se generan combustibles «polvos metálicos, escamas, virutas o productos de tamaño similar». </a:t>
            </a:r>
            <a:endParaRPr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s"/>
              <a:t>Debemos tener en cuenta además que la combustión de metales como el magnesio o el sodio,  se debe a un proceso de </a:t>
            </a:r>
            <a:r>
              <a:rPr lang="es" b="1"/>
              <a:t>oxi-reducción</a:t>
            </a:r>
            <a:r>
              <a:rPr lang="es"/>
              <a:t> más que de oxidación, lo que quiere decir que</a:t>
            </a:r>
            <a:r>
              <a:rPr lang="es" b="1"/>
              <a:t> se puede dar sin presencia de oxígeno</a:t>
            </a:r>
            <a:r>
              <a:rPr lang="es"/>
              <a:t>. Tienen una capacidad de combustión tal y una afinidad tan alta con el oxígeno, que pueden </a:t>
            </a:r>
            <a:r>
              <a:rPr lang="es" b="1"/>
              <a:t>seguir en combustión</a:t>
            </a:r>
            <a:r>
              <a:rPr lang="es"/>
              <a:t> sobre los medios de extinción que se suelen usar para extinguir </a:t>
            </a:r>
            <a:r>
              <a:rPr lang="es" b="1"/>
              <a:t>fuegos de tipo A, B y C</a:t>
            </a:r>
            <a:r>
              <a:rPr lang="es"/>
              <a:t> (como el dióxido de carbono o el nitrógeno). </a:t>
            </a:r>
            <a:endParaRPr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s"/>
              <a:t>E</a:t>
            </a:r>
            <a:r>
              <a:rPr lang="es"/>
              <a:t>l uso del agua en cualquier de sus formas está totalmente descartada para la extinción de los fuegos de clase D, algunos metales como el potasio o el sodio, entran en combustión espontánea al contacto con ella, en una reacción rápida y fuertemente exotérmica que suele finalizar en una explosión. Además está prohibido el uso de Acetato de Potasio ya que es peligroso.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" name="Google Shape;157;p27" hidden="0"/>
          <p:cNvSpPr txBox="1"/>
          <p:nvPr isPhoto="0" userDrawn="0">
            <p:ph type="title" hasCustomPrompt="0"/>
          </p:nvPr>
        </p:nvSpPr>
        <p:spPr bwMode="auto">
          <a:xfrm>
            <a:off x="98250" y="348250"/>
            <a:ext cx="8826600" cy="2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Ejemplo de estos Polvos Especiales: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8" name="Google Shape;158;p27" hidden="0"/>
          <p:cNvSpPr txBox="1"/>
          <p:nvPr isPhoto="0" userDrawn="0"/>
        </p:nvSpPr>
        <p:spPr bwMode="auto">
          <a:xfrm>
            <a:off x="190024" y="727350"/>
            <a:ext cx="8499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–   Modelo 570: que contiene como agente extintor, una mezcla de cloruro de sodio en polvo seco, muy eficaz con los fuegos con magnesio, sodio, potasio o aluminio el polvo.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–   Modelo 571: su contenido extintor se basa en el polvo de cobre (un agente extintor de gran capacidad), se usa sobre todo para fuegos relacionados con materiales como el litio.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Estos polvos provocan la separación total del oxígeno con el metal generando una costra en la superficie o eliminan el calor provocando que cese la combustión.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59" name="Google Shape;159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248900" y="2764774"/>
            <a:ext cx="23812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" name="Google Shape;164;p28" hidden="0"/>
          <p:cNvSpPr txBox="1"/>
          <p:nvPr isPhoto="0" userDrawn="0">
            <p:ph type="title" hasCustomPrompt="0"/>
          </p:nvPr>
        </p:nvSpPr>
        <p:spPr bwMode="auto"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Ejemplo incendio de magnesio:</a:t>
            </a:r>
            <a:endParaRPr/>
          </a:p>
        </p:txBody>
      </p:sp>
      <p:sp>
        <p:nvSpPr>
          <p:cNvPr id="165" name="Google Shape;165;p28" hidden="0"/>
          <p:cNvSpPr txBox="1"/>
          <p:nvPr isPhoto="0" userDrawn="0"/>
        </p:nvSpPr>
        <p:spPr bwMode="auto">
          <a:xfrm>
            <a:off x="25200" y="902174"/>
            <a:ext cx="9093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1100"/>
              <a:t>Este metal se puede encontrar en los vehículos, se usa para fabricar algunas partes como el volante y la barra de dirección. Cuando un coche se incendia, el magnesio arde a una temperatura de hasta 3000ºC y cuando le cae agua reacciona violentamente transformándose en hidrógeno y generando chispas incandescentes. Por eso, este tipo de fuego se debe apagar con un extintor especial o sofocarlo con arena. Si se echa agua a un coche ardiendo hay que tener precaución ya que te podría causar graves daños.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Google Shape;73;p14" hidden="0"/>
          <p:cNvSpPr txBox="1"/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Consignas</a:t>
            </a:r>
            <a:endParaRPr/>
          </a:p>
        </p:txBody>
      </p:sp>
      <p:sp>
        <p:nvSpPr>
          <p:cNvPr id="74" name="Google Shape;74;p14" hidden="0"/>
          <p:cNvSpPr txBox="1"/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pPr>
            <a:r>
              <a:rPr lang="es"/>
              <a:t>¿En que se basa la protección preventiva de incendios de una industria petroquímica productora de PVC?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pPr>
            <a:r>
              <a:rPr lang="es"/>
              <a:t>¿Qué elementos de protección personal emplea una brigada antiincendios de una industria petrolera?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pPr>
            <a:r>
              <a:rPr lang="es"/>
              <a:t>Mencione tres incendios de probable fuego tipo 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5" hidden="0"/>
          <p:cNvSpPr txBox="1"/>
          <p:nvPr isPhoto="0" userDrawn="0">
            <p:ph type="title" hasCustomPrompt="0"/>
          </p:nvPr>
        </p:nvSpPr>
        <p:spPr bwMode="auto">
          <a:xfrm>
            <a:off x="699450" y="103475"/>
            <a:ext cx="82221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1 - </a:t>
            </a:r>
            <a:r>
              <a:rPr lang="es"/>
              <a:t>¿En que se basa la protección preventiva de incendios de una industria petroquímica productora de PVC?</a:t>
            </a:r>
            <a:endParaRPr/>
          </a:p>
        </p:txBody>
      </p:sp>
      <p:sp>
        <p:nvSpPr>
          <p:cNvPr id="80" name="Google Shape;80;p15" hidden="0"/>
          <p:cNvSpPr txBox="1"/>
          <p:nvPr isPhoto="0" userDrawn="0">
            <p:ph type="body" idx="1" hasCustomPrompt="0"/>
          </p:nvPr>
        </p:nvSpPr>
        <p:spPr bwMode="auto">
          <a:xfrm>
            <a:off x="460950" y="18582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1900"/>
              <a:t>1. Dificultar la iniciación de incendios.</a:t>
            </a:r>
            <a:endParaRPr sz="190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s" sz="1900"/>
              <a:t>2. Evitar la propagación del fuego y los efectos de los gases tóxicos.</a:t>
            </a:r>
            <a:endParaRPr sz="190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s" sz="1900"/>
              <a:t>3. Asegurar la evacuación de las personas.</a:t>
            </a:r>
            <a:endParaRPr sz="190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s" sz="1900"/>
              <a:t>4. Facilitar el acceso y las tareas de extinción del personal de bomberos.</a:t>
            </a:r>
            <a:endParaRPr sz="1900"/>
          </a:p>
          <a:p>
            <a:pPr marL="0" lvl="0" indent="0" algn="l">
              <a:spcBef>
                <a:spcPts val="1000"/>
              </a:spcBef>
              <a:spcAft>
                <a:spcPts val="1000"/>
              </a:spcAft>
              <a:buNone/>
              <a:defRPr/>
            </a:pPr>
            <a:r>
              <a:rPr lang="es" sz="1900"/>
              <a:t>5. Proveer las instalaciones de detección y extinción.</a:t>
            </a:r>
            <a:endParaRPr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6" hidden="0"/>
          <p:cNvSpPr txBox="1"/>
          <p:nvPr isPhoto="0" userDrawn="0">
            <p:ph type="title" hasCustomPrompt="0"/>
          </p:nvPr>
        </p:nvSpPr>
        <p:spPr bwMode="auto"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" name="Google Shape;86;p16" hidden="0"/>
          <p:cNvSpPr txBox="1"/>
          <p:nvPr isPhoto="0" userDrawn="0">
            <p:ph type="body" idx="4294967295" hasCustomPrompt="0"/>
          </p:nvPr>
        </p:nvSpPr>
        <p:spPr bwMode="auto">
          <a:xfrm>
            <a:off x="400500" y="932425"/>
            <a:ext cx="8222100" cy="3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58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●"/>
              <a:defRPr/>
            </a:pPr>
            <a:r>
              <a:rPr lang="es" sz="1800"/>
              <a:t>N</a:t>
            </a:r>
            <a:r>
              <a:rPr lang="es" sz="1800"/>
              <a:t>o deberán usarse equipos de calefacción u otras fuentes de calor en ambientes inflamables, explosivos o pulverulentos combustibles</a:t>
            </a:r>
            <a:endParaRPr sz="1800"/>
          </a:p>
          <a:p>
            <a:pPr marL="457200" lvl="0" indent="-342582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795"/>
              <a:buChar char="●"/>
              <a:defRPr/>
            </a:pPr>
            <a:r>
              <a:rPr lang="es" sz="1800"/>
              <a:t>Las cañerías de vapor, agua caliente y similares, deberán instalarse lo más alejadas posible de cualquier material combustible</a:t>
            </a:r>
            <a:endParaRPr sz="1800"/>
          </a:p>
          <a:p>
            <a:pPr marL="457200" lvl="0" indent="-342582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795"/>
              <a:buChar char="●"/>
              <a:defRPr/>
            </a:pPr>
            <a:r>
              <a:rPr lang="es" sz="1800"/>
              <a:t>En equipos que consuman combustibles </a:t>
            </a:r>
            <a:r>
              <a:rPr lang="es" sz="1800"/>
              <a:t>líquidos</a:t>
            </a:r>
            <a:r>
              <a:rPr lang="es" sz="1800"/>
              <a:t>, tener dispositivos automáticos que aseguren la interrupción del suministro de fluido</a:t>
            </a:r>
            <a:endParaRPr sz="1800"/>
          </a:p>
          <a:p>
            <a:pPr marL="457200" lvl="0" indent="-342582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795"/>
              <a:buChar char="●"/>
              <a:defRPr/>
            </a:pPr>
            <a:r>
              <a:rPr lang="es" sz="1800"/>
              <a:t>Se </a:t>
            </a:r>
            <a:r>
              <a:rPr lang="es" sz="1800"/>
              <a:t>prohíbe</a:t>
            </a:r>
            <a:r>
              <a:rPr lang="es" sz="1800"/>
              <a:t> la manipulación o almacenamiento de líquidos inflamables en aquellos locales situados encima o al lado de sótanos y fosas</a:t>
            </a:r>
            <a:endParaRPr sz="1800"/>
          </a:p>
          <a:p>
            <a:pPr marL="457200" lvl="0" indent="-342582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795"/>
              <a:buChar char="●"/>
              <a:defRPr/>
            </a:pPr>
            <a:r>
              <a:rPr lang="es" sz="1800"/>
              <a:t>Queda</a:t>
            </a:r>
            <a:r>
              <a:rPr lang="es" sz="1800"/>
              <a:t> terminantemente prohibido fumar, encender o llevar fósforos, encendedores de cigarrillos y todo otro artefacto que produzca llama.</a:t>
            </a:r>
            <a:endParaRPr sz="1800"/>
          </a:p>
          <a:p>
            <a:pPr marL="457200" lvl="0" indent="-342582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1795"/>
              <a:buChar char="●"/>
              <a:defRPr/>
            </a:pPr>
            <a:r>
              <a:rPr lang="es" sz="1800"/>
              <a:t>La cantidad de matafuegos necesarios en los lugares de trabajo, se determinarán según las características y áreas de los mismos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p17" hidden="0"/>
          <p:cNvSpPr txBox="1"/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Sistemas de extinción de incendios</a:t>
            </a:r>
            <a:endParaRPr/>
          </a:p>
        </p:txBody>
      </p:sp>
      <p:sp>
        <p:nvSpPr>
          <p:cNvPr id="92" name="Google Shape;92;p17" hidden="0"/>
          <p:cNvSpPr txBox="1"/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/>
              <a:t>Existen varios sistemas de extinción de incendios, los cuales varían dependiendo del elemento encargado de sofocar las llamas.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/>
              <a:t>Para el caso de las empresas de petróleo y gas, la eliminación de incendios con espuma y los sistemas de agua nebulizada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/>
              <a:t>Otra alternativa son los sistemas de químicos secos que permiten extinguir incendios ocasionados por líquidos inflamables, especialmente donde los suministros de agua no son fácilmente accesibles.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/>
              <a:t>Extintores de incendios, utilizar principalmente de tipo ABC.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Google Shape;97;p18" hidden="0"/>
          <p:cNvSpPr txBox="1"/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Sistemas de alarma contra incendios</a:t>
            </a:r>
            <a:endParaRPr/>
          </a:p>
        </p:txBody>
      </p:sp>
      <p:sp>
        <p:nvSpPr>
          <p:cNvPr id="98" name="Google Shape;98;p18" hidden="0"/>
          <p:cNvSpPr txBox="1"/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/>
              <a:t>S</a:t>
            </a:r>
            <a:r>
              <a:rPr lang="es"/>
              <a:t>istema contra incendios, de activación automática</a:t>
            </a:r>
            <a:endParaRPr/>
          </a:p>
          <a:p>
            <a: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s"/>
              <a:t>Debe incluir detectores de calor, llama y gas, además de estaciones de control para activación manual, luces estroboscópicas y sirenas para activación automática.</a:t>
            </a:r>
            <a:endParaRPr/>
          </a:p>
          <a:p>
            <a:pPr marL="457200" lvl="0" indent="-34290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s"/>
              <a:t>Las alarmas contra incendios deben revisarse con regularidad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Google Shape;103;p19" hidden="0"/>
          <p:cNvSpPr txBox="1"/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Entrenamiento en seguridad contra incendios</a:t>
            </a:r>
            <a:endParaRPr/>
          </a:p>
        </p:txBody>
      </p:sp>
      <p:sp>
        <p:nvSpPr>
          <p:cNvPr id="104" name="Google Shape;104;p19" hidden="0"/>
          <p:cNvSpPr txBox="1"/>
          <p:nvPr isPhoto="0" userDrawn="0">
            <p:ph type="body" idx="1" hasCustomPrompt="0"/>
          </p:nvPr>
        </p:nvSpPr>
        <p:spPr bwMode="auto">
          <a:xfrm>
            <a:off x="182600" y="1919075"/>
            <a:ext cx="8795700" cy="30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210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  <a:defRPr/>
            </a:pPr>
            <a:r>
              <a:rPr lang="es" sz="1650"/>
              <a:t>Capacitar al personal de su empresa en el uso de herramientas de extinción de incendios</a:t>
            </a:r>
            <a:endParaRPr sz="1650"/>
          </a:p>
          <a:p>
            <a:pPr marL="457200" lvl="0" indent="-33210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  <a:defRPr/>
            </a:pPr>
            <a:r>
              <a:rPr lang="es" sz="1650"/>
              <a:t>Uso de equipos de extinción de incendios, incluidos extintores de incendios, alarmas contra incendios, sistemas de rociadores y cualquier otra tecnología utilizada en su empresa.</a:t>
            </a:r>
            <a:endParaRPr sz="1650"/>
          </a:p>
          <a:p>
            <a:pPr marL="457200" lvl="0" indent="-33210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  <a:defRPr/>
            </a:pPr>
            <a:r>
              <a:rPr lang="es" sz="1650"/>
              <a:t>Plan de evacuación de su establecimiento. Para esto, realice simulacros regulares, pero diferenciados, para practicar rutas de evacuación y tiempos de reacción.</a:t>
            </a:r>
            <a:endParaRPr sz="1650"/>
          </a:p>
          <a:p>
            <a:pPr marL="457200" lvl="0" indent="-33210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  <a:defRPr/>
            </a:pPr>
            <a:r>
              <a:rPr lang="es" sz="1650"/>
              <a:t>De manera adicional, es importante que se considere una capacitación en primeros auxilios; esto permitirá que sus empleados puedan ayudar a otros en caso de una emergencia.</a:t>
            </a:r>
            <a:endParaRPr sz="16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20" hidden="0"/>
          <p:cNvSpPr txBox="1"/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Posibles c</a:t>
            </a:r>
            <a:r>
              <a:rPr lang="es"/>
              <a:t>ausas de incendios </a:t>
            </a:r>
            <a:endParaRPr/>
          </a:p>
        </p:txBody>
      </p:sp>
      <p:sp>
        <p:nvSpPr>
          <p:cNvPr id="110" name="Google Shape;110;p20" hidden="0"/>
          <p:cNvSpPr txBox="1"/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7112" algn="l">
              <a:spcBef>
                <a:spcPts val="0"/>
              </a:spcBef>
              <a:spcAft>
                <a:spcPts val="0"/>
              </a:spcAft>
              <a:buSzPct val="100000"/>
              <a:buChar char="●"/>
              <a:defRPr/>
            </a:pPr>
            <a:r>
              <a:rPr lang="es" sz="7450"/>
              <a:t>Cigarrillos y fósforos </a:t>
            </a:r>
            <a:endParaRPr sz="7450"/>
          </a:p>
          <a:p>
            <a:pPr marL="457200" lvl="0" indent="-347112" algn="l">
              <a:spcBef>
                <a:spcPts val="0"/>
              </a:spcBef>
              <a:spcAft>
                <a:spcPts val="0"/>
              </a:spcAft>
              <a:buSzPct val="100000"/>
              <a:buChar char="●"/>
              <a:defRPr/>
            </a:pPr>
            <a:r>
              <a:rPr lang="es" sz="7450"/>
              <a:t>Almacenamiento de líquidos inflamables/combustibles </a:t>
            </a:r>
            <a:endParaRPr sz="7450"/>
          </a:p>
          <a:p>
            <a:pPr marL="457200" lvl="0" indent="-347112" algn="l">
              <a:spcBef>
                <a:spcPts val="0"/>
              </a:spcBef>
              <a:spcAft>
                <a:spcPts val="0"/>
              </a:spcAft>
              <a:buSzPct val="100000"/>
              <a:buChar char="●"/>
              <a:defRPr/>
            </a:pPr>
            <a:r>
              <a:rPr lang="es" sz="7450"/>
              <a:t>Falta de orden y limpieza </a:t>
            </a:r>
            <a:endParaRPr sz="7450"/>
          </a:p>
          <a:p>
            <a:pPr marL="457200" lvl="0" indent="-347112" algn="l">
              <a:spcBef>
                <a:spcPts val="0"/>
              </a:spcBef>
              <a:spcAft>
                <a:spcPts val="0"/>
              </a:spcAft>
              <a:buSzPct val="100000"/>
              <a:buChar char="●"/>
              <a:defRPr/>
            </a:pPr>
            <a:r>
              <a:rPr lang="es" sz="7450"/>
              <a:t>Chispas generadas por trabajos mecánicos </a:t>
            </a:r>
            <a:endParaRPr sz="7450"/>
          </a:p>
          <a:p>
            <a:pPr marL="457200" lvl="0" indent="-347112" algn="l">
              <a:spcBef>
                <a:spcPts val="0"/>
              </a:spcBef>
              <a:spcAft>
                <a:spcPts val="0"/>
              </a:spcAft>
              <a:buSzPct val="100000"/>
              <a:buChar char="●"/>
              <a:defRPr/>
            </a:pPr>
            <a:r>
              <a:rPr lang="es" sz="7450"/>
              <a:t>Superficies calientes </a:t>
            </a:r>
            <a:endParaRPr sz="7450"/>
          </a:p>
          <a:p>
            <a:pPr marL="457200" lvl="0" indent="-347112" algn="l">
              <a:spcBef>
                <a:spcPts val="0"/>
              </a:spcBef>
              <a:spcAft>
                <a:spcPts val="0"/>
              </a:spcAft>
              <a:buSzPct val="100000"/>
              <a:buChar char="●"/>
              <a:defRPr/>
            </a:pPr>
            <a:r>
              <a:rPr lang="es" sz="7450"/>
              <a:t>Llamas abiertas</a:t>
            </a:r>
            <a:endParaRPr sz="7450"/>
          </a:p>
          <a:p>
            <a:pPr marL="457200" lvl="0" indent="-347112" algn="l">
              <a:spcBef>
                <a:spcPts val="0"/>
              </a:spcBef>
              <a:spcAft>
                <a:spcPts val="0"/>
              </a:spcAft>
              <a:buSzPct val="100000"/>
              <a:buChar char="●"/>
              <a:defRPr/>
            </a:pPr>
            <a:r>
              <a:rPr lang="es" sz="7450"/>
              <a:t>Residuos calientes de una combustión </a:t>
            </a:r>
            <a:endParaRPr sz="7450"/>
          </a:p>
          <a:p>
            <a:pPr marL="457200" lvl="0" indent="-347112" algn="l">
              <a:spcBef>
                <a:spcPts val="0"/>
              </a:spcBef>
              <a:spcAft>
                <a:spcPts val="0"/>
              </a:spcAft>
              <a:buSzPct val="100000"/>
              <a:buChar char="●"/>
              <a:defRPr/>
            </a:pPr>
            <a:r>
              <a:rPr lang="es" sz="7450"/>
              <a:t>Quema no controlada de residuos</a:t>
            </a:r>
            <a:endParaRPr sz="7450"/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p21" hidden="0"/>
          <p:cNvSpPr txBox="1"/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/>
              <a:t>¿Cómo</a:t>
            </a:r>
            <a:r>
              <a:rPr lang="es"/>
              <a:t> prevenirlas?</a:t>
            </a:r>
            <a:endParaRPr/>
          </a:p>
        </p:txBody>
      </p:sp>
      <p:sp>
        <p:nvSpPr>
          <p:cNvPr id="116" name="Google Shape;116;p21" hidden="0"/>
          <p:cNvSpPr txBox="1"/>
          <p:nvPr isPhoto="0" userDrawn="0">
            <p:ph type="body" idx="1" hasCustomPrompt="0"/>
          </p:nvPr>
        </p:nvSpPr>
        <p:spPr bwMode="auto">
          <a:xfrm>
            <a:off x="471899" y="1919075"/>
            <a:ext cx="82221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/>
            </a:pPr>
            <a:r>
              <a:rPr lang="es" sz="1700"/>
              <a:t>1. Realice mantenimiento a sus extintores 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/>
            </a:pPr>
            <a:r>
              <a:rPr lang="es" sz="1700"/>
              <a:t>2. No sobrecargue los enchufes 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/>
            </a:pPr>
            <a:r>
              <a:rPr lang="es" sz="1700"/>
              <a:t>3. Supervise periódicamente el buen funcionamiento de los sistemas eléctricos 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/>
            </a:pPr>
            <a:r>
              <a:rPr lang="es" sz="1700"/>
              <a:t>4. Mantenga un espacio de trabajo limpio 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/>
            </a:pPr>
            <a:r>
              <a:rPr lang="es" sz="1700"/>
              <a:t>5. No fume dentro de las áreas de la empresa 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/>
            </a:pPr>
            <a:r>
              <a:rPr lang="es" sz="1700"/>
              <a:t>6. Utilice detectores de incendios 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/>
            </a:pPr>
            <a:r>
              <a:rPr lang="es" sz="1700"/>
              <a:t>7. Evite tener materiales combustibles 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/>
            </a:pPr>
            <a:r>
              <a:rPr lang="es" sz="1700"/>
              <a:t>8. Desconecte los equipos electrónicos 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/>
            </a:pPr>
            <a:r>
              <a:rPr lang="es" sz="1700"/>
              <a:t>9. No obstaculice las salidas de emergencia 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/>
            </a:pPr>
            <a:r>
              <a:rPr lang="es" sz="1700"/>
              <a:t>10. Realice frecuentemente simulacros de incendios y especifique un punto de reunión 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ONLYOFFICE/7.1.0.215</Application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