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42addec1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42addec1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2addec1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2addec1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2addec1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42addec1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2addec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2addec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42addec1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42addec1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2addec1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2addec1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42addec1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42addec1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2addec1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2addec1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2addec1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2addec1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2f574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2f574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42addec1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42addec1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2addec1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2addec1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2addec1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42addec1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2addec1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2addec1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2addec1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2addec1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2addec1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2addec1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2addec1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2addec1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42addec1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42addec1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2addec1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2addec1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2addec1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2addec1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861023"/>
            <a:ext cx="3054600" cy="21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Compliance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2"/>
            <a:ext cx="30546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666666"/>
                </a:solidFill>
              </a:rPr>
              <a:t>Colman, Mariano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666666"/>
                </a:solidFill>
              </a:rPr>
              <a:t>Marotta, Alejandro Adrián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666666"/>
                </a:solidFill>
              </a:rPr>
              <a:t>Soria Gava, Lucas Damián</a:t>
            </a:r>
            <a:endParaRPr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y reporte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En esta fase se localizan posibles focos de incumplimiento y se informa al órgano responsable para que adopte las medidas oportunas.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La empresa puede quedar exenta de responsabilidad por delitos cometidos en su nombre cuando demuestre que ha adoptado las medidas de vigilancia y control adecuadas para prevenirlos.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Esta fase comprende las siguientes actuaciones: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Vigilancia y control del cumplimiento del modelo de prevención.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Informar al Consejo de Administración.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Medir el desempeño.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312" y="0"/>
            <a:ext cx="1578688" cy="1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caso de incumplimiento, el compliance se encargará de impedir, minimizar o compensar el impacto de las actuaciones indebidas. Para ello debe: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Establecer recomendaciones y medidas para garantizar la resolución de incidentes, la subsanación de deficiencias detectadas y evitar su repetición.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Adoptar sanciones para los casos de incumplimiento, según el sistema disciplinario establecido.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el modelo, tras descubrir fallos en su funcionamiento o por cambios en la empresa. Y asegurar su adecuación a los nuevos requerimientos de la regulación y del negocio.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Compliance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Penal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Cumplimiento corporativo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Medioambiental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El compliance de Salud Pública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de prevención de riesgos laborales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El cumplimiento en el mercado y los consumidores 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anticorrupción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Sistemas de compliance fiscales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contra delitos tecnológicos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El compliance en el sector seguros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Sistemas de cumplimiento en la industria financiera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en </a:t>
            </a:r>
            <a:r>
              <a:rPr b="1" lang="es" sz="1300"/>
              <a:t>private equity y governance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El compliance en el sector técnico-digital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Compliance en divulgación de información no financiera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1300"/>
              <a:t>Sistema de compliance tributario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y por qué es importante un Compliance Officer?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R</a:t>
            </a:r>
            <a:r>
              <a:rPr lang="es" sz="2200"/>
              <a:t>esponsable del área de cumplimiento.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Implementa el modelo de prevención y código de conducta.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Debe garantizar el compromiso institucional.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Generan un sistema de capacitación institucional para la prevención de riesgo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Debe hacer que el compliance sea un elemento más de la cultura empresarial.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88" y="0"/>
            <a:ext cx="54038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necesitan las empresas Compliance?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17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Con el paso del tiempo</a:t>
            </a:r>
            <a:r>
              <a:rPr lang="es"/>
              <a:t>:</a:t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entorno legislativo se torna </a:t>
            </a:r>
            <a:r>
              <a:rPr lang="es"/>
              <a:t>más</a:t>
            </a:r>
            <a:r>
              <a:rPr lang="es"/>
              <a:t> abundante y complejo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nivel de control de las autoridades,</a:t>
            </a:r>
            <a:r>
              <a:rPr lang="es"/>
              <a:t> </a:t>
            </a:r>
            <a:r>
              <a:rPr lang="es"/>
              <a:t>organismos regulatorios y </a:t>
            </a:r>
            <a:r>
              <a:rPr lang="es"/>
              <a:t>presión</a:t>
            </a:r>
            <a:r>
              <a:rPr lang="es"/>
              <a:t> social es cada vez mayor y el impacto de la regulación es más intenso que nunca.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Debido a esto</a:t>
            </a:r>
            <a:r>
              <a:rPr lang="es"/>
              <a:t>: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</a:t>
            </a:r>
            <a:r>
              <a:rPr lang="es"/>
              <a:t>organizaciones públicas y privadas internalizan estándares éticos y legales como protocolos de buen gobierno de obligado cumplimiento.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</a:t>
            </a:r>
            <a:r>
              <a:rPr lang="es" u="sng"/>
              <a:t>Por qué lo aplican</a:t>
            </a:r>
            <a:r>
              <a:rPr lang="es"/>
              <a:t>?</a:t>
            </a:r>
            <a:br>
              <a:rPr lang="es"/>
            </a:br>
            <a:r>
              <a:rPr lang="es"/>
              <a:t>Prevenir riesgos </a:t>
            </a:r>
            <a:r>
              <a:rPr lang="es"/>
              <a:t>que conllevan consecuencias como el daño reputacional, la imposición de importantes multas y sanciones, las pérdidas de negocio por contratos no ejecutables o la exclusión de licitaciones o subvenciones públicas, entre otras.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75" y="126138"/>
            <a:ext cx="7810450" cy="4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Ética</a:t>
            </a:r>
            <a:r>
              <a:rPr lang="es"/>
              <a:t> corporativa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225225"/>
            <a:ext cx="85206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La ética empresarial surge de la cultura de la empresa y define como propios a un grupo de: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Valores.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Normas (Gubernamentales o no).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Principios.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Límites</a:t>
            </a:r>
            <a:r>
              <a:rPr lang="es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Objetivos.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Con el objeto de mejorar: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Entorno.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Clima laboral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Promoción de la igualdad.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El respeto de los derechos.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Trato justo de sus empleados.</a:t>
            </a:r>
            <a:endParaRPr sz="15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350" y="0"/>
            <a:ext cx="1306650" cy="1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310400"/>
            <a:ext cx="85206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Rige la actividad día a día y se tiene en cuenta para: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Tomar decisiones que representen o no dilemas éticos.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Gestionar a sus trabajadores.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Tener un papel dentro de la sociedad.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Beneficios indirectos: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La empresa resulta más atractiva a más y mejores profesionales.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Generará mayor confianza entre los clientes o consumidores.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Corporate Compliance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de integridad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389600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P</a:t>
            </a:r>
            <a:r>
              <a:rPr lang="es" sz="2100"/>
              <a:t>rocedimientos que permitan conocer aquellos riesgos de corrupción.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Diseñar estrategias para mitigarlos. 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Busca promover la integridad y buenas prácticas a fin de prevenir, detectar y corregir los riesgos de corrupción. 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Transformar las políticas anticorrupción en principios y normas que guíen el comportamiento de todos los que integran la organización, sin distinciones jerárquicas. </a:t>
            </a:r>
            <a:endParaRPr sz="21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350" y="0"/>
            <a:ext cx="1306650" cy="1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Nació en Estados Unidos, en concreto en el sistema financiero en la década de los 70.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Hubo casos de corrupción, casos de monopolio contrarios al principio de libre competencia y de soborno a funcionarios, como el Escándalo Lockheed Corporation, 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Hizo que se crease una ley, en 1977, para intentar combatir y eliminar aquellos casos de </a:t>
            </a: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corrupción</a:t>
            </a: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se estaban viviendo en el país.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1997, se firmó el Convenio entre los miembros de la OCDE (Organización para la Cooperación y el Desarrollo Económicos) de la “</a:t>
            </a:r>
            <a:r>
              <a:rPr i="1"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Lucha contra la Corrupción de Agentes Públicos Extranjeros en las Transacciones Comerciales e Internacionales</a:t>
            </a:r>
            <a:r>
              <a:rPr lang="e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 . </a:t>
            </a:r>
            <a:endParaRPr sz="23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775" y="0"/>
            <a:ext cx="1225225" cy="12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Definición: </a:t>
            </a:r>
            <a:r>
              <a:rPr lang="es"/>
              <a:t>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onjunto de procedimientos y buenas prácticas.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Identificar y clasificar los riesgos operativos y legales, para establecer mecanismos internos de: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Prevención.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Gestión.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Control.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Reacción.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muchos casos ha </a:t>
            </a:r>
            <a:r>
              <a:rPr lang="es"/>
              <a:t>pasado a ser un requisito legal.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 actualidad es </a:t>
            </a:r>
            <a:r>
              <a:rPr lang="es"/>
              <a:t>una</a:t>
            </a:r>
            <a:r>
              <a:rPr lang="es"/>
              <a:t> de las cuestiones más novedosas e incipientes a incorporar en las estrategias de gestión y visión de cualquier organización.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350" y="0"/>
            <a:ext cx="1306650" cy="1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18606" t="6252"/>
          <a:stretch/>
        </p:blipFill>
        <p:spPr>
          <a:xfrm>
            <a:off x="609075" y="291050"/>
            <a:ext cx="7925850" cy="4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Normativas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Leyes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highlight>
                  <a:srgbClr val="FFFFFF"/>
                </a:highlight>
              </a:rPr>
              <a:t>En </a:t>
            </a:r>
            <a:r>
              <a:rPr lang="es" sz="1700">
                <a:highlight>
                  <a:srgbClr val="FFFFFF"/>
                </a:highlight>
              </a:rPr>
              <a:t>Argentina</a:t>
            </a:r>
            <a:r>
              <a:rPr lang="es" sz="1700">
                <a:highlight>
                  <a:srgbClr val="FFFFFF"/>
                </a:highlight>
              </a:rPr>
              <a:t> existe la Ley 27.401 de Responsabilidad Penal Empresarial sancionada en el año 2018.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ISO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Actualmente está en vigor la Norma ISO 19600 (Sistemas de Gestión de Compliance)</a:t>
            </a:r>
            <a:endParaRPr sz="17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350" y="1"/>
            <a:ext cx="1306650" cy="130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Sanciones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Ley 27.401 - ARTÍCULO </a:t>
            </a:r>
            <a:r>
              <a:rPr lang="es" sz="1400"/>
              <a:t>7 °. </a:t>
            </a:r>
            <a:r>
              <a:rPr lang="es" sz="1400"/>
              <a:t>- Penas. Las penas aplicables a las personas jurídicas serán las siguientes: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1) Multa de dos (2) a cinco (5) veces del beneficio indebido obtenido o que se hubiese podido obtener;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2) Suspensión total o parcial de actividades, que en ningún caso podrá exceder de diez (10) años;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3) Suspensión para participar en concursos o licitaciones estatales de obras o servicios públicos o en cualquier otra actividad vinculada con el Estado, que en ningún caso podrá exceder de diez (10) años;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4) Disolución y liquidación de la personería cuando hubiese sido creada al solo efecto de la comisión del delito, o esos actos constituyan la principal actividad de la entidad;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5) Pérdida o suspensión de los beneficios estatales que tuviere;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6) Publicación de un extracto de la sentencia condenatoria a costa de la persona jurídica.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851" y="0"/>
            <a:ext cx="1248148" cy="12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</a:t>
            </a:r>
            <a:r>
              <a:rPr lang="es"/>
              <a:t>linear los objetivos de la empresa con los objetivos de compliance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Regular las operaciones internas para su adecuación a los estándares y códigos diseñados para garantizar ese cumplimiento.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enfrentarse a todos esos desafíos, los sistemas de compliance se articulan en torno a tres pilares: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Prevención.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y reporte.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Resolución.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850" y="0"/>
            <a:ext cx="1248150" cy="1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Prevención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73575"/>
            <a:ext cx="85206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 dota a las empresas de las herramientas que eviten la comisión de delitos.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 establecen procedimientos que permitan el cumplimiento de la ley.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 materializan esos procedimientos en el comportamiento diario de los empleados.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Las tareas relacionadas con la prevención son:</a:t>
            </a:r>
            <a:endParaRPr sz="17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Identificar y evaluar los riesgos.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Diseñar e implementar protocolos y procedimientos, incluyendo la apertura de un canal de denuncias interno obligatorio.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Orientación y apoyo a las diferentes áreas.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Marcar el tono ético entre los consejeros y directivos.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Sensibilizar a toda la organización.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Políticas de contratación y promoción.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