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1" r:id="rId1"/>
  </p:sldMasterIdLst>
  <p:handoutMasterIdLst>
    <p:handoutMasterId r:id="rId28"/>
  </p:handoutMasterIdLst>
  <p:sldIdLst>
    <p:sldId id="256" r:id="rId2"/>
    <p:sldId id="257" r:id="rId3"/>
    <p:sldId id="305" r:id="rId4"/>
    <p:sldId id="259" r:id="rId5"/>
    <p:sldId id="258" r:id="rId6"/>
    <p:sldId id="274" r:id="rId7"/>
    <p:sldId id="275" r:id="rId8"/>
    <p:sldId id="260" r:id="rId9"/>
    <p:sldId id="293" r:id="rId10"/>
    <p:sldId id="261" r:id="rId11"/>
    <p:sldId id="300" r:id="rId12"/>
    <p:sldId id="301" r:id="rId13"/>
    <p:sldId id="302" r:id="rId14"/>
    <p:sldId id="303" r:id="rId15"/>
    <p:sldId id="306" r:id="rId16"/>
    <p:sldId id="307" r:id="rId17"/>
    <p:sldId id="308" r:id="rId18"/>
    <p:sldId id="309" r:id="rId19"/>
    <p:sldId id="310" r:id="rId20"/>
    <p:sldId id="311" r:id="rId21"/>
    <p:sldId id="312" r:id="rId22"/>
    <p:sldId id="313" r:id="rId23"/>
    <p:sldId id="304" r:id="rId24"/>
    <p:sldId id="288" r:id="rId25"/>
    <p:sldId id="289" r:id="rId26"/>
    <p:sldId id="266" r:id="rId27"/>
  </p:sldIdLst>
  <p:sldSz cx="9144000" cy="6858000" type="screen4x3"/>
  <p:notesSz cx="7099300" cy="10234613"/>
  <p:defaultTextStyle>
    <a:defPPr>
      <a:defRPr lang="es-ES"/>
    </a:defPPr>
    <a:lvl1pPr algn="l" rtl="0" fontAlgn="base">
      <a:spcBef>
        <a:spcPct val="0"/>
      </a:spcBef>
      <a:spcAft>
        <a:spcPct val="0"/>
      </a:spcAft>
      <a:defRPr sz="2400" kern="1200">
        <a:solidFill>
          <a:schemeClr val="tx1"/>
        </a:solidFill>
        <a:latin typeface="Times New Roman" charset="0"/>
        <a:ea typeface="ＭＳ Ｐゴシック" charset="-128"/>
        <a:cs typeface="+mn-cs"/>
      </a:defRPr>
    </a:lvl1pPr>
    <a:lvl2pPr marL="457200" algn="l" rtl="0" fontAlgn="base">
      <a:spcBef>
        <a:spcPct val="0"/>
      </a:spcBef>
      <a:spcAft>
        <a:spcPct val="0"/>
      </a:spcAft>
      <a:defRPr sz="2400" kern="1200">
        <a:solidFill>
          <a:schemeClr val="tx1"/>
        </a:solidFill>
        <a:latin typeface="Times New Roman" charset="0"/>
        <a:ea typeface="ＭＳ Ｐゴシック" charset="-128"/>
        <a:cs typeface="+mn-cs"/>
      </a:defRPr>
    </a:lvl2pPr>
    <a:lvl3pPr marL="914400" algn="l" rtl="0" fontAlgn="base">
      <a:spcBef>
        <a:spcPct val="0"/>
      </a:spcBef>
      <a:spcAft>
        <a:spcPct val="0"/>
      </a:spcAft>
      <a:defRPr sz="2400" kern="1200">
        <a:solidFill>
          <a:schemeClr val="tx1"/>
        </a:solidFill>
        <a:latin typeface="Times New Roman" charset="0"/>
        <a:ea typeface="ＭＳ Ｐゴシック" charset="-128"/>
        <a:cs typeface="+mn-cs"/>
      </a:defRPr>
    </a:lvl3pPr>
    <a:lvl4pPr marL="1371600" algn="l" rtl="0" fontAlgn="base">
      <a:spcBef>
        <a:spcPct val="0"/>
      </a:spcBef>
      <a:spcAft>
        <a:spcPct val="0"/>
      </a:spcAft>
      <a:defRPr sz="2400" kern="1200">
        <a:solidFill>
          <a:schemeClr val="tx1"/>
        </a:solidFill>
        <a:latin typeface="Times New Roman" charset="0"/>
        <a:ea typeface="ＭＳ Ｐゴシック" charset="-128"/>
        <a:cs typeface="+mn-cs"/>
      </a:defRPr>
    </a:lvl4pPr>
    <a:lvl5pPr marL="1828800" algn="l" rtl="0" fontAlgn="base">
      <a:spcBef>
        <a:spcPct val="0"/>
      </a:spcBef>
      <a:spcAft>
        <a:spcPct val="0"/>
      </a:spcAft>
      <a:defRPr sz="2400" kern="1200">
        <a:solidFill>
          <a:schemeClr val="tx1"/>
        </a:solidFill>
        <a:latin typeface="Times New Roman" charset="0"/>
        <a:ea typeface="ＭＳ Ｐゴシック" charset="-128"/>
        <a:cs typeface="+mn-cs"/>
      </a:defRPr>
    </a:lvl5pPr>
    <a:lvl6pPr marL="2286000" algn="l" defTabSz="914400" rtl="0" eaLnBrk="1" latinLnBrk="0" hangingPunct="1">
      <a:defRPr sz="2400" kern="1200">
        <a:solidFill>
          <a:schemeClr val="tx1"/>
        </a:solidFill>
        <a:latin typeface="Times New Roman" charset="0"/>
        <a:ea typeface="ＭＳ Ｐゴシック" charset="-128"/>
        <a:cs typeface="+mn-cs"/>
      </a:defRPr>
    </a:lvl6pPr>
    <a:lvl7pPr marL="2743200" algn="l" defTabSz="914400" rtl="0" eaLnBrk="1" latinLnBrk="0" hangingPunct="1">
      <a:defRPr sz="2400" kern="1200">
        <a:solidFill>
          <a:schemeClr val="tx1"/>
        </a:solidFill>
        <a:latin typeface="Times New Roman" charset="0"/>
        <a:ea typeface="ＭＳ Ｐゴシック" charset="-128"/>
        <a:cs typeface="+mn-cs"/>
      </a:defRPr>
    </a:lvl7pPr>
    <a:lvl8pPr marL="3200400" algn="l" defTabSz="914400" rtl="0" eaLnBrk="1" latinLnBrk="0" hangingPunct="1">
      <a:defRPr sz="2400" kern="1200">
        <a:solidFill>
          <a:schemeClr val="tx1"/>
        </a:solidFill>
        <a:latin typeface="Times New Roman" charset="0"/>
        <a:ea typeface="ＭＳ Ｐゴシック" charset="-128"/>
        <a:cs typeface="+mn-cs"/>
      </a:defRPr>
    </a:lvl8pPr>
    <a:lvl9pPr marL="3657600" algn="l" defTabSz="914400" rtl="0" eaLnBrk="1" latinLnBrk="0" hangingPunct="1">
      <a:defRPr sz="2400" kern="1200">
        <a:solidFill>
          <a:schemeClr val="tx1"/>
        </a:solidFill>
        <a:latin typeface="Times New Roman"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0066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09" autoAdjust="0"/>
    <p:restoredTop sz="94660"/>
  </p:normalViewPr>
  <p:slideViewPr>
    <p:cSldViewPr>
      <p:cViewPr varScale="1">
        <p:scale>
          <a:sx n="58" d="100"/>
          <a:sy n="58" d="100"/>
        </p:scale>
        <p:origin x="78" y="4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smtClean="0"/>
            </a:lvl1pPr>
          </a:lstStyle>
          <a:p>
            <a:pPr>
              <a:defRPr/>
            </a:pPr>
            <a:endParaRPr lang="es-AR"/>
          </a:p>
        </p:txBody>
      </p:sp>
      <p:sp>
        <p:nvSpPr>
          <p:cNvPr id="51203"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smtClean="0"/>
            </a:lvl1pPr>
          </a:lstStyle>
          <a:p>
            <a:pPr>
              <a:defRPr/>
            </a:pPr>
            <a:endParaRPr lang="es-AR"/>
          </a:p>
        </p:txBody>
      </p:sp>
      <p:sp>
        <p:nvSpPr>
          <p:cNvPr id="51204"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smtClean="0"/>
            </a:lvl1pPr>
          </a:lstStyle>
          <a:p>
            <a:pPr>
              <a:defRPr/>
            </a:pPr>
            <a:endParaRPr lang="es-AR"/>
          </a:p>
        </p:txBody>
      </p:sp>
      <p:sp>
        <p:nvSpPr>
          <p:cNvPr id="51205"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smtClean="0"/>
            </a:lvl1pPr>
          </a:lstStyle>
          <a:p>
            <a:pPr>
              <a:defRPr/>
            </a:pPr>
            <a:fld id="{22A1EA17-8A13-4CE8-9641-DE7D3DE6DC7F}" type="slidenum">
              <a:rPr lang="es-ES"/>
              <a:pPr>
                <a:defRPr/>
              </a:pPr>
              <a:t>‹Nº›</a:t>
            </a:fld>
            <a:endParaRPr lang="es-E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5" name="14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redondeado"/>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4 Título"/>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s-ES" smtClean="0"/>
              <a:t>Haga clic para modificar el estilo de título del patrón</a:t>
            </a:r>
            <a:endParaRPr kumimoji="0" lang="en-US"/>
          </a:p>
        </p:txBody>
      </p:sp>
      <p:sp>
        <p:nvSpPr>
          <p:cNvPr id="20" name="19 Subtítulo"/>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19" name="18 Marcador de fecha"/>
          <p:cNvSpPr>
            <a:spLocks noGrp="1"/>
          </p:cNvSpPr>
          <p:nvPr>
            <p:ph type="dt" sz="half" idx="10"/>
          </p:nvPr>
        </p:nvSpPr>
        <p:spPr/>
        <p:txBody>
          <a:bodyPr/>
          <a:lstStyle/>
          <a:p>
            <a:fld id="{47C9B81F-C347-4BEF-BFDF-29C42F48304A}" type="datetimeFigureOut">
              <a:rPr lang="en-US" smtClean="0"/>
              <a:pPr/>
              <a:t>5/24/2022</a:t>
            </a:fld>
            <a:endParaRPr lang="en-US"/>
          </a:p>
        </p:txBody>
      </p:sp>
      <p:sp>
        <p:nvSpPr>
          <p:cNvPr id="8" name="7 Marcador de pie de página"/>
          <p:cNvSpPr>
            <a:spLocks noGrp="1"/>
          </p:cNvSpPr>
          <p:nvPr>
            <p:ph type="ftr" sz="quarter" idx="11"/>
          </p:nvPr>
        </p:nvSpPr>
        <p:spPr/>
        <p:txBody>
          <a:bodyPr/>
          <a:lstStyle/>
          <a:p>
            <a:endParaRPr kumimoji="0" lang="en-US"/>
          </a:p>
        </p:txBody>
      </p:sp>
      <p:sp>
        <p:nvSpPr>
          <p:cNvPr id="11" name="10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502920" y="530352"/>
            <a:ext cx="8183880" cy="4187952"/>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7C9B81F-C347-4BEF-BFDF-29C42F48304A}" type="datetimeFigureOut">
              <a:rPr lang="en-US" smtClean="0"/>
              <a:pPr/>
              <a:t>5/24/2022</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533404"/>
            <a:ext cx="1981200" cy="5257799"/>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533400" y="533402"/>
            <a:ext cx="5943600" cy="5257801"/>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7C9B81F-C347-4BEF-BFDF-29C42F48304A}" type="datetimeFigureOut">
              <a:rPr lang="en-US" smtClean="0"/>
              <a:pPr/>
              <a:t>5/24/2022</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a:xfrm>
            <a:off x="502920" y="530352"/>
            <a:ext cx="8183880" cy="41879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7C9B81F-C347-4BEF-BFDF-29C42F48304A}" type="datetimeFigureOut">
              <a:rPr lang="en-US" smtClean="0"/>
              <a:pPr/>
              <a:t>5/24/2022</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13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redondeado"/>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47C9B81F-C347-4BEF-BFDF-29C42F48304A}" type="datetimeFigureOut">
              <a:rPr lang="en-US" smtClean="0"/>
              <a:pPr/>
              <a:t>5/24/2022</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7C9B81F-C347-4BEF-BFDF-29C42F48304A}" type="datetimeFigureOut">
              <a:rPr lang="en-US" smtClean="0"/>
              <a:pPr/>
              <a:t>5/24/2022</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nchor="b"/>
          <a:lstStyle>
            <a:lvl1pPr>
              <a:defRPr b="1"/>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47C9B81F-C347-4BEF-BFDF-29C42F48304A}" type="datetimeFigureOut">
              <a:rPr lang="en-US" smtClean="0"/>
              <a:pPr/>
              <a:t>5/24/2022</a:t>
            </a:fld>
            <a:endParaRPr lang="en-US"/>
          </a:p>
        </p:txBody>
      </p:sp>
      <p:sp>
        <p:nvSpPr>
          <p:cNvPr id="8" name="7 Marcador de pie de página"/>
          <p:cNvSpPr>
            <a:spLocks noGrp="1"/>
          </p:cNvSpPr>
          <p:nvPr>
            <p:ph type="ftr" sz="quarter" idx="11"/>
          </p:nvPr>
        </p:nvSpPr>
        <p:spPr/>
        <p:txBody>
          <a:bodyPr/>
          <a:lstStyle/>
          <a:p>
            <a:endParaRPr kumimoji="0" lang="en-US" dirty="0"/>
          </a:p>
        </p:txBody>
      </p:sp>
      <p:sp>
        <p:nvSpPr>
          <p:cNvPr id="9" name="8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47C9B81F-C347-4BEF-BFDF-29C42F48304A}" type="datetimeFigureOut">
              <a:rPr lang="en-US" smtClean="0"/>
              <a:pPr/>
              <a:t>5/24/2022</a:t>
            </a:fld>
            <a:endParaRPr lang="en-US"/>
          </a:p>
        </p:txBody>
      </p:sp>
      <p:sp>
        <p:nvSpPr>
          <p:cNvPr id="4" name="3 Marcador de pie de página"/>
          <p:cNvSpPr>
            <a:spLocks noGrp="1"/>
          </p:cNvSpPr>
          <p:nvPr>
            <p:ph type="ftr" sz="quarter" idx="11"/>
          </p:nvPr>
        </p:nvSpPr>
        <p:spPr/>
        <p:txBody>
          <a:bodyPr/>
          <a:lstStyle/>
          <a:p>
            <a:endParaRPr kumimoji="0" lang="en-US"/>
          </a:p>
        </p:txBody>
      </p:sp>
      <p:sp>
        <p:nvSpPr>
          <p:cNvPr id="5" name="4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7" name="6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Marcador de fecha"/>
          <p:cNvSpPr>
            <a:spLocks noGrp="1"/>
          </p:cNvSpPr>
          <p:nvPr>
            <p:ph type="dt" sz="half" idx="10"/>
          </p:nvPr>
        </p:nvSpPr>
        <p:spPr/>
        <p:txBody>
          <a:bodyPr/>
          <a:lstStyle/>
          <a:p>
            <a:fld id="{47C9B81F-C347-4BEF-BFDF-29C42F48304A}" type="datetimeFigureOut">
              <a:rPr lang="en-US" smtClean="0"/>
              <a:pPr/>
              <a:t>5/24/2022</a:t>
            </a:fld>
            <a:endParaRPr lang="en-US"/>
          </a:p>
        </p:txBody>
      </p:sp>
      <p:sp>
        <p:nvSpPr>
          <p:cNvPr id="3" name="2 Marcador de pie de página"/>
          <p:cNvSpPr>
            <a:spLocks noGrp="1"/>
          </p:cNvSpPr>
          <p:nvPr>
            <p:ph type="ftr" sz="quarter" idx="11"/>
          </p:nvPr>
        </p:nvSpPr>
        <p:spPr/>
        <p:txBody>
          <a:bodyPr/>
          <a:lstStyle/>
          <a:p>
            <a:endParaRPr kumimoji="0" lang="en-US"/>
          </a:p>
        </p:txBody>
      </p:sp>
      <p:sp>
        <p:nvSpPr>
          <p:cNvPr id="4" name="3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7C9B81F-C347-4BEF-BFDF-29C42F48304A}" type="datetimeFigureOut">
              <a:rPr lang="en-US" smtClean="0"/>
              <a:pPr/>
              <a:t>5/24/2022</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14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dondear rectángulo de esquina sencilla"/>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7C9B81F-C347-4BEF-BFDF-29C42F48304A}" type="datetimeFigureOut">
              <a:rPr lang="en-US" smtClean="0"/>
              <a:pPr/>
              <a:t>5/24/2022</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
        <p:nvSpPr>
          <p:cNvPr id="3" name="2 Marcador de posición de imagen"/>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s-ES" smtClean="0"/>
              <a:t>Haga clic en el icono para agregar una imagen</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6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redondeado"/>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Marcador de título"/>
          <p:cNvSpPr>
            <a:spLocks noGrp="1"/>
          </p:cNvSpPr>
          <p:nvPr>
            <p:ph type="title"/>
          </p:nvPr>
        </p:nvSpPr>
        <p:spPr>
          <a:xfrm>
            <a:off x="502920" y="4985590"/>
            <a:ext cx="8183880" cy="105156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4" name="3 Marcador de texto"/>
          <p:cNvSpPr>
            <a:spLocks noGrp="1"/>
          </p:cNvSpPr>
          <p:nvPr>
            <p:ph type="body" idx="1"/>
          </p:nvPr>
        </p:nvSpPr>
        <p:spPr>
          <a:xfrm>
            <a:off x="502920" y="530352"/>
            <a:ext cx="8183880" cy="4187952"/>
          </a:xfrm>
          <a:prstGeom prst="rect">
            <a:avLst/>
          </a:prstGeom>
        </p:spPr>
        <p:txBody>
          <a:bodyPr vert="horz" lIns="182880" tIns="91440">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5" name="24 Marcador de fecha"/>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47C9B81F-C347-4BEF-BFDF-29C42F48304A}" type="datetimeFigureOut">
              <a:rPr lang="en-US" smtClean="0"/>
              <a:pPr/>
              <a:t>5/24/2022</a:t>
            </a:fld>
            <a:endParaRPr lang="en-US" dirty="0">
              <a:solidFill>
                <a:schemeClr val="tx2">
                  <a:shade val="90000"/>
                </a:schemeClr>
              </a:solidFill>
            </a:endParaRPr>
          </a:p>
        </p:txBody>
      </p:sp>
      <p:sp>
        <p:nvSpPr>
          <p:cNvPr id="18" name="17 Marcador de pie de página"/>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pPr algn="l" eaLnBrk="1" latinLnBrk="0" hangingPunct="1"/>
            <a:endParaRPr kumimoji="0" lang="en-US" dirty="0">
              <a:solidFill>
                <a:schemeClr val="tx2">
                  <a:shade val="90000"/>
                </a:schemeClr>
              </a:solidFill>
            </a:endParaRPr>
          </a:p>
        </p:txBody>
      </p:sp>
      <p:sp>
        <p:nvSpPr>
          <p:cNvPr id="5" name="4 Marcador de número de diapositiva"/>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042AED99-7FB4-404E-8A97-64753DCE42EC}" type="slidenum">
              <a:rPr kumimoji="0" lang="en-US" smtClean="0"/>
              <a:pPr/>
              <a:t>‹Nº›</a:t>
            </a:fld>
            <a:endParaRPr kumimoji="0" lang="en-US" dirty="0">
              <a:solidFill>
                <a:schemeClr val="tx2">
                  <a:shade val="90000"/>
                </a:schemeClr>
              </a:solidFill>
            </a:endParaRPr>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ctrTitle"/>
          </p:nvPr>
        </p:nvSpPr>
        <p:spPr bwMode="auto">
          <a:noFill/>
          <a:ln>
            <a:miter lim="800000"/>
            <a:headEnd/>
            <a:tailEnd/>
          </a:ln>
        </p:spPr>
        <p:txBody>
          <a:bodyPr wrap="square" lIns="91440" tIns="45720" rIns="91440" bIns="45720" numCol="1" anchor="t" anchorCtr="0" compatLnSpc="1">
            <a:prstTxWarp prst="textNoShape">
              <a:avLst/>
            </a:prstTxWarp>
          </a:bodyPr>
          <a:lstStyle/>
          <a:p>
            <a:pPr eaLnBrk="1" hangingPunct="1"/>
            <a:r>
              <a:rPr lang="es-ES" smtClean="0"/>
              <a:t>TRABAJO EN EQUIPO</a:t>
            </a:r>
          </a:p>
        </p:txBody>
      </p:sp>
      <p:sp>
        <p:nvSpPr>
          <p:cNvPr id="1027" name="Rectangle 3"/>
          <p:cNvSpPr>
            <a:spLocks noGrp="1" noChangeArrowheads="1"/>
          </p:cNvSpPr>
          <p:nvPr>
            <p:ph type="subTitle" idx="1"/>
          </p:nvPr>
        </p:nvSpPr>
        <p:spPr bwMode="auto">
          <a:noFill/>
          <a:ln>
            <a:miter lim="800000"/>
            <a:headEnd/>
            <a:tailEnd/>
          </a:ln>
        </p:spPr>
        <p:txBody>
          <a:bodyPr wrap="square" lIns="91440" tIns="45720" rIns="91440" bIns="45720" numCol="1" anchor="t" anchorCtr="0" compatLnSpc="1">
            <a:prstTxWarp prst="textNoShape">
              <a:avLst/>
            </a:prstTxWarp>
            <a:normAutofit lnSpcReduction="10000"/>
          </a:bodyPr>
          <a:lstStyle/>
          <a:p>
            <a:pPr eaLnBrk="1" hangingPunct="1"/>
            <a:r>
              <a:rPr lang="es-ES" dirty="0" smtClean="0">
                <a:solidFill>
                  <a:schemeClr val="accent3">
                    <a:lumMod val="60000"/>
                    <a:lumOff val="40000"/>
                  </a:schemeClr>
                </a:solidFill>
              </a:rPr>
              <a:t>Cátedra Habilidades de Conducción y Liderazgo</a:t>
            </a:r>
          </a:p>
          <a:p>
            <a:pPr eaLnBrk="1" hangingPunct="1"/>
            <a:r>
              <a:rPr lang="es-ES" dirty="0" smtClean="0">
                <a:solidFill>
                  <a:schemeClr val="accent3">
                    <a:lumMod val="60000"/>
                    <a:lumOff val="40000"/>
                  </a:schemeClr>
                </a:solidFill>
              </a:rPr>
              <a:t>FAC. INGENIERIA – UNIV. MENDOZA</a:t>
            </a:r>
          </a:p>
          <a:p>
            <a:pPr eaLnBrk="1" hangingPunct="1"/>
            <a:r>
              <a:rPr lang="es-ES" dirty="0" smtClean="0">
                <a:solidFill>
                  <a:schemeClr val="accent3">
                    <a:lumMod val="60000"/>
                    <a:lumOff val="40000"/>
                  </a:schemeClr>
                </a:solidFill>
              </a:rPr>
              <a:t>Ing. Ruth </a:t>
            </a:r>
            <a:r>
              <a:rPr lang="es-ES" dirty="0" err="1" smtClean="0">
                <a:solidFill>
                  <a:schemeClr val="accent3">
                    <a:lumMod val="60000"/>
                    <a:lumOff val="40000"/>
                  </a:schemeClr>
                </a:solidFill>
              </a:rPr>
              <a:t>Gravina</a:t>
            </a:r>
            <a:r>
              <a:rPr lang="es-ES" dirty="0" smtClean="0">
                <a:solidFill>
                  <a:schemeClr val="accent3">
                    <a:lumMod val="60000"/>
                    <a:lumOff val="40000"/>
                  </a:schemeClr>
                </a:solidFill>
              </a:rPr>
              <a:t> – </a:t>
            </a:r>
            <a:r>
              <a:rPr lang="es-ES" dirty="0" err="1" smtClean="0">
                <a:solidFill>
                  <a:schemeClr val="accent3">
                    <a:lumMod val="60000"/>
                    <a:lumOff val="40000"/>
                  </a:schemeClr>
                </a:solidFill>
              </a:rPr>
              <a:t>Cr.</a:t>
            </a:r>
            <a:r>
              <a:rPr lang="es-ES" dirty="0" smtClean="0">
                <a:solidFill>
                  <a:schemeClr val="accent3">
                    <a:lumMod val="60000"/>
                    <a:lumOff val="40000"/>
                  </a:schemeClr>
                </a:solidFill>
              </a:rPr>
              <a:t> Gustavo Salomón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noFill/>
          <a:ln>
            <a:miter lim="800000"/>
            <a:headEnd/>
            <a:tailEnd/>
          </a:ln>
        </p:spPr>
        <p:txBody>
          <a:bodyPr wrap="square" lIns="91440" tIns="45720" rIns="91440" bIns="45720" numCol="1" anchor="t" anchorCtr="0" compatLnSpc="1">
            <a:prstTxWarp prst="textNoShape">
              <a:avLst/>
            </a:prstTxWarp>
          </a:bodyPr>
          <a:lstStyle/>
          <a:p>
            <a:pPr eaLnBrk="1" hangingPunct="1"/>
            <a:r>
              <a:rPr lang="es-ES" sz="3000" dirty="0" smtClean="0"/>
              <a:t>CARÁCTERÍSTICAS DE LOS EQUIPOS </a:t>
            </a:r>
          </a:p>
        </p:txBody>
      </p:sp>
      <p:sp>
        <p:nvSpPr>
          <p:cNvPr id="9219" name="Content Placeholder 5"/>
          <p:cNvSpPr>
            <a:spLocks noGrp="1"/>
          </p:cNvSpPr>
          <p:nvPr>
            <p:ph idx="1"/>
          </p:nvPr>
        </p:nvSpPr>
        <p:spPr bwMode="auto">
          <a:noFill/>
          <a:ln>
            <a:miter lim="800000"/>
            <a:headEnd/>
            <a:tailEnd/>
          </a:ln>
        </p:spPr>
        <p:txBody>
          <a:bodyPr wrap="square" lIns="91440" tIns="45720" rIns="91440" bIns="45720" numCol="1" anchor="t" anchorCtr="0" compatLnSpc="1">
            <a:prstTxWarp prst="textNoShape">
              <a:avLst/>
            </a:prstTxWarp>
          </a:bodyPr>
          <a:lstStyle/>
          <a:p>
            <a:pPr eaLnBrk="1" hangingPunct="1"/>
            <a:r>
              <a:rPr lang="es-ES" dirty="0" smtClean="0"/>
              <a:t>Metas e intereses en común</a:t>
            </a:r>
          </a:p>
          <a:p>
            <a:pPr eaLnBrk="1" hangingPunct="1"/>
            <a:r>
              <a:rPr lang="es-ES" dirty="0" smtClean="0"/>
              <a:t>Atractivo</a:t>
            </a:r>
          </a:p>
          <a:p>
            <a:pPr eaLnBrk="1" hangingPunct="1"/>
            <a:r>
              <a:rPr lang="es-ES" dirty="0" smtClean="0"/>
              <a:t>Unido</a:t>
            </a:r>
          </a:p>
          <a:p>
            <a:pPr eaLnBrk="1" hangingPunct="1"/>
            <a:r>
              <a:rPr lang="es-ES" dirty="0" smtClean="0"/>
              <a:t>Proceso de grupo</a:t>
            </a:r>
          </a:p>
          <a:p>
            <a:pPr eaLnBrk="1" hangingPunct="1"/>
            <a:r>
              <a:rPr lang="es-ES" dirty="0" smtClean="0"/>
              <a:t>Responsabilidad por toma de decisiones</a:t>
            </a:r>
          </a:p>
          <a:p>
            <a:pPr eaLnBrk="1" hangingPunct="1"/>
            <a:r>
              <a:rPr lang="es-ES" dirty="0" smtClean="0"/>
              <a:t>Auto administración de actividades</a:t>
            </a:r>
          </a:p>
          <a:p>
            <a:pPr eaLnBrk="1" hangingPunct="1"/>
            <a:endParaRPr lang="es-ES" dirty="0" smtClean="0"/>
          </a:p>
          <a:p>
            <a:pPr eaLnBrk="1" hangingPunct="1"/>
            <a:endParaRPr lang="es-ES" dirty="0" smtClean="0"/>
          </a:p>
          <a:p>
            <a:pPr eaLnBrk="1" hangingPunct="1"/>
            <a:endParaRPr lang="es-ES" dirty="0" smtClean="0"/>
          </a:p>
          <a:p>
            <a:pPr eaLnBrk="1" hangingPunct="1">
              <a:buFont typeface="Arial" charset="0"/>
              <a:buNone/>
            </a:pPr>
            <a:endParaRPr lang="es-E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7"/>
          <p:cNvSpPr>
            <a:spLocks noGrp="1"/>
          </p:cNvSpPr>
          <p:nvPr>
            <p:ph type="title"/>
          </p:nvPr>
        </p:nvSpPr>
        <p:spPr bwMode="auto">
          <a:noFill/>
          <a:ln>
            <a:miter lim="800000"/>
            <a:headEnd/>
            <a:tailEnd/>
          </a:ln>
        </p:spPr>
        <p:txBody>
          <a:bodyPr wrap="square" lIns="91440" tIns="45720" rIns="91440" bIns="45720" numCol="1" anchor="t" anchorCtr="0" compatLnSpc="1">
            <a:prstTxWarp prst="textNoShape">
              <a:avLst/>
            </a:prstTxWarp>
          </a:bodyPr>
          <a:lstStyle/>
          <a:p>
            <a:pPr eaLnBrk="1" hangingPunct="1"/>
            <a:r>
              <a:rPr lang="es-ES" dirty="0" smtClean="0"/>
              <a:t>Característica  ATRACTIVO</a:t>
            </a:r>
          </a:p>
        </p:txBody>
      </p:sp>
      <p:sp>
        <p:nvSpPr>
          <p:cNvPr id="10243" name="Content Placeholder 8"/>
          <p:cNvSpPr>
            <a:spLocks noGrp="1"/>
          </p:cNvSpPr>
          <p:nvPr>
            <p:ph idx="1"/>
          </p:nvPr>
        </p:nvSpPr>
        <p:spPr bwMode="auto">
          <a:noFill/>
          <a:ln>
            <a:miter lim="800000"/>
            <a:headEnd/>
            <a:tailEnd/>
          </a:ln>
        </p:spPr>
        <p:txBody>
          <a:bodyPr wrap="square" lIns="91440" tIns="45720" rIns="91440" bIns="45720" numCol="1" anchor="t" anchorCtr="0" compatLnSpc="1">
            <a:prstTxWarp prst="textNoShape">
              <a:avLst/>
            </a:prstTxWarp>
          </a:bodyPr>
          <a:lstStyle/>
          <a:p>
            <a:pPr eaLnBrk="1" hangingPunct="1"/>
            <a:r>
              <a:rPr lang="es-ES" dirty="0" smtClean="0"/>
              <a:t>Satisface necesidades del individuo</a:t>
            </a:r>
          </a:p>
          <a:p>
            <a:pPr lvl="1" eaLnBrk="1" hangingPunct="1"/>
            <a:r>
              <a:rPr lang="es-ES" dirty="0" smtClean="0"/>
              <a:t>Cooperación, interacción</a:t>
            </a:r>
          </a:p>
          <a:p>
            <a:pPr lvl="1" eaLnBrk="1" hangingPunct="1"/>
            <a:r>
              <a:rPr lang="es-ES" dirty="0" smtClean="0"/>
              <a:t>Prestigio, éxito</a:t>
            </a:r>
          </a:p>
          <a:p>
            <a:pPr eaLnBrk="1" hangingPunct="1"/>
            <a:endParaRPr lang="es-ES" dirty="0" smtClean="0"/>
          </a:p>
          <a:p>
            <a:pPr eaLnBrk="1" hangingPunct="1"/>
            <a:r>
              <a:rPr lang="es-ES" dirty="0" smtClean="0"/>
              <a:t>Pérdida de atractivo</a:t>
            </a:r>
          </a:p>
          <a:p>
            <a:pPr lvl="1" eaLnBrk="1" hangingPunct="1"/>
            <a:r>
              <a:rPr lang="es-ES" dirty="0" smtClean="0"/>
              <a:t>Competencia interna</a:t>
            </a:r>
          </a:p>
          <a:p>
            <a:pPr lvl="1" eaLnBrk="1" hangingPunct="1"/>
            <a:r>
              <a:rPr lang="es-ES" dirty="0" smtClean="0"/>
              <a:t>Exigencias ilógicas</a:t>
            </a:r>
          </a:p>
          <a:p>
            <a:pPr lvl="1" eaLnBrk="1" hangingPunct="1"/>
            <a:r>
              <a:rPr lang="es-ES" dirty="0" smtClean="0"/>
              <a:t>Implica pérdida de esfuerzo</a:t>
            </a:r>
          </a:p>
          <a:p>
            <a:pPr eaLnBrk="1" hangingPunct="1">
              <a:buFont typeface="Arial" charset="0"/>
              <a:buNone/>
            </a:pPr>
            <a:endParaRPr lang="es-ES" dirty="0" smtClean="0"/>
          </a:p>
          <a:p>
            <a:pPr eaLnBrk="1" hangingPunct="1"/>
            <a:endParaRPr lang="es-ES" dirty="0" smtClean="0"/>
          </a:p>
          <a:p>
            <a:pPr lvl="1" eaLnBrk="1" hangingPunct="1"/>
            <a:endParaRPr lang="es-ES" dirty="0" smtClean="0"/>
          </a:p>
          <a:p>
            <a:pPr lvl="1" eaLnBrk="1" hangingPunct="1"/>
            <a:endParaRPr lang="es-ES" dirty="0" smtClean="0"/>
          </a:p>
          <a:p>
            <a:pPr lvl="1" eaLnBrk="1" hangingPunct="1"/>
            <a:endParaRPr lang="es-E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bwMode="auto">
          <a:noFill/>
          <a:ln>
            <a:miter lim="800000"/>
            <a:headEnd/>
            <a:tailEnd/>
          </a:ln>
        </p:spPr>
        <p:txBody>
          <a:bodyPr wrap="square" lIns="91440" tIns="45720" rIns="91440" bIns="45720" numCol="1" anchor="t" anchorCtr="0" compatLnSpc="1">
            <a:prstTxWarp prst="textNoShape">
              <a:avLst/>
            </a:prstTxWarp>
          </a:bodyPr>
          <a:lstStyle/>
          <a:p>
            <a:pPr eaLnBrk="1" hangingPunct="1"/>
            <a:r>
              <a:rPr lang="es-ES" smtClean="0"/>
              <a:t>Característica UNION</a:t>
            </a:r>
          </a:p>
        </p:txBody>
      </p:sp>
      <p:sp>
        <p:nvSpPr>
          <p:cNvPr id="11267" name="Content Placeholder 2"/>
          <p:cNvSpPr>
            <a:spLocks noGrp="1"/>
          </p:cNvSpPr>
          <p:nvPr>
            <p:ph idx="1"/>
          </p:nvPr>
        </p:nvSpPr>
        <p:spPr bwMode="auto">
          <a:noFill/>
          <a:ln>
            <a:miter lim="800000"/>
            <a:headEnd/>
            <a:tailEnd/>
          </a:ln>
        </p:spPr>
        <p:txBody>
          <a:bodyPr wrap="square" lIns="91440" tIns="45720" rIns="91440" bIns="45720" numCol="1" anchor="t" anchorCtr="0" compatLnSpc="1">
            <a:prstTxWarp prst="textNoShape">
              <a:avLst/>
            </a:prstTxWarp>
          </a:bodyPr>
          <a:lstStyle/>
          <a:p>
            <a:pPr>
              <a:buFontTx/>
              <a:buChar char="•"/>
            </a:pPr>
            <a:r>
              <a:rPr lang="es-ES_tradnl" b="1" dirty="0" smtClean="0">
                <a:latin typeface="Arial" charset="0"/>
              </a:rPr>
              <a:t>Se logra</a:t>
            </a:r>
          </a:p>
          <a:p>
            <a:pPr>
              <a:buFontTx/>
              <a:buChar char="•"/>
            </a:pPr>
            <a:endParaRPr lang="es-ES_tradnl" dirty="0" smtClean="0">
              <a:latin typeface="Arial" charset="0"/>
            </a:endParaRPr>
          </a:p>
          <a:p>
            <a:pPr>
              <a:buFontTx/>
              <a:buChar char="•"/>
            </a:pPr>
            <a:r>
              <a:rPr lang="es-ES_tradnl" dirty="0" smtClean="0">
                <a:latin typeface="Arial" charset="0"/>
              </a:rPr>
              <a:t> Compromiso</a:t>
            </a:r>
          </a:p>
          <a:p>
            <a:pPr>
              <a:buFontTx/>
              <a:buChar char="•"/>
            </a:pPr>
            <a:r>
              <a:rPr lang="es-ES_tradnl" dirty="0" smtClean="0">
                <a:latin typeface="Arial" charset="0"/>
              </a:rPr>
              <a:t> Mejor desempeño</a:t>
            </a:r>
          </a:p>
          <a:p>
            <a:pPr>
              <a:buFontTx/>
              <a:buChar char="•"/>
            </a:pPr>
            <a:r>
              <a:rPr lang="es-ES_tradnl" dirty="0" smtClean="0">
                <a:latin typeface="Arial" charset="0"/>
              </a:rPr>
              <a:t> Satisfacción</a:t>
            </a:r>
          </a:p>
          <a:p>
            <a:pPr>
              <a:buFontTx/>
              <a:buChar char="•"/>
            </a:pPr>
            <a:r>
              <a:rPr lang="es-ES_tradnl" dirty="0" smtClean="0">
                <a:latin typeface="Arial" charset="0"/>
              </a:rPr>
              <a:t> Fuerte identidad</a:t>
            </a:r>
          </a:p>
          <a:p>
            <a:pPr>
              <a:buFontTx/>
              <a:buChar char="•"/>
            </a:pPr>
            <a:r>
              <a:rPr lang="es-ES_tradnl" dirty="0" smtClean="0">
                <a:latin typeface="Arial" charset="0"/>
              </a:rPr>
              <a:t> Calidad de Interacción</a:t>
            </a:r>
          </a:p>
          <a:p>
            <a:pPr>
              <a:buFontTx/>
              <a:buChar char="•"/>
            </a:pPr>
            <a:r>
              <a:rPr lang="es-ES_tradnl" dirty="0" smtClean="0">
                <a:latin typeface="Arial" charset="0"/>
              </a:rPr>
              <a:t> Logro de Objetivos</a:t>
            </a:r>
          </a:p>
          <a:p>
            <a:pPr eaLnBrk="1" hangingPunct="1"/>
            <a:endParaRPr lang="es-E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7"/>
          <p:cNvSpPr>
            <a:spLocks noGrp="1"/>
          </p:cNvSpPr>
          <p:nvPr>
            <p:ph type="title"/>
          </p:nvPr>
        </p:nvSpPr>
        <p:spPr bwMode="auto">
          <a:noFill/>
          <a:ln>
            <a:miter lim="800000"/>
            <a:headEnd/>
            <a:tailEnd/>
          </a:ln>
        </p:spPr>
        <p:txBody>
          <a:bodyPr wrap="square" lIns="91440" tIns="45720" rIns="91440" bIns="45720" numCol="1" anchor="t" anchorCtr="0" compatLnSpc="1">
            <a:prstTxWarp prst="textNoShape">
              <a:avLst/>
            </a:prstTxWarp>
          </a:bodyPr>
          <a:lstStyle/>
          <a:p>
            <a:pPr eaLnBrk="1" hangingPunct="1"/>
            <a:r>
              <a:rPr lang="es-ES" smtClean="0"/>
              <a:t>SENTIDO DE PERTENENCIA</a:t>
            </a:r>
          </a:p>
        </p:txBody>
      </p:sp>
      <p:sp>
        <p:nvSpPr>
          <p:cNvPr id="12291" name="Content Placeholder 8"/>
          <p:cNvSpPr>
            <a:spLocks noGrp="1"/>
          </p:cNvSpPr>
          <p:nvPr>
            <p:ph idx="1"/>
          </p:nvPr>
        </p:nvSpPr>
        <p:spPr bwMode="auto">
          <a:noFill/>
          <a:ln>
            <a:miter lim="800000"/>
            <a:headEnd/>
            <a:tailEnd/>
          </a:ln>
        </p:spPr>
        <p:txBody>
          <a:bodyPr wrap="square" lIns="91440" tIns="45720" rIns="91440" bIns="45720" numCol="1" anchor="t" anchorCtr="0" compatLnSpc="1">
            <a:prstTxWarp prst="textNoShape">
              <a:avLst/>
            </a:prstTxWarp>
          </a:bodyPr>
          <a:lstStyle/>
          <a:p>
            <a:pPr eaLnBrk="1" hangingPunct="1"/>
            <a:endParaRPr lang="es-ES" dirty="0" smtClean="0"/>
          </a:p>
          <a:p>
            <a:pPr eaLnBrk="1" hangingPunct="1"/>
            <a:r>
              <a:rPr lang="es-ES" dirty="0" smtClean="0"/>
              <a:t>Equipos en que las personas trabajan al mismo tiempo y en el mismo lugar</a:t>
            </a:r>
          </a:p>
          <a:p>
            <a:pPr eaLnBrk="1" hangingPunct="1"/>
            <a:r>
              <a:rPr lang="es-ES" dirty="0" smtClean="0"/>
              <a:t>Sentirse parte del equipo </a:t>
            </a:r>
          </a:p>
          <a:p>
            <a:pPr eaLnBrk="1" hangingPunct="1"/>
            <a:r>
              <a:rPr lang="es-ES" dirty="0" smtClean="0"/>
              <a:t>Compromiso de participación</a:t>
            </a:r>
          </a:p>
          <a:p>
            <a:pPr eaLnBrk="1" hangingPunct="1"/>
            <a:r>
              <a:rPr lang="es-ES" dirty="0" smtClean="0"/>
              <a:t>Identificación con el equipo y funciones a cumplir</a:t>
            </a:r>
          </a:p>
          <a:p>
            <a:pPr eaLnBrk="1" hangingPunct="1">
              <a:buFont typeface="Arial" charset="0"/>
              <a:buNone/>
            </a:pPr>
            <a:endParaRPr lang="es-ES" dirty="0" smtClean="0"/>
          </a:p>
          <a:p>
            <a:pPr eaLnBrk="1" hangingPunct="1"/>
            <a:endParaRPr lang="es-ES" dirty="0" smtClean="0"/>
          </a:p>
          <a:p>
            <a:pPr lvl="1" eaLnBrk="1" hangingPunct="1"/>
            <a:endParaRPr lang="es-ES" dirty="0" smtClean="0"/>
          </a:p>
          <a:p>
            <a:pPr lvl="1" eaLnBrk="1" hangingPunct="1"/>
            <a:endParaRPr lang="es-ES" dirty="0" smtClean="0"/>
          </a:p>
          <a:p>
            <a:pPr lvl="1" eaLnBrk="1" hangingPunct="1"/>
            <a:endParaRPr lang="es-E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noFill/>
          <a:ln>
            <a:miter lim="800000"/>
            <a:headEnd/>
            <a:tailEnd/>
          </a:ln>
        </p:spPr>
        <p:txBody>
          <a:bodyPr wrap="square" lIns="91440" tIns="45720" rIns="91440" bIns="45720" numCol="1" anchor="t" anchorCtr="0" compatLnSpc="1">
            <a:prstTxWarp prst="textNoShape">
              <a:avLst/>
            </a:prstTxWarp>
          </a:bodyPr>
          <a:lstStyle/>
          <a:p>
            <a:pPr eaLnBrk="1" hangingPunct="1"/>
            <a:r>
              <a:rPr lang="es-ES" dirty="0" smtClean="0"/>
              <a:t>Aprendizaje conjunto</a:t>
            </a:r>
          </a:p>
        </p:txBody>
      </p:sp>
      <p:sp>
        <p:nvSpPr>
          <p:cNvPr id="13315" name="Content Placeholder 2"/>
          <p:cNvSpPr>
            <a:spLocks noGrp="1"/>
          </p:cNvSpPr>
          <p:nvPr>
            <p:ph idx="1"/>
          </p:nvPr>
        </p:nvSpPr>
        <p:spPr bwMode="auto">
          <a:noFill/>
          <a:ln>
            <a:miter lim="800000"/>
            <a:headEnd/>
            <a:tailEnd/>
          </a:ln>
        </p:spPr>
        <p:txBody>
          <a:bodyPr wrap="square" lIns="91440" tIns="45720" rIns="91440" bIns="45720" numCol="1" anchor="t" anchorCtr="0" compatLnSpc="1">
            <a:prstTxWarp prst="textNoShape">
              <a:avLst/>
            </a:prstTxWarp>
          </a:bodyPr>
          <a:lstStyle/>
          <a:p>
            <a:pPr>
              <a:buClr>
                <a:srgbClr val="FF0000"/>
              </a:buClr>
              <a:buFont typeface="Arial" charset="0"/>
              <a:buNone/>
            </a:pPr>
            <a:endParaRPr lang="es-ES_tradnl" dirty="0" smtClean="0">
              <a:latin typeface="Arial" charset="0"/>
            </a:endParaRPr>
          </a:p>
          <a:p>
            <a:pPr>
              <a:buClr>
                <a:srgbClr val="FF0000"/>
              </a:buClr>
              <a:buFont typeface="Arial" charset="0"/>
              <a:buNone/>
            </a:pPr>
            <a:r>
              <a:rPr lang="es-ES_tradnl" dirty="0" smtClean="0">
                <a:latin typeface="Arial" charset="0"/>
              </a:rPr>
              <a:t>Errores = Oportunidades</a:t>
            </a:r>
          </a:p>
          <a:p>
            <a:pPr>
              <a:buClr>
                <a:srgbClr val="FF0000"/>
              </a:buClr>
              <a:buFont typeface="Arial" charset="0"/>
              <a:buNone/>
            </a:pPr>
            <a:endParaRPr lang="es-ES_tradnl" dirty="0" smtClean="0">
              <a:latin typeface="Arial" charset="0"/>
            </a:endParaRPr>
          </a:p>
          <a:p>
            <a:pPr>
              <a:buClr>
                <a:srgbClr val="FF0000"/>
              </a:buClr>
              <a:buFont typeface="Arial" charset="0"/>
              <a:buNone/>
            </a:pPr>
            <a:r>
              <a:rPr lang="es-ES_tradnl" dirty="0" smtClean="0">
                <a:latin typeface="Arial" charset="0"/>
              </a:rPr>
              <a:t>Fomento de la creatividad</a:t>
            </a:r>
          </a:p>
          <a:p>
            <a:pPr>
              <a:buClr>
                <a:srgbClr val="FF0000"/>
              </a:buClr>
              <a:buFont typeface="Arial" charset="0"/>
              <a:buNone/>
            </a:pPr>
            <a:r>
              <a:rPr lang="es-ES_tradnl" dirty="0" smtClean="0">
                <a:latin typeface="Arial" charset="0"/>
              </a:rPr>
              <a:t> </a:t>
            </a:r>
          </a:p>
          <a:p>
            <a:pPr>
              <a:buClr>
                <a:srgbClr val="FF0000"/>
              </a:buClr>
              <a:buFont typeface="Arial" charset="0"/>
              <a:buNone/>
            </a:pPr>
            <a:r>
              <a:rPr lang="es-ES_tradnl" dirty="0" smtClean="0">
                <a:latin typeface="Arial" charset="0"/>
              </a:rPr>
              <a:t>Fomento de opiniones diversas</a:t>
            </a:r>
          </a:p>
          <a:p>
            <a:pPr>
              <a:buClr>
                <a:srgbClr val="FF0000"/>
              </a:buClr>
              <a:buFont typeface="Arial" charset="0"/>
              <a:buNone/>
            </a:pPr>
            <a:endParaRPr lang="es-ES_tradnl" dirty="0" smtClean="0">
              <a:latin typeface="Arial" charset="0"/>
            </a:endParaRPr>
          </a:p>
          <a:p>
            <a:pPr>
              <a:buClr>
                <a:srgbClr val="FF0000"/>
              </a:buClr>
              <a:buFont typeface="Arial" charset="0"/>
              <a:buNone/>
            </a:pPr>
            <a:r>
              <a:rPr lang="es-ES_tradnl" dirty="0" smtClean="0">
                <a:latin typeface="Arial" charset="0"/>
              </a:rPr>
              <a:t>Aceptación de riesgos </a:t>
            </a:r>
          </a:p>
          <a:p>
            <a:pPr eaLnBrk="1" hangingPunct="1"/>
            <a:endParaRPr lang="es-E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4786322"/>
            <a:ext cx="8183880" cy="1051560"/>
          </a:xfrm>
        </p:spPr>
        <p:txBody>
          <a:bodyPr>
            <a:noAutofit/>
          </a:bodyPr>
          <a:lstStyle/>
          <a:p>
            <a:r>
              <a:rPr lang="es-AR" sz="4000" dirty="0" smtClean="0"/>
              <a:t>CARÁCTERÍSTICAS DE EQUIPOS EFECTIVOS</a:t>
            </a:r>
            <a:endParaRPr lang="es-AR" sz="4000" dirty="0"/>
          </a:p>
        </p:txBody>
      </p:sp>
      <p:sp>
        <p:nvSpPr>
          <p:cNvPr id="3" name="2 Marcador de contenido"/>
          <p:cNvSpPr>
            <a:spLocks noGrp="1"/>
          </p:cNvSpPr>
          <p:nvPr>
            <p:ph idx="1"/>
          </p:nvPr>
        </p:nvSpPr>
        <p:spPr>
          <a:xfrm>
            <a:off x="502920" y="530352"/>
            <a:ext cx="8183880" cy="3755904"/>
          </a:xfrm>
        </p:spPr>
        <p:txBody>
          <a:bodyPr/>
          <a:lstStyle/>
          <a:p>
            <a:r>
              <a:rPr lang="es-AR" dirty="0" smtClean="0"/>
              <a:t>Hacen su trabajo</a:t>
            </a:r>
          </a:p>
          <a:p>
            <a:r>
              <a:rPr lang="es-AR" dirty="0" smtClean="0"/>
              <a:t>Objetivos Claros y Posibles</a:t>
            </a:r>
          </a:p>
          <a:p>
            <a:r>
              <a:rPr lang="es-AR" dirty="0" smtClean="0"/>
              <a:t>Responsabilidad por los resultados</a:t>
            </a:r>
          </a:p>
          <a:p>
            <a:r>
              <a:rPr lang="es-AR" dirty="0" smtClean="0"/>
              <a:t>Motivación del Equipo</a:t>
            </a:r>
          </a:p>
          <a:p>
            <a:r>
              <a:rPr lang="es-AR" dirty="0" smtClean="0"/>
              <a:t>Roles definidos</a:t>
            </a:r>
          </a:p>
          <a:p>
            <a:r>
              <a:rPr lang="es-AR" dirty="0" smtClean="0"/>
              <a:t>No hay tareas escondidas</a:t>
            </a:r>
          </a:p>
          <a:p>
            <a:r>
              <a:rPr lang="es-AR" dirty="0" smtClean="0"/>
              <a:t>Resolución de problemas en conjunto</a:t>
            </a:r>
            <a:endParaRPr lang="es-A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FORMACIÓN DE EQUIPOS</a:t>
            </a:r>
            <a:endParaRPr lang="es-AR" dirty="0"/>
          </a:p>
        </p:txBody>
      </p:sp>
      <p:sp>
        <p:nvSpPr>
          <p:cNvPr id="3" name="2 Marcador de contenido"/>
          <p:cNvSpPr>
            <a:spLocks noGrp="1"/>
          </p:cNvSpPr>
          <p:nvPr>
            <p:ph idx="1"/>
          </p:nvPr>
        </p:nvSpPr>
        <p:spPr/>
        <p:txBody>
          <a:bodyPr/>
          <a:lstStyle/>
          <a:p>
            <a:pPr algn="just">
              <a:buNone/>
            </a:pPr>
            <a:r>
              <a:rPr lang="es-AR" dirty="0" smtClean="0"/>
              <a:t>Para la formación de un equipo, se requiere determinadas habilidades, pero una persona altamente capacitada que tiene problemas para trabajar con otros puede NO ser muy útil. Es mejor alguien con menos habilidades pero cooperativo.</a:t>
            </a:r>
            <a:endParaRPr lang="es-A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NORMAS BÁSICAS</a:t>
            </a:r>
            <a:endParaRPr lang="es-AR" dirty="0"/>
          </a:p>
        </p:txBody>
      </p:sp>
      <p:sp>
        <p:nvSpPr>
          <p:cNvPr id="3" name="2 Marcador de contenido"/>
          <p:cNvSpPr>
            <a:spLocks noGrp="1"/>
          </p:cNvSpPr>
          <p:nvPr>
            <p:ph idx="1"/>
          </p:nvPr>
        </p:nvSpPr>
        <p:spPr/>
        <p:txBody>
          <a:bodyPr/>
          <a:lstStyle/>
          <a:p>
            <a:r>
              <a:rPr lang="es-AR" dirty="0" smtClean="0"/>
              <a:t>Asistencia a reuniones</a:t>
            </a:r>
          </a:p>
          <a:p>
            <a:r>
              <a:rPr lang="es-AR" dirty="0" smtClean="0"/>
              <a:t>Conducta entre los miembros</a:t>
            </a:r>
          </a:p>
          <a:p>
            <a:pPr lvl="1"/>
            <a:r>
              <a:rPr lang="es-AR" dirty="0" smtClean="0"/>
              <a:t>Normas para uso de la palabra</a:t>
            </a:r>
          </a:p>
          <a:p>
            <a:pPr lvl="1"/>
            <a:r>
              <a:rPr lang="es-AR" dirty="0" smtClean="0"/>
              <a:t>Respeto hacia los demás</a:t>
            </a:r>
          </a:p>
          <a:p>
            <a:pPr lvl="1"/>
            <a:r>
              <a:rPr lang="es-AR" dirty="0" smtClean="0"/>
              <a:t>Resolución de conflictos – método</a:t>
            </a:r>
          </a:p>
          <a:p>
            <a:r>
              <a:rPr lang="es-AR" dirty="0" smtClean="0"/>
              <a:t>Confidencialidad</a:t>
            </a:r>
          </a:p>
          <a:p>
            <a:r>
              <a:rPr lang="es-AR" dirty="0" smtClean="0"/>
              <a:t>Reglas para toma de decisiones</a:t>
            </a:r>
          </a:p>
          <a:p>
            <a:r>
              <a:rPr lang="es-AR" dirty="0" smtClean="0"/>
              <a:t>Cumplimiento de los compromisos individuales con el equipo</a:t>
            </a:r>
          </a:p>
          <a:p>
            <a:pPr lvl="1">
              <a:buNone/>
            </a:pPr>
            <a:endParaRPr lang="es-A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TOMA DE DECISIONES</a:t>
            </a:r>
            <a:endParaRPr lang="es-AR" dirty="0"/>
          </a:p>
        </p:txBody>
      </p:sp>
      <p:sp>
        <p:nvSpPr>
          <p:cNvPr id="3" name="2 Marcador de contenido"/>
          <p:cNvSpPr>
            <a:spLocks noGrp="1"/>
          </p:cNvSpPr>
          <p:nvPr>
            <p:ph idx="1"/>
          </p:nvPr>
        </p:nvSpPr>
        <p:spPr/>
        <p:txBody>
          <a:bodyPr/>
          <a:lstStyle/>
          <a:p>
            <a:r>
              <a:rPr lang="es-AR" dirty="0" smtClean="0"/>
              <a:t>PROCESO:</a:t>
            </a:r>
          </a:p>
          <a:p>
            <a:pPr lvl="1"/>
            <a:r>
              <a:rPr lang="es-AR" dirty="0" smtClean="0"/>
              <a:t>Preliminar: reunir información</a:t>
            </a:r>
          </a:p>
          <a:p>
            <a:pPr lvl="1"/>
            <a:r>
              <a:rPr lang="es-AR" dirty="0" smtClean="0"/>
              <a:t>Definir objetivos: ¿Cuál es el resultado que se espera?</a:t>
            </a:r>
          </a:p>
          <a:p>
            <a:pPr lvl="1"/>
            <a:r>
              <a:rPr lang="es-AR" dirty="0" smtClean="0"/>
              <a:t>Establecer criterios</a:t>
            </a:r>
          </a:p>
          <a:p>
            <a:pPr lvl="1"/>
            <a:r>
              <a:rPr lang="es-AR" dirty="0" smtClean="0"/>
              <a:t>Desarrollar alternativas</a:t>
            </a:r>
          </a:p>
          <a:p>
            <a:pPr lvl="1"/>
            <a:r>
              <a:rPr lang="es-AR" dirty="0" smtClean="0"/>
              <a:t>Analizar alternativas</a:t>
            </a:r>
          </a:p>
          <a:p>
            <a:pPr lvl="1"/>
            <a:r>
              <a:rPr lang="es-AR" dirty="0" smtClean="0"/>
              <a:t>Tomar una decisión</a:t>
            </a:r>
          </a:p>
          <a:p>
            <a:pPr lvl="1"/>
            <a:r>
              <a:rPr lang="es-AR" dirty="0" smtClean="0"/>
              <a:t>Implementar y controlar la decisión</a:t>
            </a:r>
            <a:endParaRPr lang="es-A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FORMAS DE DECIDIR EN EQUIPO</a:t>
            </a:r>
            <a:endParaRPr lang="es-AR" dirty="0"/>
          </a:p>
        </p:txBody>
      </p:sp>
      <p:sp>
        <p:nvSpPr>
          <p:cNvPr id="3" name="2 Marcador de contenido"/>
          <p:cNvSpPr>
            <a:spLocks noGrp="1"/>
          </p:cNvSpPr>
          <p:nvPr>
            <p:ph idx="1"/>
          </p:nvPr>
        </p:nvSpPr>
        <p:spPr/>
        <p:txBody>
          <a:bodyPr/>
          <a:lstStyle/>
          <a:p>
            <a:r>
              <a:rPr lang="es-AR" dirty="0" smtClean="0"/>
              <a:t>Unipersonal</a:t>
            </a:r>
          </a:p>
          <a:p>
            <a:r>
              <a:rPr lang="es-AR" dirty="0" smtClean="0"/>
              <a:t>Decisión de la minoría</a:t>
            </a:r>
          </a:p>
          <a:p>
            <a:r>
              <a:rPr lang="es-AR" dirty="0" smtClean="0"/>
              <a:t>Decisión de la mayoría</a:t>
            </a:r>
          </a:p>
          <a:p>
            <a:r>
              <a:rPr lang="es-AR" dirty="0" smtClean="0"/>
              <a:t>Consenso</a:t>
            </a:r>
          </a:p>
          <a:p>
            <a:r>
              <a:rPr lang="es-AR" dirty="0" smtClean="0"/>
              <a:t>Unanimidad</a:t>
            </a:r>
            <a:endParaRPr lang="es-A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838200" y="1066800"/>
            <a:ext cx="8001000" cy="685800"/>
          </a:xfrm>
          <a:noFill/>
          <a:ln>
            <a:miter lim="800000"/>
            <a:headEnd/>
            <a:tailEnd/>
          </a:ln>
        </p:spPr>
        <p:txBody>
          <a:bodyPr wrap="square" lIns="91440" tIns="45720" rIns="91440" bIns="45720" numCol="1" anchor="t" anchorCtr="0" compatLnSpc="1">
            <a:prstTxWarp prst="textNoShape">
              <a:avLst/>
            </a:prstTxWarp>
          </a:bodyPr>
          <a:lstStyle/>
          <a:p>
            <a:pPr eaLnBrk="1" hangingPunct="1"/>
            <a:r>
              <a:rPr lang="es-ES" sz="3000" smtClean="0"/>
              <a:t>DEFINICIÓN – TRABAJO EN EQUIPO</a:t>
            </a:r>
          </a:p>
        </p:txBody>
      </p:sp>
      <p:sp>
        <p:nvSpPr>
          <p:cNvPr id="2051" name="Text Box 3"/>
          <p:cNvSpPr txBox="1">
            <a:spLocks noChangeArrowheads="1"/>
          </p:cNvSpPr>
          <p:nvPr/>
        </p:nvSpPr>
        <p:spPr bwMode="auto">
          <a:xfrm>
            <a:off x="685800" y="2420938"/>
            <a:ext cx="4419600" cy="1616075"/>
          </a:xfrm>
          <a:prstGeom prst="rect">
            <a:avLst/>
          </a:prstGeom>
          <a:noFill/>
          <a:ln w="9525">
            <a:noFill/>
            <a:miter lim="800000"/>
            <a:headEnd/>
            <a:tailEnd/>
          </a:ln>
        </p:spPr>
        <p:txBody>
          <a:bodyPr>
            <a:spAutoFit/>
          </a:bodyPr>
          <a:lstStyle/>
          <a:p>
            <a:pPr algn="ctr">
              <a:spcBef>
                <a:spcPct val="50000"/>
              </a:spcBef>
            </a:pPr>
            <a:r>
              <a:rPr lang="es-ES" sz="2000" b="1" dirty="0">
                <a:latin typeface="Tahoma" charset="0"/>
              </a:rPr>
              <a:t>Un equipo comprende a cualquier grupo de personas unidas y coordinadas entre </a:t>
            </a:r>
            <a:r>
              <a:rPr lang="es-ES" sz="2000" b="1" dirty="0" smtClean="0">
                <a:latin typeface="Tahoma" charset="0"/>
              </a:rPr>
              <a:t>sí, a </a:t>
            </a:r>
            <a:r>
              <a:rPr lang="es-ES" sz="2000" b="1" dirty="0">
                <a:latin typeface="Tahoma" charset="0"/>
              </a:rPr>
              <a:t>fin de obtener un objetivo en común</a:t>
            </a:r>
          </a:p>
        </p:txBody>
      </p:sp>
      <p:pic>
        <p:nvPicPr>
          <p:cNvPr id="2052" name="Picture 6" descr="http://www.definicionabc.com/wp-content/uploads/equipo-de-trabajo1.gif"/>
          <p:cNvPicPr>
            <a:picLocks noChangeAspect="1" noChangeArrowheads="1"/>
          </p:cNvPicPr>
          <p:nvPr/>
        </p:nvPicPr>
        <p:blipFill>
          <a:blip r:embed="rId2"/>
          <a:srcRect/>
          <a:stretch>
            <a:fillRect/>
          </a:stretch>
        </p:blipFill>
        <p:spPr bwMode="auto">
          <a:xfrm>
            <a:off x="4862178" y="2419588"/>
            <a:ext cx="3954463" cy="41259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CONSENSO	</a:t>
            </a:r>
            <a:endParaRPr lang="es-AR" dirty="0"/>
          </a:p>
        </p:txBody>
      </p:sp>
      <p:sp>
        <p:nvSpPr>
          <p:cNvPr id="3" name="2 Marcador de contenido"/>
          <p:cNvSpPr>
            <a:spLocks noGrp="1"/>
          </p:cNvSpPr>
          <p:nvPr>
            <p:ph idx="1"/>
          </p:nvPr>
        </p:nvSpPr>
        <p:spPr/>
        <p:txBody>
          <a:bodyPr/>
          <a:lstStyle/>
          <a:p>
            <a:r>
              <a:rPr lang="es-AR" dirty="0" smtClean="0"/>
              <a:t>REQUISITOS:</a:t>
            </a:r>
          </a:p>
          <a:p>
            <a:pPr lvl="1"/>
            <a:r>
              <a:rPr lang="es-AR" dirty="0" smtClean="0"/>
              <a:t>Confianza entre los miembros</a:t>
            </a:r>
          </a:p>
          <a:p>
            <a:pPr lvl="1"/>
            <a:r>
              <a:rPr lang="es-AR" dirty="0" smtClean="0"/>
              <a:t>Clara definición del problema</a:t>
            </a:r>
          </a:p>
          <a:p>
            <a:pPr lvl="1"/>
            <a:r>
              <a:rPr lang="es-AR" dirty="0" smtClean="0"/>
              <a:t>Comunicación abierta</a:t>
            </a:r>
          </a:p>
          <a:p>
            <a:pPr lvl="1"/>
            <a:r>
              <a:rPr lang="es-AR" dirty="0" smtClean="0"/>
              <a:t>Tiempo para escuchar a cada uno</a:t>
            </a:r>
          </a:p>
          <a:p>
            <a:pPr lvl="1"/>
            <a:r>
              <a:rPr lang="es-AR" dirty="0" smtClean="0"/>
              <a:t>Resumen frecuente de las posiciones del grupo sobre el tema planteado</a:t>
            </a:r>
            <a:endParaRPr lang="es-A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COMPORTAMIENTO DE LOS EQUIPOS</a:t>
            </a:r>
            <a:endParaRPr lang="es-AR" dirty="0"/>
          </a:p>
        </p:txBody>
      </p:sp>
      <p:sp>
        <p:nvSpPr>
          <p:cNvPr id="3" name="2 Marcador de contenido"/>
          <p:cNvSpPr>
            <a:spLocks noGrp="1"/>
          </p:cNvSpPr>
          <p:nvPr>
            <p:ph idx="1"/>
          </p:nvPr>
        </p:nvSpPr>
        <p:spPr/>
        <p:txBody>
          <a:bodyPr/>
          <a:lstStyle/>
          <a:p>
            <a:r>
              <a:rPr lang="es-AR" dirty="0" smtClean="0"/>
              <a:t>Esperar el momento oportuno para su aporte</a:t>
            </a:r>
          </a:p>
          <a:p>
            <a:r>
              <a:rPr lang="es-AR" dirty="0" smtClean="0"/>
              <a:t>Modificar el comportamiento</a:t>
            </a:r>
          </a:p>
          <a:p>
            <a:r>
              <a:rPr lang="es-AR" dirty="0" smtClean="0"/>
              <a:t>Lugar a que otros expresen sus ideas</a:t>
            </a:r>
          </a:p>
          <a:p>
            <a:r>
              <a:rPr lang="es-AR" dirty="0" smtClean="0"/>
              <a:t>Participación de los miembros en las discusiones</a:t>
            </a:r>
          </a:p>
          <a:p>
            <a:r>
              <a:rPr lang="es-AR" dirty="0" smtClean="0"/>
              <a:t>Ejecutar las tareas que nadie hace</a:t>
            </a:r>
          </a:p>
          <a:p>
            <a:r>
              <a:rPr lang="es-AR" dirty="0" smtClean="0"/>
              <a:t>Decisiones a partir de propuestas e ideas ajenas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COMPORTAMIENTO DE LOS EQUIPOS</a:t>
            </a:r>
            <a:endParaRPr lang="es-AR" dirty="0"/>
          </a:p>
        </p:txBody>
      </p:sp>
      <p:sp>
        <p:nvSpPr>
          <p:cNvPr id="3" name="2 Marcador de contenido"/>
          <p:cNvSpPr>
            <a:spLocks noGrp="1"/>
          </p:cNvSpPr>
          <p:nvPr>
            <p:ph idx="1"/>
          </p:nvPr>
        </p:nvSpPr>
        <p:spPr/>
        <p:txBody>
          <a:bodyPr/>
          <a:lstStyle/>
          <a:p>
            <a:r>
              <a:rPr lang="es-AR" dirty="0" smtClean="0"/>
              <a:t>Información del resto sobre aspectos que no están claros</a:t>
            </a:r>
          </a:p>
          <a:p>
            <a:r>
              <a:rPr lang="es-AR" dirty="0" smtClean="0"/>
              <a:t>Efectuar una síntesis de la situación</a:t>
            </a:r>
          </a:p>
          <a:p>
            <a:r>
              <a:rPr lang="es-AR" dirty="0" smtClean="0"/>
              <a:t>Crear un clima para que todos puedan aportar sus puntos de vista</a:t>
            </a:r>
          </a:p>
          <a:p>
            <a:r>
              <a:rPr lang="es-AR" dirty="0" smtClean="0"/>
              <a:t>Respeto hacia los demás</a:t>
            </a:r>
          </a:p>
          <a:p>
            <a:r>
              <a:rPr lang="es-AR" dirty="0" smtClean="0"/>
              <a:t>Estar preparado para compartir sus puntos de vista y sentimientos</a:t>
            </a:r>
          </a:p>
          <a:p>
            <a:r>
              <a:rPr lang="es-AR" dirty="0" smtClean="0"/>
              <a:t>Manejo de situaciones difíciles</a:t>
            </a:r>
            <a:endParaRPr lang="es-A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bwMode="auto">
          <a:noFill/>
          <a:ln>
            <a:miter lim="800000"/>
            <a:headEnd/>
            <a:tailEnd/>
          </a:ln>
        </p:spPr>
        <p:txBody>
          <a:bodyPr wrap="square" lIns="91440" tIns="45720" rIns="91440" bIns="45720" numCol="1" anchor="t" anchorCtr="0" compatLnSpc="1">
            <a:prstTxWarp prst="textNoShape">
              <a:avLst/>
            </a:prstTxWarp>
          </a:bodyPr>
          <a:lstStyle/>
          <a:p>
            <a:pPr eaLnBrk="1" hangingPunct="1"/>
            <a:endParaRPr lang="es-AR" dirty="0" smtClean="0"/>
          </a:p>
        </p:txBody>
      </p:sp>
      <p:sp>
        <p:nvSpPr>
          <p:cNvPr id="14339" name="Content Placeholder 2"/>
          <p:cNvSpPr>
            <a:spLocks noGrp="1"/>
          </p:cNvSpPr>
          <p:nvPr>
            <p:ph idx="1"/>
          </p:nvPr>
        </p:nvSpPr>
        <p:spPr bwMode="auto">
          <a:noFill/>
          <a:ln>
            <a:miter lim="800000"/>
            <a:headEnd/>
            <a:tailEnd/>
          </a:ln>
        </p:spPr>
        <p:txBody>
          <a:bodyPr wrap="square" lIns="91440" tIns="45720" rIns="91440" bIns="45720" numCol="1" anchor="t" anchorCtr="0" compatLnSpc="1">
            <a:prstTxWarp prst="textNoShape">
              <a:avLst/>
            </a:prstTxWarp>
          </a:bodyPr>
          <a:lstStyle/>
          <a:p>
            <a:pPr eaLnBrk="1" hangingPunct="1">
              <a:buFont typeface="Arial" charset="0"/>
              <a:buNone/>
            </a:pPr>
            <a:endParaRPr lang="es-ES" dirty="0" smtClean="0"/>
          </a:p>
          <a:p>
            <a:pPr eaLnBrk="1" hangingPunct="1">
              <a:buFont typeface="Arial" charset="0"/>
              <a:buNone/>
            </a:pPr>
            <a:r>
              <a:rPr lang="es-ES" dirty="0" smtClean="0"/>
              <a:t>Los equipos inteligentes aprenden a aprender juntos</a:t>
            </a:r>
          </a:p>
          <a:p>
            <a:pPr eaLnBrk="1" hangingPunct="1"/>
            <a:endParaRPr lang="es-ES" dirty="0" smtClean="0"/>
          </a:p>
          <a:p>
            <a:pPr eaLnBrk="1" hangingPunct="1">
              <a:buFont typeface="Arial" charset="0"/>
              <a:buNone/>
            </a:pPr>
            <a:r>
              <a:rPr lang="es-ES" dirty="0" smtClean="0"/>
              <a:t>				Peter </a:t>
            </a:r>
            <a:r>
              <a:rPr lang="es-ES" dirty="0" err="1" smtClean="0"/>
              <a:t>Senge</a:t>
            </a:r>
            <a:endParaRPr lang="es-E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838200" y="838200"/>
            <a:ext cx="8001000" cy="685800"/>
          </a:xfrm>
          <a:noFill/>
          <a:ln>
            <a:miter lim="800000"/>
            <a:headEnd/>
            <a:tailEnd/>
          </a:ln>
        </p:spPr>
        <p:txBody>
          <a:bodyPr wrap="square" lIns="91440" tIns="45720" rIns="91440" bIns="45720" numCol="1" anchor="t" anchorCtr="0" compatLnSpc="1">
            <a:prstTxWarp prst="textNoShape">
              <a:avLst/>
            </a:prstTxWarp>
          </a:bodyPr>
          <a:lstStyle/>
          <a:p>
            <a:pPr eaLnBrk="1" hangingPunct="1"/>
            <a:r>
              <a:rPr lang="es-ES" sz="3000" smtClean="0"/>
              <a:t>REALIDAD EN LOS EQUIPOS</a:t>
            </a:r>
          </a:p>
        </p:txBody>
      </p:sp>
      <p:pic>
        <p:nvPicPr>
          <p:cNvPr id="15363" name="Picture 3" descr="trabajo en equipo1"/>
          <p:cNvPicPr>
            <a:picLocks noChangeAspect="1" noChangeArrowheads="1"/>
          </p:cNvPicPr>
          <p:nvPr/>
        </p:nvPicPr>
        <p:blipFill>
          <a:blip r:embed="rId2"/>
          <a:srcRect/>
          <a:stretch>
            <a:fillRect/>
          </a:stretch>
        </p:blipFill>
        <p:spPr bwMode="auto">
          <a:xfrm>
            <a:off x="2627784" y="1052736"/>
            <a:ext cx="3597260" cy="470218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3" descr="trabajo-en-equipo"/>
          <p:cNvPicPr>
            <a:picLocks noChangeAspect="1" noChangeArrowheads="1"/>
          </p:cNvPicPr>
          <p:nvPr/>
        </p:nvPicPr>
        <p:blipFill>
          <a:blip r:embed="rId2"/>
          <a:srcRect/>
          <a:stretch>
            <a:fillRect/>
          </a:stretch>
        </p:blipFill>
        <p:spPr bwMode="auto">
          <a:xfrm>
            <a:off x="2411760" y="1700808"/>
            <a:ext cx="3961211" cy="52403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Documents and Settings\L.Rego.EDEMSA1\Escritorio\huracan-vs-godoy-cruz.jpg"/>
          <p:cNvPicPr>
            <a:picLocks noChangeAspect="1" noChangeArrowheads="1"/>
          </p:cNvPicPr>
          <p:nvPr/>
        </p:nvPicPr>
        <p:blipFill>
          <a:blip r:embed="rId2"/>
          <a:srcRect/>
          <a:stretch>
            <a:fillRect/>
          </a:stretch>
        </p:blipFill>
        <p:spPr bwMode="auto">
          <a:xfrm>
            <a:off x="683568" y="1844824"/>
            <a:ext cx="7324725" cy="4395787"/>
          </a:xfrm>
          <a:prstGeom prst="rect">
            <a:avLst/>
          </a:prstGeom>
          <a:noFill/>
          <a:ln w="9525">
            <a:noFill/>
            <a:miter lim="800000"/>
            <a:headEnd/>
            <a:tailEnd/>
          </a:ln>
        </p:spPr>
      </p:pic>
      <p:sp>
        <p:nvSpPr>
          <p:cNvPr id="3" name="2 CuadroTexto"/>
          <p:cNvSpPr txBox="1"/>
          <p:nvPr/>
        </p:nvSpPr>
        <p:spPr>
          <a:xfrm>
            <a:off x="857224" y="571480"/>
            <a:ext cx="7429552" cy="461665"/>
          </a:xfrm>
          <a:prstGeom prst="rect">
            <a:avLst/>
          </a:prstGeom>
          <a:noFill/>
        </p:spPr>
        <p:txBody>
          <a:bodyPr wrap="square" rtlCol="0">
            <a:spAutoFit/>
          </a:bodyPr>
          <a:lstStyle/>
          <a:p>
            <a:pPr algn="ctr"/>
            <a:r>
              <a:rPr lang="es-AR" dirty="0" smtClean="0">
                <a:latin typeface="+mn-lt"/>
              </a:rPr>
              <a:t>¡¡¡FESTEJAR LOS LOGROS DEL EQUIPO!!!!</a:t>
            </a:r>
            <a:endParaRPr lang="es-AR" dirty="0">
              <a:latin typeface="+mn-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Equipo</a:t>
            </a:r>
            <a:endParaRPr lang="es-AR" dirty="0"/>
          </a:p>
        </p:txBody>
      </p:sp>
      <p:sp>
        <p:nvSpPr>
          <p:cNvPr id="4" name="3 CuadroTexto"/>
          <p:cNvSpPr txBox="1"/>
          <p:nvPr/>
        </p:nvSpPr>
        <p:spPr>
          <a:xfrm>
            <a:off x="928662" y="2428868"/>
            <a:ext cx="7215238" cy="2677656"/>
          </a:xfrm>
          <a:prstGeom prst="rect">
            <a:avLst/>
          </a:prstGeom>
          <a:noFill/>
        </p:spPr>
        <p:txBody>
          <a:bodyPr wrap="square" rtlCol="0">
            <a:spAutoFit/>
          </a:bodyPr>
          <a:lstStyle/>
          <a:p>
            <a:pPr algn="just"/>
            <a:r>
              <a:rPr lang="es-AR" b="1" dirty="0" smtClean="0">
                <a:latin typeface="+mj-lt"/>
              </a:rPr>
              <a:t>“Nuestros mayores esfuerzos, junto con los de nuestros compañeros de equipo, llevan a algo mejor y más satisfactorio que lo que hubiéramos logrado de forma individual”</a:t>
            </a:r>
          </a:p>
          <a:p>
            <a:endParaRPr lang="es-AR" dirty="0" smtClean="0">
              <a:latin typeface="+mj-lt"/>
            </a:endParaRPr>
          </a:p>
          <a:p>
            <a:pPr algn="r"/>
            <a:r>
              <a:rPr lang="es-AR" dirty="0" smtClean="0">
                <a:latin typeface="+mj-lt"/>
              </a:rPr>
              <a:t>Pat </a:t>
            </a:r>
            <a:r>
              <a:rPr lang="es-AR" dirty="0" err="1" smtClean="0">
                <a:latin typeface="+mj-lt"/>
              </a:rPr>
              <a:t>Riley</a:t>
            </a:r>
            <a:endParaRPr lang="es-AR" dirty="0" smtClean="0">
              <a:latin typeface="+mj-lt"/>
            </a:endParaRPr>
          </a:p>
          <a:p>
            <a:pPr algn="r"/>
            <a:r>
              <a:rPr lang="es-AR" dirty="0" smtClean="0">
                <a:latin typeface="+mj-lt"/>
              </a:rPr>
              <a:t>Coach de NBA</a:t>
            </a:r>
            <a:endParaRPr lang="es-AR" dirty="0">
              <a:latin typeface="+mj-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838200" y="1066800"/>
            <a:ext cx="8001000" cy="685800"/>
          </a:xfrm>
          <a:noFill/>
          <a:ln>
            <a:miter lim="800000"/>
            <a:headEnd/>
            <a:tailEnd/>
          </a:ln>
        </p:spPr>
        <p:txBody>
          <a:bodyPr wrap="square" lIns="91440" tIns="45720" rIns="91440" bIns="45720" numCol="1" anchor="t" anchorCtr="0" compatLnSpc="1">
            <a:prstTxWarp prst="textNoShape">
              <a:avLst/>
            </a:prstTxWarp>
          </a:bodyPr>
          <a:lstStyle/>
          <a:p>
            <a:pPr eaLnBrk="1" hangingPunct="1"/>
            <a:r>
              <a:rPr lang="es-ES" sz="3000" smtClean="0"/>
              <a:t>EQUIPO VS GRUPO</a:t>
            </a:r>
          </a:p>
        </p:txBody>
      </p:sp>
      <p:sp>
        <p:nvSpPr>
          <p:cNvPr id="3075" name="Text Box 3"/>
          <p:cNvSpPr txBox="1">
            <a:spLocks noChangeArrowheads="1"/>
          </p:cNvSpPr>
          <p:nvPr/>
        </p:nvSpPr>
        <p:spPr bwMode="auto">
          <a:xfrm>
            <a:off x="2428860" y="1928802"/>
            <a:ext cx="4419600" cy="1768475"/>
          </a:xfrm>
          <a:prstGeom prst="rect">
            <a:avLst/>
          </a:prstGeom>
          <a:noFill/>
          <a:ln w="9525">
            <a:noFill/>
            <a:miter lim="800000"/>
            <a:headEnd/>
            <a:tailEnd/>
          </a:ln>
        </p:spPr>
        <p:txBody>
          <a:bodyPr>
            <a:spAutoFit/>
          </a:bodyPr>
          <a:lstStyle/>
          <a:p>
            <a:pPr algn="ctr">
              <a:spcBef>
                <a:spcPct val="50000"/>
              </a:spcBef>
            </a:pPr>
            <a:r>
              <a:rPr lang="es-ES" sz="2000" b="1" dirty="0">
                <a:latin typeface="Tahoma" charset="0"/>
              </a:rPr>
              <a:t>Un grupo de personas no necesariamente implica ser un equipo, </a:t>
            </a:r>
          </a:p>
          <a:p>
            <a:pPr algn="ctr">
              <a:spcBef>
                <a:spcPct val="50000"/>
              </a:spcBef>
            </a:pPr>
            <a:r>
              <a:rPr lang="es-ES" sz="2000" b="1" dirty="0">
                <a:latin typeface="Tahoma" charset="0"/>
              </a:rPr>
              <a:t>El Equipo es un grupo de personas pero además:</a:t>
            </a:r>
          </a:p>
        </p:txBody>
      </p:sp>
      <p:sp>
        <p:nvSpPr>
          <p:cNvPr id="3076" name="Text Box 4"/>
          <p:cNvSpPr txBox="1">
            <a:spLocks noChangeArrowheads="1"/>
          </p:cNvSpPr>
          <p:nvPr/>
        </p:nvSpPr>
        <p:spPr bwMode="auto">
          <a:xfrm>
            <a:off x="1785918" y="4000504"/>
            <a:ext cx="2895600" cy="396875"/>
          </a:xfrm>
          <a:prstGeom prst="rect">
            <a:avLst/>
          </a:prstGeom>
          <a:noFill/>
          <a:ln w="9525">
            <a:noFill/>
            <a:miter lim="800000"/>
            <a:headEnd/>
            <a:tailEnd/>
          </a:ln>
        </p:spPr>
        <p:txBody>
          <a:bodyPr>
            <a:spAutoFit/>
          </a:bodyPr>
          <a:lstStyle/>
          <a:p>
            <a:pPr algn="ctr">
              <a:spcBef>
                <a:spcPct val="50000"/>
              </a:spcBef>
            </a:pPr>
            <a:r>
              <a:rPr lang="es-ES" sz="2000" b="1" dirty="0">
                <a:solidFill>
                  <a:srgbClr val="006666"/>
                </a:solidFill>
                <a:latin typeface="Arial" charset="0"/>
              </a:rPr>
              <a:t>HAY COORDINACIÓN </a:t>
            </a:r>
          </a:p>
        </p:txBody>
      </p:sp>
      <p:sp>
        <p:nvSpPr>
          <p:cNvPr id="3077" name="Text Box 5"/>
          <p:cNvSpPr txBox="1">
            <a:spLocks noChangeArrowheads="1"/>
          </p:cNvSpPr>
          <p:nvPr/>
        </p:nvSpPr>
        <p:spPr bwMode="auto">
          <a:xfrm>
            <a:off x="1714480" y="5286388"/>
            <a:ext cx="2895600" cy="396875"/>
          </a:xfrm>
          <a:prstGeom prst="rect">
            <a:avLst/>
          </a:prstGeom>
          <a:noFill/>
          <a:ln w="9525">
            <a:noFill/>
            <a:miter lim="800000"/>
            <a:headEnd/>
            <a:tailEnd/>
          </a:ln>
        </p:spPr>
        <p:txBody>
          <a:bodyPr>
            <a:spAutoFit/>
          </a:bodyPr>
          <a:lstStyle/>
          <a:p>
            <a:pPr algn="ctr">
              <a:spcBef>
                <a:spcPct val="50000"/>
              </a:spcBef>
            </a:pPr>
            <a:r>
              <a:rPr lang="es-ES" sz="2000" b="1" dirty="0">
                <a:solidFill>
                  <a:srgbClr val="006666"/>
                </a:solidFill>
                <a:latin typeface="Arial" charset="0"/>
              </a:rPr>
              <a:t>ROLES DEFINIDOS </a:t>
            </a:r>
          </a:p>
        </p:txBody>
      </p:sp>
      <p:sp>
        <p:nvSpPr>
          <p:cNvPr id="3078" name="Text Box 6"/>
          <p:cNvSpPr txBox="1">
            <a:spLocks noChangeArrowheads="1"/>
          </p:cNvSpPr>
          <p:nvPr/>
        </p:nvSpPr>
        <p:spPr bwMode="auto">
          <a:xfrm>
            <a:off x="5072066" y="4143380"/>
            <a:ext cx="2895600" cy="396875"/>
          </a:xfrm>
          <a:prstGeom prst="rect">
            <a:avLst/>
          </a:prstGeom>
          <a:noFill/>
          <a:ln w="9525">
            <a:noFill/>
            <a:miter lim="800000"/>
            <a:headEnd/>
            <a:tailEnd/>
          </a:ln>
        </p:spPr>
        <p:txBody>
          <a:bodyPr>
            <a:spAutoFit/>
          </a:bodyPr>
          <a:lstStyle/>
          <a:p>
            <a:pPr algn="ctr">
              <a:spcBef>
                <a:spcPct val="50000"/>
              </a:spcBef>
            </a:pPr>
            <a:r>
              <a:rPr lang="es-ES" sz="2000" b="1" dirty="0">
                <a:solidFill>
                  <a:srgbClr val="006666"/>
                </a:solidFill>
                <a:latin typeface="Arial" charset="0"/>
              </a:rPr>
              <a:t>SINERGIA </a:t>
            </a:r>
          </a:p>
        </p:txBody>
      </p:sp>
      <p:sp>
        <p:nvSpPr>
          <p:cNvPr id="3079" name="Text Box 7"/>
          <p:cNvSpPr txBox="1">
            <a:spLocks noChangeArrowheads="1"/>
          </p:cNvSpPr>
          <p:nvPr/>
        </p:nvSpPr>
        <p:spPr bwMode="auto">
          <a:xfrm>
            <a:off x="5072066" y="5143512"/>
            <a:ext cx="2895600" cy="701675"/>
          </a:xfrm>
          <a:prstGeom prst="rect">
            <a:avLst/>
          </a:prstGeom>
          <a:noFill/>
          <a:ln w="9525">
            <a:noFill/>
            <a:miter lim="800000"/>
            <a:headEnd/>
            <a:tailEnd/>
          </a:ln>
        </p:spPr>
        <p:txBody>
          <a:bodyPr>
            <a:spAutoFit/>
          </a:bodyPr>
          <a:lstStyle/>
          <a:p>
            <a:pPr algn="ctr">
              <a:spcBef>
                <a:spcPct val="50000"/>
              </a:spcBef>
            </a:pPr>
            <a:r>
              <a:rPr lang="es-ES" sz="2000" b="1" dirty="0">
                <a:solidFill>
                  <a:srgbClr val="006666"/>
                </a:solidFill>
                <a:latin typeface="Arial" charset="0"/>
              </a:rPr>
              <a:t>MEJORES RESULTADOS</a:t>
            </a:r>
          </a:p>
        </p:txBody>
      </p:sp>
      <p:sp>
        <p:nvSpPr>
          <p:cNvPr id="3080" name="Line 10"/>
          <p:cNvSpPr>
            <a:spLocks noChangeShapeType="1"/>
          </p:cNvSpPr>
          <p:nvPr/>
        </p:nvSpPr>
        <p:spPr bwMode="auto">
          <a:xfrm>
            <a:off x="3214678" y="4500570"/>
            <a:ext cx="0" cy="533400"/>
          </a:xfrm>
          <a:prstGeom prst="line">
            <a:avLst/>
          </a:prstGeom>
          <a:noFill/>
          <a:ln w="38100">
            <a:solidFill>
              <a:schemeClr val="tx1"/>
            </a:solidFill>
            <a:miter lim="800000"/>
            <a:headEnd/>
            <a:tailEnd type="triangle" w="med" len="med"/>
          </a:ln>
        </p:spPr>
        <p:txBody>
          <a:bodyPr wrap="none"/>
          <a:lstStyle/>
          <a:p>
            <a:endParaRPr lang="es-AR"/>
          </a:p>
        </p:txBody>
      </p:sp>
      <p:sp>
        <p:nvSpPr>
          <p:cNvPr id="3081" name="Line 11"/>
          <p:cNvSpPr>
            <a:spLocks noChangeShapeType="1"/>
          </p:cNvSpPr>
          <p:nvPr/>
        </p:nvSpPr>
        <p:spPr bwMode="auto">
          <a:xfrm flipV="1">
            <a:off x="4500562" y="4357694"/>
            <a:ext cx="1295400" cy="1143000"/>
          </a:xfrm>
          <a:prstGeom prst="line">
            <a:avLst/>
          </a:prstGeom>
          <a:noFill/>
          <a:ln w="38100">
            <a:solidFill>
              <a:schemeClr val="tx1"/>
            </a:solidFill>
            <a:miter lim="800000"/>
            <a:headEnd/>
            <a:tailEnd type="triangle" w="med" len="med"/>
          </a:ln>
        </p:spPr>
        <p:txBody>
          <a:bodyPr wrap="none"/>
          <a:lstStyle/>
          <a:p>
            <a:endParaRPr lang="es-AR"/>
          </a:p>
        </p:txBody>
      </p:sp>
      <p:sp>
        <p:nvSpPr>
          <p:cNvPr id="3082" name="Line 12"/>
          <p:cNvSpPr>
            <a:spLocks noChangeShapeType="1"/>
          </p:cNvSpPr>
          <p:nvPr/>
        </p:nvSpPr>
        <p:spPr bwMode="auto">
          <a:xfrm>
            <a:off x="6500826" y="4500570"/>
            <a:ext cx="45719" cy="542940"/>
          </a:xfrm>
          <a:prstGeom prst="line">
            <a:avLst/>
          </a:prstGeom>
          <a:noFill/>
          <a:ln w="38100">
            <a:solidFill>
              <a:schemeClr val="tx1"/>
            </a:solidFill>
            <a:miter lim="800000"/>
            <a:headEnd/>
            <a:tailEnd type="triangle" w="med" len="med"/>
          </a:ln>
        </p:spPr>
        <p:txBody>
          <a:bodyPr wrap="none"/>
          <a:lstStyle/>
          <a:p>
            <a:endParaRPr lang="es-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838200" y="1066800"/>
            <a:ext cx="8001000" cy="685800"/>
          </a:xfrm>
          <a:noFill/>
          <a:ln>
            <a:miter lim="800000"/>
            <a:headEnd/>
            <a:tailEnd/>
          </a:ln>
        </p:spPr>
        <p:txBody>
          <a:bodyPr wrap="square" lIns="91440" tIns="45720" rIns="91440" bIns="45720" numCol="1" anchor="t" anchorCtr="0" compatLnSpc="1">
            <a:prstTxWarp prst="textNoShape">
              <a:avLst/>
            </a:prstTxWarp>
          </a:bodyPr>
          <a:lstStyle/>
          <a:p>
            <a:pPr eaLnBrk="1" hangingPunct="1"/>
            <a:r>
              <a:rPr lang="es-ES" sz="3000" smtClean="0"/>
              <a:t>ELEMENTOS – TRABAJO EN EQUIPO</a:t>
            </a:r>
          </a:p>
        </p:txBody>
      </p:sp>
      <p:sp>
        <p:nvSpPr>
          <p:cNvPr id="4099" name="Text Box 3"/>
          <p:cNvSpPr txBox="1">
            <a:spLocks noChangeArrowheads="1"/>
          </p:cNvSpPr>
          <p:nvPr/>
        </p:nvSpPr>
        <p:spPr bwMode="auto">
          <a:xfrm>
            <a:off x="500034" y="2143116"/>
            <a:ext cx="2819400" cy="2682875"/>
          </a:xfrm>
          <a:prstGeom prst="rect">
            <a:avLst/>
          </a:prstGeom>
          <a:noFill/>
          <a:ln w="9525">
            <a:noFill/>
            <a:miter lim="800000"/>
            <a:headEnd/>
            <a:tailEnd/>
          </a:ln>
        </p:spPr>
        <p:txBody>
          <a:bodyPr>
            <a:spAutoFit/>
          </a:bodyPr>
          <a:lstStyle/>
          <a:p>
            <a:pPr lvl="1">
              <a:spcBef>
                <a:spcPct val="50000"/>
              </a:spcBef>
              <a:buFontTx/>
              <a:buChar char="•"/>
            </a:pPr>
            <a:r>
              <a:rPr lang="es-ES" sz="2000" b="1" dirty="0">
                <a:latin typeface="Tahoma" charset="0"/>
              </a:rPr>
              <a:t> PERSONAS</a:t>
            </a:r>
          </a:p>
          <a:p>
            <a:pPr lvl="1">
              <a:spcBef>
                <a:spcPct val="50000"/>
              </a:spcBef>
            </a:pPr>
            <a:endParaRPr lang="es-ES" sz="2000" b="1" dirty="0">
              <a:latin typeface="Tahoma" charset="0"/>
            </a:endParaRPr>
          </a:p>
          <a:p>
            <a:pPr lvl="1">
              <a:spcBef>
                <a:spcPct val="50000"/>
              </a:spcBef>
              <a:buFontTx/>
              <a:buChar char="•"/>
            </a:pPr>
            <a:r>
              <a:rPr lang="es-ES" sz="2000" b="1" dirty="0">
                <a:latin typeface="Tahoma" charset="0"/>
              </a:rPr>
              <a:t> GRUPO</a:t>
            </a:r>
          </a:p>
          <a:p>
            <a:pPr lvl="1">
              <a:spcBef>
                <a:spcPct val="50000"/>
              </a:spcBef>
            </a:pPr>
            <a:endParaRPr lang="es-ES" sz="2000" b="1" dirty="0">
              <a:latin typeface="Tahoma" charset="0"/>
            </a:endParaRPr>
          </a:p>
          <a:p>
            <a:pPr lvl="1">
              <a:spcBef>
                <a:spcPct val="50000"/>
              </a:spcBef>
              <a:buFontTx/>
              <a:buChar char="•"/>
            </a:pPr>
            <a:r>
              <a:rPr lang="es-ES" sz="2000" b="1" dirty="0">
                <a:latin typeface="Tahoma" charset="0"/>
              </a:rPr>
              <a:t> META</a:t>
            </a:r>
          </a:p>
          <a:p>
            <a:pPr algn="ctr">
              <a:spcBef>
                <a:spcPct val="50000"/>
              </a:spcBef>
            </a:pPr>
            <a:endParaRPr lang="es-ES" sz="2000" b="1" dirty="0">
              <a:latin typeface="Tahoma" charset="0"/>
            </a:endParaRPr>
          </a:p>
        </p:txBody>
      </p:sp>
      <p:sp>
        <p:nvSpPr>
          <p:cNvPr id="4100" name="Line 4"/>
          <p:cNvSpPr>
            <a:spLocks noChangeShapeType="1"/>
          </p:cNvSpPr>
          <p:nvPr/>
        </p:nvSpPr>
        <p:spPr bwMode="auto">
          <a:xfrm>
            <a:off x="2928926" y="2357430"/>
            <a:ext cx="1066800" cy="0"/>
          </a:xfrm>
          <a:prstGeom prst="line">
            <a:avLst/>
          </a:prstGeom>
          <a:noFill/>
          <a:ln w="57150">
            <a:solidFill>
              <a:schemeClr val="tx1"/>
            </a:solidFill>
            <a:miter lim="800000"/>
            <a:headEnd/>
            <a:tailEnd type="triangle" w="med" len="med"/>
          </a:ln>
        </p:spPr>
        <p:txBody>
          <a:bodyPr wrap="none"/>
          <a:lstStyle/>
          <a:p>
            <a:endParaRPr lang="es-AR"/>
          </a:p>
        </p:txBody>
      </p:sp>
      <p:sp>
        <p:nvSpPr>
          <p:cNvPr id="4101" name="Text Box 5"/>
          <p:cNvSpPr txBox="1">
            <a:spLocks noChangeArrowheads="1"/>
          </p:cNvSpPr>
          <p:nvPr/>
        </p:nvSpPr>
        <p:spPr bwMode="auto">
          <a:xfrm>
            <a:off x="4000496" y="2143116"/>
            <a:ext cx="2133600" cy="581025"/>
          </a:xfrm>
          <a:prstGeom prst="rect">
            <a:avLst/>
          </a:prstGeom>
          <a:noFill/>
          <a:ln w="9525">
            <a:noFill/>
            <a:miter lim="800000"/>
            <a:headEnd/>
            <a:tailEnd/>
          </a:ln>
        </p:spPr>
        <p:txBody>
          <a:bodyPr>
            <a:spAutoFit/>
          </a:bodyPr>
          <a:lstStyle/>
          <a:p>
            <a:pPr algn="ctr">
              <a:spcBef>
                <a:spcPct val="50000"/>
              </a:spcBef>
            </a:pPr>
            <a:r>
              <a:rPr lang="es-ES" sz="1600" dirty="0">
                <a:latin typeface="Arial" charset="0"/>
              </a:rPr>
              <a:t>Motivaciones personales</a:t>
            </a:r>
          </a:p>
        </p:txBody>
      </p:sp>
      <p:sp>
        <p:nvSpPr>
          <p:cNvPr id="4102" name="Line 6"/>
          <p:cNvSpPr>
            <a:spLocks noChangeShapeType="1"/>
          </p:cNvSpPr>
          <p:nvPr/>
        </p:nvSpPr>
        <p:spPr bwMode="auto">
          <a:xfrm>
            <a:off x="3000364" y="3286124"/>
            <a:ext cx="1066800" cy="0"/>
          </a:xfrm>
          <a:prstGeom prst="line">
            <a:avLst/>
          </a:prstGeom>
          <a:noFill/>
          <a:ln w="57150">
            <a:solidFill>
              <a:schemeClr val="tx1"/>
            </a:solidFill>
            <a:miter lim="800000"/>
            <a:headEnd/>
            <a:tailEnd type="triangle" w="med" len="med"/>
          </a:ln>
        </p:spPr>
        <p:txBody>
          <a:bodyPr wrap="none"/>
          <a:lstStyle/>
          <a:p>
            <a:endParaRPr lang="es-AR"/>
          </a:p>
        </p:txBody>
      </p:sp>
      <p:sp>
        <p:nvSpPr>
          <p:cNvPr id="4103" name="Text Box 7"/>
          <p:cNvSpPr txBox="1">
            <a:spLocks noChangeArrowheads="1"/>
          </p:cNvSpPr>
          <p:nvPr/>
        </p:nvSpPr>
        <p:spPr bwMode="auto">
          <a:xfrm>
            <a:off x="4000496" y="3000372"/>
            <a:ext cx="2133600" cy="581025"/>
          </a:xfrm>
          <a:prstGeom prst="rect">
            <a:avLst/>
          </a:prstGeom>
          <a:noFill/>
          <a:ln w="9525">
            <a:noFill/>
            <a:miter lim="800000"/>
            <a:headEnd/>
            <a:tailEnd/>
          </a:ln>
        </p:spPr>
        <p:txBody>
          <a:bodyPr>
            <a:spAutoFit/>
          </a:bodyPr>
          <a:lstStyle/>
          <a:p>
            <a:pPr algn="ctr">
              <a:spcBef>
                <a:spcPct val="50000"/>
              </a:spcBef>
            </a:pPr>
            <a:r>
              <a:rPr lang="es-ES" sz="1600" dirty="0">
                <a:latin typeface="Arial" charset="0"/>
              </a:rPr>
              <a:t>Conjunto de personas</a:t>
            </a:r>
          </a:p>
        </p:txBody>
      </p:sp>
      <p:sp>
        <p:nvSpPr>
          <p:cNvPr id="4104" name="Line 8"/>
          <p:cNvSpPr>
            <a:spLocks noChangeShapeType="1"/>
          </p:cNvSpPr>
          <p:nvPr/>
        </p:nvSpPr>
        <p:spPr bwMode="auto">
          <a:xfrm>
            <a:off x="2928926" y="4214818"/>
            <a:ext cx="1066800" cy="0"/>
          </a:xfrm>
          <a:prstGeom prst="line">
            <a:avLst/>
          </a:prstGeom>
          <a:noFill/>
          <a:ln w="57150">
            <a:solidFill>
              <a:schemeClr val="tx1"/>
            </a:solidFill>
            <a:miter lim="800000"/>
            <a:headEnd/>
            <a:tailEnd type="triangle" w="med" len="med"/>
          </a:ln>
        </p:spPr>
        <p:txBody>
          <a:bodyPr wrap="none"/>
          <a:lstStyle/>
          <a:p>
            <a:endParaRPr lang="es-AR"/>
          </a:p>
        </p:txBody>
      </p:sp>
      <p:sp>
        <p:nvSpPr>
          <p:cNvPr id="4105" name="Text Box 10"/>
          <p:cNvSpPr txBox="1">
            <a:spLocks noChangeArrowheads="1"/>
          </p:cNvSpPr>
          <p:nvPr/>
        </p:nvSpPr>
        <p:spPr bwMode="auto">
          <a:xfrm>
            <a:off x="4000496" y="4071942"/>
            <a:ext cx="2133600" cy="336550"/>
          </a:xfrm>
          <a:prstGeom prst="rect">
            <a:avLst/>
          </a:prstGeom>
          <a:noFill/>
          <a:ln w="9525">
            <a:noFill/>
            <a:miter lim="800000"/>
            <a:headEnd/>
            <a:tailEnd/>
          </a:ln>
        </p:spPr>
        <p:txBody>
          <a:bodyPr>
            <a:spAutoFit/>
          </a:bodyPr>
          <a:lstStyle/>
          <a:p>
            <a:pPr algn="ctr">
              <a:spcBef>
                <a:spcPct val="50000"/>
              </a:spcBef>
            </a:pPr>
            <a:r>
              <a:rPr lang="es-ES" sz="1600" dirty="0">
                <a:latin typeface="Arial" charset="0"/>
              </a:rPr>
              <a:t>Objetivo definido</a:t>
            </a:r>
          </a:p>
        </p:txBody>
      </p:sp>
      <p:sp>
        <p:nvSpPr>
          <p:cNvPr id="4106" name="Text Box 14"/>
          <p:cNvSpPr txBox="1">
            <a:spLocks noChangeArrowheads="1"/>
          </p:cNvSpPr>
          <p:nvPr/>
        </p:nvSpPr>
        <p:spPr bwMode="auto">
          <a:xfrm>
            <a:off x="6143636" y="2786058"/>
            <a:ext cx="444500" cy="641350"/>
          </a:xfrm>
          <a:prstGeom prst="rect">
            <a:avLst/>
          </a:prstGeom>
          <a:noFill/>
          <a:ln w="9525">
            <a:noFill/>
            <a:miter lim="800000"/>
            <a:headEnd/>
            <a:tailEnd/>
          </a:ln>
        </p:spPr>
        <p:txBody>
          <a:bodyPr wrap="none">
            <a:spAutoFit/>
          </a:bodyPr>
          <a:lstStyle/>
          <a:p>
            <a:r>
              <a:rPr lang="es-ES" sz="3600" b="1" dirty="0"/>
              <a:t>+</a:t>
            </a:r>
          </a:p>
        </p:txBody>
      </p:sp>
      <p:sp>
        <p:nvSpPr>
          <p:cNvPr id="4107" name="Text Box 15"/>
          <p:cNvSpPr txBox="1">
            <a:spLocks noChangeArrowheads="1"/>
          </p:cNvSpPr>
          <p:nvPr/>
        </p:nvSpPr>
        <p:spPr bwMode="auto">
          <a:xfrm>
            <a:off x="6143636" y="3714752"/>
            <a:ext cx="444500" cy="641350"/>
          </a:xfrm>
          <a:prstGeom prst="rect">
            <a:avLst/>
          </a:prstGeom>
          <a:noFill/>
          <a:ln w="9525">
            <a:noFill/>
            <a:miter lim="800000"/>
            <a:headEnd/>
            <a:tailEnd/>
          </a:ln>
        </p:spPr>
        <p:txBody>
          <a:bodyPr wrap="none">
            <a:spAutoFit/>
          </a:bodyPr>
          <a:lstStyle/>
          <a:p>
            <a:r>
              <a:rPr lang="es-ES" sz="3600" b="1" dirty="0"/>
              <a:t>+</a:t>
            </a:r>
          </a:p>
        </p:txBody>
      </p:sp>
      <p:sp>
        <p:nvSpPr>
          <p:cNvPr id="4108" name="Text Box 17"/>
          <p:cNvSpPr txBox="1">
            <a:spLocks noChangeArrowheads="1"/>
          </p:cNvSpPr>
          <p:nvPr/>
        </p:nvSpPr>
        <p:spPr bwMode="auto">
          <a:xfrm>
            <a:off x="6500826" y="2214554"/>
            <a:ext cx="2133600" cy="581025"/>
          </a:xfrm>
          <a:prstGeom prst="rect">
            <a:avLst/>
          </a:prstGeom>
          <a:noFill/>
          <a:ln w="9525">
            <a:noFill/>
            <a:miter lim="800000"/>
            <a:headEnd/>
            <a:tailEnd/>
          </a:ln>
        </p:spPr>
        <p:txBody>
          <a:bodyPr>
            <a:spAutoFit/>
          </a:bodyPr>
          <a:lstStyle/>
          <a:p>
            <a:pPr algn="ctr">
              <a:spcBef>
                <a:spcPct val="50000"/>
              </a:spcBef>
            </a:pPr>
            <a:r>
              <a:rPr lang="es-ES" sz="1600" b="1" dirty="0">
                <a:solidFill>
                  <a:schemeClr val="tx2"/>
                </a:solidFill>
                <a:latin typeface="Arial" charset="0"/>
              </a:rPr>
              <a:t>PERSONAS MOTIVADAS</a:t>
            </a:r>
          </a:p>
        </p:txBody>
      </p:sp>
      <p:sp>
        <p:nvSpPr>
          <p:cNvPr id="4109" name="Text Box 18"/>
          <p:cNvSpPr txBox="1">
            <a:spLocks noChangeArrowheads="1"/>
          </p:cNvSpPr>
          <p:nvPr/>
        </p:nvSpPr>
        <p:spPr bwMode="auto">
          <a:xfrm>
            <a:off x="6643702" y="3071810"/>
            <a:ext cx="2133600" cy="581025"/>
          </a:xfrm>
          <a:prstGeom prst="rect">
            <a:avLst/>
          </a:prstGeom>
          <a:noFill/>
          <a:ln w="9525">
            <a:noFill/>
            <a:miter lim="800000"/>
            <a:headEnd/>
            <a:tailEnd/>
          </a:ln>
        </p:spPr>
        <p:txBody>
          <a:bodyPr>
            <a:spAutoFit/>
          </a:bodyPr>
          <a:lstStyle/>
          <a:p>
            <a:pPr algn="ctr">
              <a:spcBef>
                <a:spcPct val="50000"/>
              </a:spcBef>
            </a:pPr>
            <a:r>
              <a:rPr lang="es-ES" sz="1600" b="1" dirty="0">
                <a:solidFill>
                  <a:schemeClr val="tx2"/>
                </a:solidFill>
                <a:latin typeface="Arial" charset="0"/>
              </a:rPr>
              <a:t>SENTIDO DE PERTENENCIA</a:t>
            </a:r>
          </a:p>
        </p:txBody>
      </p:sp>
      <p:sp>
        <p:nvSpPr>
          <p:cNvPr id="4110" name="Text Box 19"/>
          <p:cNvSpPr txBox="1">
            <a:spLocks noChangeArrowheads="1"/>
          </p:cNvSpPr>
          <p:nvPr/>
        </p:nvSpPr>
        <p:spPr bwMode="auto">
          <a:xfrm>
            <a:off x="6715140" y="4000504"/>
            <a:ext cx="2133600" cy="581025"/>
          </a:xfrm>
          <a:prstGeom prst="rect">
            <a:avLst/>
          </a:prstGeom>
          <a:noFill/>
          <a:ln w="9525">
            <a:noFill/>
            <a:miter lim="800000"/>
            <a:headEnd/>
            <a:tailEnd/>
          </a:ln>
        </p:spPr>
        <p:txBody>
          <a:bodyPr>
            <a:spAutoFit/>
          </a:bodyPr>
          <a:lstStyle/>
          <a:p>
            <a:pPr algn="ctr">
              <a:spcBef>
                <a:spcPct val="50000"/>
              </a:spcBef>
            </a:pPr>
            <a:r>
              <a:rPr lang="es-ES" sz="1600" b="1" dirty="0">
                <a:solidFill>
                  <a:schemeClr val="tx2"/>
                </a:solidFill>
                <a:latin typeface="Arial" charset="0"/>
              </a:rPr>
              <a:t>ORIENTACIÓN AL RESULTADO</a:t>
            </a:r>
          </a:p>
        </p:txBody>
      </p:sp>
      <p:sp>
        <p:nvSpPr>
          <p:cNvPr id="4111" name="Text Box 20"/>
          <p:cNvSpPr txBox="1">
            <a:spLocks noChangeArrowheads="1"/>
          </p:cNvSpPr>
          <p:nvPr/>
        </p:nvSpPr>
        <p:spPr bwMode="auto">
          <a:xfrm>
            <a:off x="428596" y="4429132"/>
            <a:ext cx="8281987" cy="1631216"/>
          </a:xfrm>
          <a:prstGeom prst="rect">
            <a:avLst/>
          </a:prstGeom>
          <a:noFill/>
          <a:ln w="9525">
            <a:noFill/>
            <a:miter lim="800000"/>
            <a:headEnd/>
            <a:tailEnd/>
          </a:ln>
        </p:spPr>
        <p:txBody>
          <a:bodyPr wrap="square">
            <a:spAutoFit/>
          </a:bodyPr>
          <a:lstStyle/>
          <a:p>
            <a:pPr algn="ctr">
              <a:spcBef>
                <a:spcPct val="50000"/>
              </a:spcBef>
            </a:pPr>
            <a:endParaRPr lang="es-ES" sz="2000" b="1" dirty="0">
              <a:latin typeface="Tahoma" charset="0"/>
            </a:endParaRPr>
          </a:p>
          <a:p>
            <a:pPr algn="ctr">
              <a:spcBef>
                <a:spcPct val="50000"/>
              </a:spcBef>
            </a:pPr>
            <a:r>
              <a:rPr lang="es-ES" sz="2000" b="1" dirty="0">
                <a:latin typeface="Tahoma" charset="0"/>
              </a:rPr>
              <a:t>En la medida que se cuiden estos aspectos la eficiencia del grupo será mayor. </a:t>
            </a:r>
          </a:p>
          <a:p>
            <a:pPr algn="ctr">
              <a:spcBef>
                <a:spcPct val="50000"/>
              </a:spcBef>
            </a:pPr>
            <a:endParaRPr lang="es-ES" sz="2000" b="1" dirty="0">
              <a:latin typeface="Tahoma"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838200" y="609600"/>
            <a:ext cx="8001000" cy="685800"/>
          </a:xfrm>
          <a:noFill/>
          <a:ln>
            <a:miter lim="800000"/>
            <a:headEnd/>
            <a:tailEnd/>
          </a:ln>
        </p:spPr>
        <p:txBody>
          <a:bodyPr wrap="square" lIns="91440" tIns="45720" rIns="91440" bIns="45720" numCol="1" anchor="t" anchorCtr="0" compatLnSpc="1">
            <a:prstTxWarp prst="textNoShape">
              <a:avLst/>
            </a:prstTxWarp>
          </a:bodyPr>
          <a:lstStyle/>
          <a:p>
            <a:pPr eaLnBrk="1" hangingPunct="1"/>
            <a:r>
              <a:rPr lang="es-ES" sz="3000" smtClean="0"/>
              <a:t>EQUIPO - PERSONAS</a:t>
            </a:r>
          </a:p>
        </p:txBody>
      </p:sp>
      <p:sp>
        <p:nvSpPr>
          <p:cNvPr id="5123" name="Text Box 3"/>
          <p:cNvSpPr txBox="1">
            <a:spLocks noChangeArrowheads="1"/>
          </p:cNvSpPr>
          <p:nvPr/>
        </p:nvSpPr>
        <p:spPr bwMode="auto">
          <a:xfrm>
            <a:off x="990600" y="2819400"/>
            <a:ext cx="7034213" cy="549275"/>
          </a:xfrm>
          <a:prstGeom prst="rect">
            <a:avLst/>
          </a:prstGeom>
          <a:noFill/>
          <a:ln w="9525">
            <a:noFill/>
            <a:miter lim="800000"/>
            <a:headEnd/>
            <a:tailEnd/>
          </a:ln>
        </p:spPr>
        <p:txBody>
          <a:bodyPr wrap="none">
            <a:spAutoFit/>
          </a:bodyPr>
          <a:lstStyle/>
          <a:p>
            <a:pPr eaLnBrk="0" hangingPunct="0"/>
            <a:r>
              <a:rPr lang="es-ES_tradnl" sz="3000" b="1">
                <a:latin typeface="Arial" charset="0"/>
              </a:rPr>
              <a:t>Características Personales Deseables</a:t>
            </a:r>
          </a:p>
        </p:txBody>
      </p:sp>
      <p:sp>
        <p:nvSpPr>
          <p:cNvPr id="5124" name="Text Box 4"/>
          <p:cNvSpPr txBox="1">
            <a:spLocks noChangeArrowheads="1"/>
          </p:cNvSpPr>
          <p:nvPr/>
        </p:nvSpPr>
        <p:spPr bwMode="auto">
          <a:xfrm>
            <a:off x="533400" y="3429000"/>
            <a:ext cx="8229600" cy="1938338"/>
          </a:xfrm>
          <a:prstGeom prst="rect">
            <a:avLst/>
          </a:prstGeom>
          <a:noFill/>
          <a:ln w="9525">
            <a:noFill/>
            <a:miter lim="800000"/>
            <a:headEnd/>
            <a:tailEnd/>
          </a:ln>
        </p:spPr>
        <p:txBody>
          <a:bodyPr>
            <a:spAutoFit/>
          </a:bodyPr>
          <a:lstStyle/>
          <a:p>
            <a:pPr lvl="1" eaLnBrk="0" hangingPunct="0">
              <a:buClr>
                <a:srgbClr val="FF33CC"/>
              </a:buClr>
              <a:buFontTx/>
              <a:buChar char="•"/>
            </a:pPr>
            <a:r>
              <a:rPr lang="es-ES_tradnl" sz="1800" b="1">
                <a:latin typeface="Tahoma" charset="0"/>
              </a:rPr>
              <a:t> 	</a:t>
            </a:r>
            <a:r>
              <a:rPr lang="es-ES_tradnl" sz="2000">
                <a:latin typeface="Tahoma" charset="0"/>
              </a:rPr>
              <a:t>Humildad </a:t>
            </a:r>
          </a:p>
          <a:p>
            <a:pPr lvl="1" eaLnBrk="0" hangingPunct="0">
              <a:buClr>
                <a:srgbClr val="FF33CC"/>
              </a:buClr>
              <a:buFontTx/>
              <a:buChar char="•"/>
            </a:pPr>
            <a:r>
              <a:rPr lang="es-ES_tradnl" sz="2000">
                <a:latin typeface="Tahoma" charset="0"/>
              </a:rPr>
              <a:t> 	Tolerancia y Generosidad</a:t>
            </a:r>
          </a:p>
          <a:p>
            <a:pPr lvl="1" eaLnBrk="0" hangingPunct="0">
              <a:buClr>
                <a:srgbClr val="FF33CC"/>
              </a:buClr>
              <a:buFontTx/>
              <a:buChar char="•"/>
            </a:pPr>
            <a:r>
              <a:rPr lang="es-ES_tradnl" sz="2000">
                <a:latin typeface="Tahoma" charset="0"/>
              </a:rPr>
              <a:t> 	Capacidad para formular colectivamente  los objetivos</a:t>
            </a:r>
          </a:p>
          <a:p>
            <a:pPr lvl="1" eaLnBrk="0" hangingPunct="0">
              <a:buClr>
                <a:srgbClr val="FF33CC"/>
              </a:buClr>
              <a:buFontTx/>
              <a:buChar char="•"/>
            </a:pPr>
            <a:r>
              <a:rPr lang="es-ES_tradnl" sz="2000">
                <a:latin typeface="Tahoma" charset="0"/>
              </a:rPr>
              <a:t> 	Claridad y Coraje para identificar y enfrentar los conflictos</a:t>
            </a:r>
          </a:p>
          <a:p>
            <a:pPr lvl="1" eaLnBrk="0" hangingPunct="0">
              <a:buClr>
                <a:srgbClr val="FF33CC"/>
              </a:buClr>
              <a:buFontTx/>
              <a:buChar char="•"/>
            </a:pPr>
            <a:r>
              <a:rPr lang="es-ES_tradnl" sz="2000">
                <a:latin typeface="Tahoma" charset="0"/>
              </a:rPr>
              <a:t> 	Proactividad </a:t>
            </a:r>
          </a:p>
          <a:p>
            <a:pPr lvl="1" eaLnBrk="0" hangingPunct="0">
              <a:buClr>
                <a:srgbClr val="FF33CC"/>
              </a:buClr>
              <a:buFontTx/>
              <a:buChar char="•"/>
            </a:pPr>
            <a:r>
              <a:rPr lang="es-ES_tradnl" sz="2000">
                <a:latin typeface="Tahoma" charset="0"/>
              </a:rPr>
              <a:t> 	Capacidad para superación de fracasos</a:t>
            </a:r>
          </a:p>
        </p:txBody>
      </p:sp>
      <p:sp>
        <p:nvSpPr>
          <p:cNvPr id="5125" name="Rectangle 6"/>
          <p:cNvSpPr>
            <a:spLocks noChangeArrowheads="1"/>
          </p:cNvSpPr>
          <p:nvPr/>
        </p:nvSpPr>
        <p:spPr bwMode="auto">
          <a:xfrm>
            <a:off x="1295400" y="1600200"/>
            <a:ext cx="6705600" cy="830997"/>
          </a:xfrm>
          <a:prstGeom prst="rect">
            <a:avLst/>
          </a:prstGeom>
          <a:noFill/>
          <a:ln w="9525">
            <a:noFill/>
            <a:miter lim="800000"/>
            <a:headEnd/>
            <a:tailEnd/>
          </a:ln>
        </p:spPr>
        <p:txBody>
          <a:bodyPr>
            <a:spAutoFit/>
          </a:bodyPr>
          <a:lstStyle/>
          <a:p>
            <a:pPr algn="ctr">
              <a:spcBef>
                <a:spcPct val="50000"/>
              </a:spcBef>
            </a:pPr>
            <a:r>
              <a:rPr lang="es-ES" dirty="0">
                <a:latin typeface="Tahoma" charset="0"/>
              </a:rPr>
              <a:t>Cada una de las personas debe compartir la motivación del grupo, </a:t>
            </a:r>
            <a:r>
              <a:rPr lang="es-ES" dirty="0" smtClean="0">
                <a:latin typeface="Tahoma" charset="0"/>
              </a:rPr>
              <a:t>o </a:t>
            </a:r>
            <a:r>
              <a:rPr lang="es-ES" dirty="0">
                <a:latin typeface="Tahoma" charset="0"/>
              </a:rPr>
              <a:t>al </a:t>
            </a:r>
            <a:r>
              <a:rPr lang="es-ES" dirty="0" smtClean="0">
                <a:latin typeface="Tahoma" charset="0"/>
              </a:rPr>
              <a:t>menos, </a:t>
            </a:r>
            <a:r>
              <a:rPr lang="es-ES" dirty="0">
                <a:latin typeface="Tahoma" charset="0"/>
              </a:rPr>
              <a:t>no </a:t>
            </a:r>
            <a:r>
              <a:rPr lang="es-ES" dirty="0" smtClean="0">
                <a:latin typeface="Tahoma" charset="0"/>
              </a:rPr>
              <a:t>oponerse</a:t>
            </a:r>
            <a:r>
              <a:rPr lang="es-ES" dirty="0">
                <a:latin typeface="Tahoma" charset="0"/>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838200" y="1066800"/>
            <a:ext cx="8001000" cy="685800"/>
          </a:xfrm>
          <a:noFill/>
          <a:ln>
            <a:miter lim="800000"/>
            <a:headEnd/>
            <a:tailEnd/>
          </a:ln>
        </p:spPr>
        <p:txBody>
          <a:bodyPr wrap="square" lIns="91440" tIns="45720" rIns="91440" bIns="45720" numCol="1" anchor="t" anchorCtr="0" compatLnSpc="1">
            <a:prstTxWarp prst="textNoShape">
              <a:avLst/>
            </a:prstTxWarp>
          </a:bodyPr>
          <a:lstStyle/>
          <a:p>
            <a:pPr eaLnBrk="1" hangingPunct="1"/>
            <a:r>
              <a:rPr lang="es-ES" sz="3000" smtClean="0"/>
              <a:t>EQUIPO - PERSONAS</a:t>
            </a:r>
          </a:p>
        </p:txBody>
      </p:sp>
      <p:sp>
        <p:nvSpPr>
          <p:cNvPr id="6147" name="Text Box 4"/>
          <p:cNvSpPr txBox="1">
            <a:spLocks noChangeArrowheads="1"/>
          </p:cNvSpPr>
          <p:nvPr/>
        </p:nvSpPr>
        <p:spPr bwMode="auto">
          <a:xfrm>
            <a:off x="2362200" y="3271838"/>
            <a:ext cx="4186238" cy="1570037"/>
          </a:xfrm>
          <a:prstGeom prst="rect">
            <a:avLst/>
          </a:prstGeom>
          <a:noFill/>
          <a:ln w="9525">
            <a:noFill/>
            <a:miter lim="800000"/>
            <a:headEnd/>
            <a:tailEnd/>
          </a:ln>
        </p:spPr>
        <p:txBody>
          <a:bodyPr wrap="none">
            <a:spAutoFit/>
          </a:bodyPr>
          <a:lstStyle/>
          <a:p>
            <a:pPr eaLnBrk="0" hangingPunct="0">
              <a:buFontTx/>
              <a:buChar char="•"/>
            </a:pPr>
            <a:r>
              <a:rPr lang="es-ES_tradnl" b="1">
                <a:latin typeface="Arial" charset="0"/>
              </a:rPr>
              <a:t> </a:t>
            </a:r>
            <a:r>
              <a:rPr lang="es-ES_tradnl">
                <a:latin typeface="Arial" charset="0"/>
              </a:rPr>
              <a:t>Técnicas</a:t>
            </a:r>
          </a:p>
          <a:p>
            <a:pPr eaLnBrk="0" hangingPunct="0">
              <a:buFontTx/>
              <a:buChar char="•"/>
            </a:pPr>
            <a:r>
              <a:rPr lang="es-ES_tradnl">
                <a:latin typeface="Arial" charset="0"/>
              </a:rPr>
              <a:t> Solución de Problemas </a:t>
            </a:r>
          </a:p>
          <a:p>
            <a:pPr eaLnBrk="0" hangingPunct="0">
              <a:buFontTx/>
              <a:buChar char="•"/>
            </a:pPr>
            <a:r>
              <a:rPr lang="es-ES_tradnl">
                <a:latin typeface="Arial" charset="0"/>
              </a:rPr>
              <a:t> Toma de Decisiones </a:t>
            </a:r>
          </a:p>
          <a:p>
            <a:pPr eaLnBrk="0" hangingPunct="0">
              <a:buFontTx/>
              <a:buChar char="•"/>
            </a:pPr>
            <a:r>
              <a:rPr lang="es-ES_tradnl">
                <a:latin typeface="Arial" charset="0"/>
              </a:rPr>
              <a:t> Habilidades Interpersonales</a:t>
            </a:r>
          </a:p>
        </p:txBody>
      </p:sp>
      <p:sp>
        <p:nvSpPr>
          <p:cNvPr id="6148" name="Text Box 5"/>
          <p:cNvSpPr txBox="1">
            <a:spLocks noChangeArrowheads="1"/>
          </p:cNvSpPr>
          <p:nvPr/>
        </p:nvSpPr>
        <p:spPr bwMode="auto">
          <a:xfrm>
            <a:off x="990600" y="2311400"/>
            <a:ext cx="5602288" cy="549275"/>
          </a:xfrm>
          <a:prstGeom prst="rect">
            <a:avLst/>
          </a:prstGeom>
          <a:noFill/>
          <a:ln w="9525">
            <a:noFill/>
            <a:miter lim="800000"/>
            <a:headEnd/>
            <a:tailEnd/>
          </a:ln>
        </p:spPr>
        <p:txBody>
          <a:bodyPr wrap="none">
            <a:spAutoFit/>
          </a:bodyPr>
          <a:lstStyle/>
          <a:p>
            <a:pPr eaLnBrk="0" hangingPunct="0"/>
            <a:r>
              <a:rPr lang="es-ES_tradnl" sz="3000" b="1">
                <a:latin typeface="Arial" charset="0"/>
              </a:rPr>
              <a:t>Mix de Habilidades Deseables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838200" y="1066800"/>
            <a:ext cx="8001000" cy="685800"/>
          </a:xfrm>
          <a:noFill/>
          <a:ln>
            <a:miter lim="800000"/>
            <a:headEnd/>
            <a:tailEnd/>
          </a:ln>
        </p:spPr>
        <p:txBody>
          <a:bodyPr wrap="square" lIns="91440" tIns="45720" rIns="91440" bIns="45720" numCol="1" anchor="t" anchorCtr="0" compatLnSpc="1">
            <a:prstTxWarp prst="textNoShape">
              <a:avLst/>
            </a:prstTxWarp>
          </a:bodyPr>
          <a:lstStyle/>
          <a:p>
            <a:pPr eaLnBrk="1" hangingPunct="1"/>
            <a:r>
              <a:rPr lang="es-ES" sz="3000" smtClean="0"/>
              <a:t>GRUPO vs  EQUIPO</a:t>
            </a:r>
          </a:p>
        </p:txBody>
      </p:sp>
      <p:sp>
        <p:nvSpPr>
          <p:cNvPr id="7172" name="Text Box 4" descr="Cuadrícula grande"/>
          <p:cNvSpPr txBox="1">
            <a:spLocks noChangeArrowheads="1"/>
          </p:cNvSpPr>
          <p:nvPr/>
        </p:nvSpPr>
        <p:spPr bwMode="auto">
          <a:xfrm>
            <a:off x="838200" y="2803525"/>
            <a:ext cx="7620000" cy="2378075"/>
          </a:xfrm>
          <a:prstGeom prst="rect">
            <a:avLst/>
          </a:prstGeom>
          <a:noFill/>
          <a:ln w="9525">
            <a:noFill/>
            <a:miter lim="800000"/>
            <a:headEnd/>
            <a:tailEnd/>
          </a:ln>
          <a:effectLst/>
        </p:spPr>
        <p:txBody>
          <a:bodyPr>
            <a:spAutoFit/>
          </a:bodyPr>
          <a:lstStyle/>
          <a:p>
            <a:pPr algn="ctr" eaLnBrk="0" hangingPunct="0">
              <a:defRPr/>
            </a:pPr>
            <a:r>
              <a:rPr lang="es-ES_tradnl" sz="2500" b="1" i="1">
                <a:effectLst>
                  <a:outerShdw blurRad="38100" dist="38100" dir="2700000" algn="tl">
                    <a:srgbClr val="C0C0C0"/>
                  </a:outerShdw>
                </a:effectLst>
                <a:latin typeface="Arial" charset="0"/>
              </a:rPr>
              <a:t>Un grupo de individuos talentosos no produce necesariamente un equipo inteligente, así como un grupo de atletas talentosos no produce necesariamente un gran equipo deportivo</a:t>
            </a:r>
          </a:p>
          <a:p>
            <a:pPr algn="ctr" eaLnBrk="0" hangingPunct="0">
              <a:defRPr/>
            </a:pPr>
            <a:endParaRPr lang="es-ES_tradnl" sz="2500" b="1" i="1">
              <a:effectLst>
                <a:outerShdw blurRad="38100" dist="38100" dir="2700000" algn="tl">
                  <a:srgbClr val="C0C0C0"/>
                </a:outerShdw>
              </a:effectLst>
              <a:latin typeface="Arial" charset="0"/>
            </a:endParaRPr>
          </a:p>
          <a:p>
            <a:pPr algn="ctr" eaLnBrk="0" hangingPunct="0">
              <a:defRPr/>
            </a:pPr>
            <a:r>
              <a:rPr lang="es-ES_tradnl" sz="2500" b="1" i="1">
                <a:effectLst>
                  <a:outerShdw blurRad="38100" dist="38100" dir="2700000" algn="tl">
                    <a:srgbClr val="C0C0C0"/>
                  </a:outerShdw>
                </a:effectLst>
                <a:latin typeface="Arial" charset="0"/>
              </a:rPr>
              <a:t>PETER SENGE</a:t>
            </a:r>
            <a:endParaRPr lang="es-ES_tradnl" sz="2500" b="1">
              <a:latin typeface="Arial"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838200" y="1066800"/>
            <a:ext cx="8001000" cy="685800"/>
          </a:xfrm>
          <a:noFill/>
          <a:ln>
            <a:miter lim="800000"/>
            <a:headEnd/>
            <a:tailEnd/>
          </a:ln>
        </p:spPr>
        <p:txBody>
          <a:bodyPr wrap="square" lIns="91440" tIns="45720" rIns="91440" bIns="45720" numCol="1" anchor="t" anchorCtr="0" compatLnSpc="1">
            <a:prstTxWarp prst="textNoShape">
              <a:avLst/>
            </a:prstTxWarp>
          </a:bodyPr>
          <a:lstStyle/>
          <a:p>
            <a:pPr eaLnBrk="1" hangingPunct="1"/>
            <a:r>
              <a:rPr lang="es-ES" sz="3000" smtClean="0"/>
              <a:t>GRUPO</a:t>
            </a:r>
          </a:p>
        </p:txBody>
      </p:sp>
      <p:sp>
        <p:nvSpPr>
          <p:cNvPr id="40963" name="Text Box 3" descr="Cuadrícula grande"/>
          <p:cNvSpPr txBox="1">
            <a:spLocks noChangeArrowheads="1"/>
          </p:cNvSpPr>
          <p:nvPr/>
        </p:nvSpPr>
        <p:spPr bwMode="auto">
          <a:xfrm>
            <a:off x="838200" y="2803525"/>
            <a:ext cx="7620000" cy="1235075"/>
          </a:xfrm>
          <a:prstGeom prst="rect">
            <a:avLst/>
          </a:prstGeom>
          <a:noFill/>
          <a:ln w="9525">
            <a:noFill/>
            <a:miter lim="800000"/>
            <a:headEnd/>
            <a:tailEnd/>
          </a:ln>
          <a:effectLst/>
        </p:spPr>
        <p:txBody>
          <a:bodyPr>
            <a:spAutoFit/>
          </a:bodyPr>
          <a:lstStyle/>
          <a:p>
            <a:pPr algn="ctr" eaLnBrk="0" hangingPunct="0">
              <a:defRPr/>
            </a:pPr>
            <a:r>
              <a:rPr lang="es-ES_tradnl" sz="2500" b="1" i="1">
                <a:effectLst>
                  <a:outerShdw blurRad="38100" dist="38100" dir="2700000" algn="tl">
                    <a:srgbClr val="C0C0C0"/>
                  </a:outerShdw>
                </a:effectLst>
                <a:latin typeface="Arial" charset="0"/>
              </a:rPr>
              <a:t>Encontrar personas talentosas no es una tarea difícil, lo complicado es que trabajen en equipo.</a:t>
            </a:r>
          </a:p>
          <a:p>
            <a:pPr algn="ctr" eaLnBrk="0" hangingPunct="0">
              <a:defRPr/>
            </a:pPr>
            <a:endParaRPr lang="es-ES_tradnl" sz="2500" b="1">
              <a:latin typeface="Arial"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o">
  <a:themeElements>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o">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o">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1155</TotalTime>
  <Words>673</Words>
  <Application>Microsoft Office PowerPoint</Application>
  <PresentationFormat>Presentación en pantalla (4:3)</PresentationFormat>
  <Paragraphs>164</Paragraphs>
  <Slides>26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26</vt:i4>
      </vt:variant>
    </vt:vector>
  </HeadingPairs>
  <TitlesOfParts>
    <vt:vector size="33" baseType="lpstr">
      <vt:lpstr>ＭＳ Ｐゴシック</vt:lpstr>
      <vt:lpstr>Arial</vt:lpstr>
      <vt:lpstr>Tahoma</vt:lpstr>
      <vt:lpstr>Times New Roman</vt:lpstr>
      <vt:lpstr>Verdana</vt:lpstr>
      <vt:lpstr>Wingdings 2</vt:lpstr>
      <vt:lpstr>Aspecto</vt:lpstr>
      <vt:lpstr>TRABAJO EN EQUIPO</vt:lpstr>
      <vt:lpstr>DEFINICIÓN – TRABAJO EN EQUIPO</vt:lpstr>
      <vt:lpstr>Equipo</vt:lpstr>
      <vt:lpstr>EQUIPO VS GRUPO</vt:lpstr>
      <vt:lpstr>ELEMENTOS – TRABAJO EN EQUIPO</vt:lpstr>
      <vt:lpstr>EQUIPO - PERSONAS</vt:lpstr>
      <vt:lpstr>EQUIPO - PERSONAS</vt:lpstr>
      <vt:lpstr>GRUPO vs  EQUIPO</vt:lpstr>
      <vt:lpstr>GRUPO</vt:lpstr>
      <vt:lpstr>CARÁCTERÍSTICAS DE LOS EQUIPOS </vt:lpstr>
      <vt:lpstr>Característica  ATRACTIVO</vt:lpstr>
      <vt:lpstr>Característica UNION</vt:lpstr>
      <vt:lpstr>SENTIDO DE PERTENENCIA</vt:lpstr>
      <vt:lpstr>Aprendizaje conjunto</vt:lpstr>
      <vt:lpstr>CARÁCTERÍSTICAS DE EQUIPOS EFECTIVOS</vt:lpstr>
      <vt:lpstr>FORMACIÓN DE EQUIPOS</vt:lpstr>
      <vt:lpstr>NORMAS BÁSICAS</vt:lpstr>
      <vt:lpstr>TOMA DE DECISIONES</vt:lpstr>
      <vt:lpstr>FORMAS DE DECIDIR EN EQUIPO</vt:lpstr>
      <vt:lpstr>CONSENSO </vt:lpstr>
      <vt:lpstr>COMPORTAMIENTO DE LOS EQUIPOS</vt:lpstr>
      <vt:lpstr>COMPORTAMIENTO DE LOS EQUIPOS</vt:lpstr>
      <vt:lpstr>Presentación de PowerPoint</vt:lpstr>
      <vt:lpstr>REALIDAD EN LOS EQUIPOS</vt:lpstr>
      <vt:lpstr>Presentación de PowerPoint</vt:lpstr>
      <vt:lpstr>Presentación de PowerPoint</vt:lpstr>
    </vt:vector>
  </TitlesOfParts>
  <Company>Edemsa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TRABAJO EN EQUIPO</dc:title>
  <dc:creator>l.rego</dc:creator>
  <cp:lastModifiedBy>Usuario</cp:lastModifiedBy>
  <cp:revision>52</cp:revision>
  <dcterms:created xsi:type="dcterms:W3CDTF">2013-09-19T15:24:53Z</dcterms:created>
  <dcterms:modified xsi:type="dcterms:W3CDTF">2022-05-24T21:29:30Z</dcterms:modified>
</cp:coreProperties>
</file>