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9DFD-451D-1DB0-CB78-83FF183F4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075" y="2848892"/>
            <a:ext cx="7969107" cy="2268559"/>
          </a:xfrm>
        </p:spPr>
        <p:txBody>
          <a:bodyPr>
            <a:normAutofit fontScale="90000"/>
          </a:bodyPr>
          <a:lstStyle/>
          <a:p>
            <a:pPr algn="l"/>
            <a:br>
              <a:rPr lang="es-AR" u="sng" dirty="0"/>
            </a:br>
            <a:br>
              <a:rPr lang="es-AR" u="sng" dirty="0"/>
            </a:br>
            <a:r>
              <a:rPr lang="es-AR" u="sng" dirty="0"/>
              <a:t>Integrantes: </a:t>
            </a:r>
            <a:br>
              <a:rPr lang="es-AR" u="sng" dirty="0"/>
            </a:br>
            <a:r>
              <a:rPr lang="es-AR" dirty="0"/>
              <a:t>				</a:t>
            </a:r>
            <a:r>
              <a:rPr lang="es-AR" sz="2700" dirty="0"/>
              <a:t>-Luca Terranova</a:t>
            </a:r>
            <a:br>
              <a:rPr lang="es-AR" sz="2700" dirty="0"/>
            </a:br>
            <a:r>
              <a:rPr lang="es-AR" sz="2700" dirty="0"/>
              <a:t>				-Cristian Albornoz</a:t>
            </a:r>
            <a:br>
              <a:rPr lang="es-AR" sz="2700" dirty="0"/>
            </a:br>
            <a:r>
              <a:rPr lang="es-AR" sz="2700" dirty="0"/>
              <a:t>				-Abel Carrizo</a:t>
            </a:r>
            <a:br>
              <a:rPr lang="es-AR" u="sng" dirty="0"/>
            </a:br>
            <a:r>
              <a:rPr lang="es-AR" u="sng" dirty="0"/>
              <a:t> </a:t>
            </a:r>
            <a:endParaRPr lang="en-US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4A92B-D74C-8C06-BA76-B6ABFAFDA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s-AR" sz="6000" b="1" i="1" dirty="0"/>
              <a:t>DISEÑO DE SISTEMAS 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333823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5F0F-1450-420B-8B17-724DEFA5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7" y="0"/>
            <a:ext cx="9616550" cy="705394"/>
          </a:xfrm>
        </p:spPr>
        <p:txBody>
          <a:bodyPr>
            <a:normAutofit fontScale="90000"/>
          </a:bodyPr>
          <a:lstStyle/>
          <a:p>
            <a:pPr algn="l"/>
            <a:r>
              <a:rPr lang="es-AR" sz="4400" i="1" u="sng" dirty="0"/>
              <a:t>		  PATRON DE DISEÑO</a:t>
            </a:r>
            <a:br>
              <a:rPr lang="es-AR" sz="4400" i="1" u="sng" dirty="0"/>
            </a:br>
            <a:br>
              <a:rPr lang="es-AR" sz="4400" i="1" u="sng" dirty="0"/>
            </a:br>
            <a:r>
              <a:rPr lang="es-AR" sz="4400" i="1" dirty="0">
                <a:sym typeface="Wingdings" panose="05000000000000000000" pitchFamily="2" charset="2"/>
              </a:rPr>
              <a:t> </a:t>
            </a:r>
            <a:r>
              <a:rPr lang="es-AR" sz="4000" b="1" dirty="0" err="1"/>
              <a:t>Strategy</a:t>
            </a:r>
            <a:r>
              <a:rPr lang="es-AR" sz="4000" b="1" dirty="0"/>
              <a:t> (</a:t>
            </a:r>
            <a:r>
              <a:rPr lang="es-AR" sz="4000" b="1" dirty="0" err="1"/>
              <a:t>Policy</a:t>
            </a:r>
            <a:r>
              <a:rPr lang="es-AR" sz="4000" b="1" dirty="0"/>
              <a:t>) :</a:t>
            </a:r>
            <a:br>
              <a:rPr lang="es-AR" sz="4000" b="1" i="1" dirty="0"/>
            </a:br>
            <a:br>
              <a:rPr lang="es-AR" sz="4000" b="1" i="1" dirty="0"/>
            </a:br>
            <a:r>
              <a:rPr lang="es-AR" sz="4000" b="1" i="1" dirty="0">
                <a:sym typeface="Wingdings" panose="05000000000000000000" pitchFamily="2" charset="2"/>
              </a:rPr>
              <a:t> </a:t>
            </a:r>
            <a:r>
              <a:rPr lang="es-AR" sz="3600" b="1" u="sng" dirty="0">
                <a:sym typeface="Wingdings" panose="05000000000000000000" pitchFamily="2" charset="2"/>
              </a:rPr>
              <a:t>Propósito:</a:t>
            </a:r>
            <a:br>
              <a:rPr lang="es-AR" sz="2700" b="1" dirty="0">
                <a:sym typeface="Wingdings" panose="05000000000000000000" pitchFamily="2" charset="2"/>
              </a:rPr>
            </a:br>
            <a:br>
              <a:rPr lang="es-AR" sz="2700" b="1" dirty="0">
                <a:sym typeface="Wingdings" panose="05000000000000000000" pitchFamily="2" charset="2"/>
              </a:rPr>
            </a:br>
            <a:r>
              <a:rPr lang="es-AR" sz="2700" b="1" i="1" dirty="0">
                <a:sym typeface="Wingdings" panose="05000000000000000000" pitchFamily="2" charset="2"/>
              </a:rPr>
              <a:t>Define una familia de Algoritmos (Comportamientos) , que se encapsulan ,haciéndolos intercambiables según la necesidad el Objeto cliente.</a:t>
            </a:r>
            <a:br>
              <a:rPr lang="es-AR" sz="2700" b="1" i="1" dirty="0">
                <a:sym typeface="Wingdings" panose="05000000000000000000" pitchFamily="2" charset="2"/>
              </a:rPr>
            </a:br>
            <a:br>
              <a:rPr lang="es-AR" sz="2700" b="1" i="1" dirty="0">
                <a:sym typeface="Wingdings" panose="05000000000000000000" pitchFamily="2" charset="2"/>
              </a:rPr>
            </a:br>
            <a:r>
              <a:rPr lang="es-AR" sz="2700" b="1" i="1" dirty="0">
                <a:sym typeface="Wingdings" panose="05000000000000000000" pitchFamily="2" charset="2"/>
              </a:rPr>
              <a:t>Permitiendo instanciar una misma clase con diferentes comportamientos (</a:t>
            </a:r>
            <a:r>
              <a:rPr lang="es-AR" sz="2700" b="1" i="1" dirty="0" err="1">
                <a:sym typeface="Wingdings" panose="05000000000000000000" pitchFamily="2" charset="2"/>
              </a:rPr>
              <a:t>SubClases</a:t>
            </a:r>
            <a:r>
              <a:rPr lang="es-AR" sz="2700" b="1" i="1" dirty="0">
                <a:sym typeface="Wingdings" panose="05000000000000000000" pitchFamily="2" charset="2"/>
              </a:rPr>
              <a:t>), según la acción a realizar</a:t>
            </a:r>
            <a:br>
              <a:rPr lang="es-AR" sz="2700" b="1" i="1" dirty="0">
                <a:sym typeface="Wingdings" panose="05000000000000000000" pitchFamily="2" charset="2"/>
              </a:rPr>
            </a:br>
            <a:br>
              <a:rPr lang="es-AR" sz="2700" b="1" i="1" dirty="0">
                <a:sym typeface="Wingdings" panose="05000000000000000000" pitchFamily="2" charset="2"/>
              </a:rPr>
            </a:br>
            <a:r>
              <a:rPr lang="es-AR" sz="2700" b="1" i="1" dirty="0">
                <a:sym typeface="Wingdings" panose="05000000000000000000" pitchFamily="2" charset="2"/>
              </a:rPr>
              <a:t>Es decir, van a haber muchas clases relacionadas y parecidas, su única diferencia: Los comportamientos. </a:t>
            </a:r>
            <a:br>
              <a:rPr lang="es-AR" sz="2700" b="1" i="1" dirty="0">
                <a:sym typeface="Wingdings" panose="05000000000000000000" pitchFamily="2" charset="2"/>
              </a:rPr>
            </a:br>
            <a:br>
              <a:rPr lang="es-AR" sz="2700" b="1" i="1" dirty="0">
                <a:sym typeface="Wingdings" panose="05000000000000000000" pitchFamily="2" charset="2"/>
              </a:rPr>
            </a:br>
            <a:br>
              <a:rPr lang="es-AR" sz="4000" b="1" dirty="0"/>
            </a:br>
            <a:br>
              <a:rPr lang="es-AR" sz="4000" b="1" i="1" dirty="0"/>
            </a:br>
            <a:br>
              <a:rPr lang="es-AR" sz="4000" b="1" i="1" dirty="0"/>
            </a:br>
            <a:br>
              <a:rPr lang="es-AR" sz="4000" b="1" i="1" dirty="0"/>
            </a:br>
            <a:br>
              <a:rPr lang="es-AR" sz="4000" b="1" i="1" dirty="0"/>
            </a:br>
            <a:br>
              <a:rPr lang="es-AR" sz="4000" b="1" i="1" dirty="0"/>
            </a:br>
            <a:br>
              <a:rPr lang="es-AR" sz="4000" b="1" i="1" dirty="0"/>
            </a:br>
            <a:br>
              <a:rPr lang="es-AR" sz="4000" b="1" i="1" dirty="0"/>
            </a:br>
            <a:br>
              <a:rPr lang="es-AR" b="1" dirty="0"/>
            </a:br>
            <a:br>
              <a:rPr lang="es-AR" b="1" dirty="0"/>
            </a:br>
            <a:br>
              <a:rPr lang="es-AR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26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150C-8F1E-2C12-74C2-5FC56DC0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25" y="-6135"/>
            <a:ext cx="10352630" cy="707594"/>
          </a:xfrm>
        </p:spPr>
        <p:txBody>
          <a:bodyPr>
            <a:normAutofit fontScale="90000"/>
          </a:bodyPr>
          <a:lstStyle/>
          <a:p>
            <a:pPr algn="l"/>
            <a:r>
              <a:rPr lang="es-AR" sz="4000" i="1" u="sng" dirty="0"/>
              <a:t>		  PATRON DE DISEÑO</a:t>
            </a:r>
            <a:br>
              <a:rPr lang="es-AR" sz="4000" i="1" u="sng" dirty="0"/>
            </a:br>
            <a:br>
              <a:rPr lang="es-AR" sz="4000" i="1" u="sng" dirty="0"/>
            </a:br>
            <a:r>
              <a:rPr lang="es-AR" sz="3600" i="1" u="sng" dirty="0"/>
              <a:t>-&gt; Pensemos un pequeño ejemplo para entender mejor</a:t>
            </a:r>
            <a:br>
              <a:rPr lang="es-AR" sz="3600" i="1" u="sng" dirty="0"/>
            </a:br>
            <a:br>
              <a:rPr lang="es-AR" sz="3600" i="1" u="sng" dirty="0"/>
            </a:br>
            <a:r>
              <a:rPr lang="es-AR" sz="2400" dirty="0"/>
              <a:t>Existen muchos algoritmos para dividir líneas en un flujo de texto y codificar cada uno de ellos en TODAS las Clases que lo usan traería inconvenientes:</a:t>
            </a:r>
            <a:br>
              <a:rPr lang="es-AR" sz="2400" dirty="0"/>
            </a:br>
            <a:br>
              <a:rPr lang="es-AR" sz="2400" dirty="0"/>
            </a:br>
            <a:r>
              <a:rPr lang="es-AR" sz="2400" dirty="0"/>
              <a:t>-&gt;1. Las clases clientes se volverían mas complejas, mas grandes y mas difíciles de mantener</a:t>
            </a:r>
            <a:br>
              <a:rPr lang="es-AR" sz="2400" dirty="0"/>
            </a:br>
            <a:br>
              <a:rPr lang="es-AR" sz="2400" dirty="0"/>
            </a:br>
            <a:r>
              <a:rPr lang="es-AR" sz="2400" dirty="0"/>
              <a:t>-&gt;2. Los diferentes algoritmos serán apropiados en distintos momentos.</a:t>
            </a:r>
            <a:br>
              <a:rPr lang="es-AR" sz="2400" dirty="0"/>
            </a:br>
            <a:r>
              <a:rPr lang="es-AR" sz="2400" dirty="0"/>
              <a:t>No tenemos porque permitir </a:t>
            </a:r>
            <a:r>
              <a:rPr lang="es-AR" sz="2400" dirty="0" err="1"/>
              <a:t>multiples</a:t>
            </a:r>
            <a:r>
              <a:rPr lang="es-AR" sz="2400" dirty="0"/>
              <a:t> algoritmos si no los vamos a usar</a:t>
            </a:r>
            <a:br>
              <a:rPr lang="es-AR" sz="2400" dirty="0"/>
            </a:br>
            <a:br>
              <a:rPr lang="es-AR" sz="2400" dirty="0"/>
            </a:br>
            <a:r>
              <a:rPr lang="es-AR" sz="2400" dirty="0"/>
              <a:t>-&gt;3. Sería difícil añadir o modificar algoritmos existentes con la complejidad de las clases e integración de las mismas</a:t>
            </a:r>
            <a:br>
              <a:rPr lang="es-AR" sz="2400" dirty="0"/>
            </a:br>
            <a:br>
              <a:rPr lang="es-AR" sz="2400" dirty="0"/>
            </a:br>
            <a:r>
              <a:rPr lang="es-AR" sz="2400" i="1" u="sng" dirty="0"/>
              <a:t>COMO EVITARLO? </a:t>
            </a:r>
            <a:r>
              <a:rPr lang="es-AR" sz="2400" dirty="0">
                <a:sym typeface="Wingdings" panose="05000000000000000000" pitchFamily="2" charset="2"/>
              </a:rPr>
              <a:t> Se definen nuevas clases que encapsulan los distintos algoritmos ,para la división de líneas en este caso.</a:t>
            </a:r>
            <a:br>
              <a:rPr lang="es-AR" sz="2400" dirty="0">
                <a:sym typeface="Wingdings" panose="05000000000000000000" pitchFamily="2" charset="2"/>
              </a:rPr>
            </a:br>
            <a:br>
              <a:rPr lang="es-AR" sz="2400" dirty="0">
                <a:sym typeface="Wingdings" panose="05000000000000000000" pitchFamily="2" charset="2"/>
              </a:rPr>
            </a:br>
            <a:r>
              <a:rPr lang="es-AR" sz="2400" dirty="0">
                <a:sym typeface="Wingdings" panose="05000000000000000000" pitchFamily="2" charset="2"/>
              </a:rPr>
              <a:t> Este encapsulamiento de algoritmos se denomina ESTRATEGIA</a:t>
            </a: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br>
              <a:rPr lang="es-AR" sz="24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47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7E21-5DCB-7AC7-7515-C00751A2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51" y="43969"/>
            <a:ext cx="10390208" cy="764088"/>
          </a:xfrm>
        </p:spPr>
        <p:txBody>
          <a:bodyPr>
            <a:normAutofit fontScale="90000"/>
          </a:bodyPr>
          <a:lstStyle/>
          <a:p>
            <a:pPr algn="l"/>
            <a:r>
              <a:rPr lang="es-AR" sz="3600" i="1" u="sng" dirty="0"/>
              <a:t>		  PATRON DE DISEÑO</a:t>
            </a:r>
            <a:br>
              <a:rPr lang="es-AR" sz="3600" i="1" u="sng" dirty="0"/>
            </a:br>
            <a:r>
              <a:rPr lang="es-AR" sz="2800" i="1" dirty="0">
                <a:sym typeface="Wingdings" panose="05000000000000000000" pitchFamily="2" charset="2"/>
              </a:rPr>
              <a:t>Según la necesidad del cliente se pueden definir distintos tipos de Estrategias.</a:t>
            </a:r>
            <a:br>
              <a:rPr lang="es-AR" sz="2800" i="1" dirty="0">
                <a:sym typeface="Wingdings" panose="05000000000000000000" pitchFamily="2" charset="2"/>
              </a:rPr>
            </a:br>
            <a:br>
              <a:rPr lang="es-AR" sz="2800" i="1" dirty="0">
                <a:sym typeface="Wingdings" panose="05000000000000000000" pitchFamily="2" charset="2"/>
              </a:rPr>
            </a:br>
            <a:r>
              <a:rPr lang="es-AR" sz="2800" i="1" dirty="0">
                <a:sym typeface="Wingdings" panose="05000000000000000000" pitchFamily="2" charset="2"/>
              </a:rPr>
              <a:t></a:t>
            </a:r>
            <a:r>
              <a:rPr lang="es-AR" sz="2800" i="1" u="sng" dirty="0">
                <a:sym typeface="Wingdings" panose="05000000000000000000" pitchFamily="2" charset="2"/>
              </a:rPr>
              <a:t>¿Pero cuando deberíamos usar Estrategias?</a:t>
            </a:r>
            <a:br>
              <a:rPr lang="es-AR" sz="2800" i="1" dirty="0">
                <a:sym typeface="Wingdings" panose="05000000000000000000" pitchFamily="2" charset="2"/>
              </a:rPr>
            </a:br>
            <a:br>
              <a:rPr lang="es-AR" sz="2800" i="1" dirty="0">
                <a:sym typeface="Wingdings" panose="05000000000000000000" pitchFamily="2" charset="2"/>
              </a:rPr>
            </a:br>
            <a:r>
              <a:rPr lang="es-AR" sz="2800" i="1" dirty="0">
                <a:sym typeface="Wingdings" panose="05000000000000000000" pitchFamily="2" charset="2"/>
              </a:rPr>
              <a:t>1. Cuando hay muchas Clases relacionadas y solo difieren en el comportamiento.</a:t>
            </a:r>
            <a:br>
              <a:rPr lang="es-AR" sz="2800" i="1" dirty="0">
                <a:sym typeface="Wingdings" panose="05000000000000000000" pitchFamily="2" charset="2"/>
              </a:rPr>
            </a:br>
            <a:br>
              <a:rPr lang="es-AR" sz="2800" i="1" dirty="0">
                <a:sym typeface="Wingdings" panose="05000000000000000000" pitchFamily="2" charset="2"/>
              </a:rPr>
            </a:br>
            <a:r>
              <a:rPr lang="es-AR" sz="2800" i="1" dirty="0">
                <a:sym typeface="Wingdings" panose="05000000000000000000" pitchFamily="2" charset="2"/>
              </a:rPr>
              <a:t>2. Cuando se necesiten muchas variantes de un algoritmo o comportamiento</a:t>
            </a:r>
            <a:br>
              <a:rPr lang="es-AR" sz="2800" i="1" dirty="0">
                <a:sym typeface="Wingdings" panose="05000000000000000000" pitchFamily="2" charset="2"/>
              </a:rPr>
            </a:br>
            <a:br>
              <a:rPr lang="es-AR" sz="2800" i="1" dirty="0">
                <a:sym typeface="Wingdings" panose="05000000000000000000" pitchFamily="2" charset="2"/>
              </a:rPr>
            </a:br>
            <a:r>
              <a:rPr lang="es-AR" sz="2800" i="1" dirty="0">
                <a:sym typeface="Wingdings" panose="05000000000000000000" pitchFamily="2" charset="2"/>
              </a:rPr>
              <a:t>3. Cuando un algoritmo usa datos que los CLIENTES no deberían conocer, evitando así exponer Estructuras de Datos Complejas y dependencias del Algoritmo</a:t>
            </a:r>
            <a:br>
              <a:rPr lang="es-AR" sz="2800" i="1" dirty="0">
                <a:sym typeface="Wingdings" panose="05000000000000000000" pitchFamily="2" charset="2"/>
              </a:rPr>
            </a:br>
            <a:br>
              <a:rPr lang="es-AR" sz="2800" i="1" dirty="0">
                <a:sym typeface="Wingdings" panose="05000000000000000000" pitchFamily="2" charset="2"/>
              </a:rPr>
            </a:br>
            <a:r>
              <a:rPr lang="es-AR" sz="2800" i="1" dirty="0">
                <a:sym typeface="Wingdings" panose="05000000000000000000" pitchFamily="2" charset="2"/>
              </a:rPr>
              <a:t>4. Cuando una clase define muchos comportamientos y estos están representados por múltiples sentencias condicionales en sus operaciones.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8474-27E3-8EBD-1826-A414F374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99" y="-6136"/>
            <a:ext cx="10452838" cy="619911"/>
          </a:xfrm>
        </p:spPr>
        <p:txBody>
          <a:bodyPr>
            <a:normAutofit fontScale="90000"/>
          </a:bodyPr>
          <a:lstStyle/>
          <a:p>
            <a:pPr algn="l"/>
            <a:r>
              <a:rPr lang="es-AR" sz="3200" i="1" u="sng" dirty="0"/>
              <a:t>		  PATRON DE DISEÑO</a:t>
            </a:r>
            <a:br>
              <a:rPr lang="es-AR" sz="3200" i="1" u="sng" dirty="0"/>
            </a:br>
            <a:br>
              <a:rPr lang="es-AR" sz="3200" i="1" u="sng" dirty="0"/>
            </a:br>
            <a:r>
              <a:rPr lang="es-AR" sz="3200" i="1" u="sng" dirty="0">
                <a:sym typeface="Wingdings" panose="05000000000000000000" pitchFamily="2" charset="2"/>
              </a:rPr>
              <a:t> Su ESTRUCTURA: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5B2B7B-466D-1375-6EC1-90CBB28E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37" y="1334022"/>
            <a:ext cx="12247937" cy="55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87DDF-1732-2595-1711-0D07A37A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51" y="0"/>
            <a:ext cx="10365156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s-AR" sz="3600" i="1" u="sng" dirty="0"/>
              <a:t>		  PATRON DE DISEÑO</a:t>
            </a:r>
            <a:br>
              <a:rPr lang="es-AR" sz="3600" i="1" u="sng" dirty="0"/>
            </a:br>
            <a:br>
              <a:rPr lang="es-AR" sz="3600" i="1" u="sng" dirty="0"/>
            </a:br>
            <a:r>
              <a:rPr lang="es-AR" sz="3600" i="1" u="sng" dirty="0">
                <a:sym typeface="Wingdings" panose="05000000000000000000" pitchFamily="2" charset="2"/>
              </a:rPr>
              <a:t> Su ESTRUCTURA:</a:t>
            </a:r>
            <a:br>
              <a:rPr lang="es-AR" sz="3600" i="1" u="sng" dirty="0">
                <a:sym typeface="Wingdings" panose="05000000000000000000" pitchFamily="2" charset="2"/>
              </a:rPr>
            </a:br>
            <a:br>
              <a:rPr lang="es-AR" sz="3600" i="1" u="sng" dirty="0">
                <a:sym typeface="Wingdings" panose="05000000000000000000" pitchFamily="2" charset="2"/>
              </a:rPr>
            </a:br>
            <a:r>
              <a:rPr lang="es-AR" sz="2800" i="1" u="sng" dirty="0">
                <a:sym typeface="Wingdings" panose="05000000000000000000" pitchFamily="2" charset="2"/>
              </a:rPr>
              <a:t>-PARTICIPANTES:</a:t>
            </a:r>
            <a:br>
              <a:rPr lang="es-AR" sz="2800" i="1" u="sng" dirty="0">
                <a:sym typeface="Wingdings" panose="05000000000000000000" pitchFamily="2" charset="2"/>
              </a:rPr>
            </a:br>
            <a:br>
              <a:rPr lang="es-AR" sz="2800" i="1" u="sng" dirty="0">
                <a:sym typeface="Wingdings" panose="05000000000000000000" pitchFamily="2" charset="2"/>
              </a:rPr>
            </a:br>
            <a:r>
              <a:rPr lang="es-AR" sz="2800" b="1" i="1" u="sng" dirty="0">
                <a:sym typeface="Wingdings" panose="05000000000000000000" pitchFamily="2" charset="2"/>
              </a:rPr>
              <a:t>1. Estrategia</a:t>
            </a:r>
            <a:r>
              <a:rPr lang="es-AR" sz="2800" i="1" dirty="0">
                <a:sym typeface="Wingdings" panose="05000000000000000000" pitchFamily="2" charset="2"/>
              </a:rPr>
              <a:t>: Declara una interfaz común a todos los </a:t>
            </a:r>
            <a:r>
              <a:rPr lang="es-AR" sz="2800" i="1" dirty="0" err="1">
                <a:sym typeface="Wingdings" panose="05000000000000000000" pitchFamily="2" charset="2"/>
              </a:rPr>
              <a:t>Algorimos</a:t>
            </a:r>
            <a:r>
              <a:rPr lang="es-AR" sz="2800" i="1" dirty="0">
                <a:sym typeface="Wingdings" panose="05000000000000000000" pitchFamily="2" charset="2"/>
              </a:rPr>
              <a:t> o comportamientos permitidos. El CONTEXTO usa esta interfaz para llamar </a:t>
            </a:r>
            <a:r>
              <a:rPr lang="es-AR" sz="2800" i="1" dirty="0" err="1">
                <a:sym typeface="Wingdings" panose="05000000000000000000" pitchFamily="2" charset="2"/>
              </a:rPr>
              <a:t>alalgoritmo</a:t>
            </a:r>
            <a:r>
              <a:rPr lang="es-AR" sz="2800" i="1" dirty="0">
                <a:sym typeface="Wingdings" panose="05000000000000000000" pitchFamily="2" charset="2"/>
              </a:rPr>
              <a:t> definido por una ESTRATEGIA CONCRETA</a:t>
            </a:r>
            <a:br>
              <a:rPr lang="es-AR" sz="2800" i="1" dirty="0">
                <a:sym typeface="Wingdings" panose="05000000000000000000" pitchFamily="2" charset="2"/>
              </a:rPr>
            </a:br>
            <a:br>
              <a:rPr lang="es-AR" sz="2800" i="1" dirty="0">
                <a:sym typeface="Wingdings" panose="05000000000000000000" pitchFamily="2" charset="2"/>
              </a:rPr>
            </a:br>
            <a:r>
              <a:rPr lang="es-AR" sz="2800" b="1" i="1" u="sng" dirty="0">
                <a:sym typeface="Wingdings" panose="05000000000000000000" pitchFamily="2" charset="2"/>
              </a:rPr>
              <a:t>2.EstrategiaConcreta: </a:t>
            </a:r>
            <a:r>
              <a:rPr lang="es-AR" sz="2800" dirty="0">
                <a:sym typeface="Wingdings" panose="05000000000000000000" pitchFamily="2" charset="2"/>
              </a:rPr>
              <a:t>Subclases de Estrategia, que cada una define un comportamiento distinto</a:t>
            </a:r>
            <a:br>
              <a:rPr lang="es-AR" sz="2800" dirty="0">
                <a:sym typeface="Wingdings" panose="05000000000000000000" pitchFamily="2" charset="2"/>
              </a:rPr>
            </a:br>
            <a:br>
              <a:rPr lang="es-AR" sz="2800" dirty="0">
                <a:sym typeface="Wingdings" panose="05000000000000000000" pitchFamily="2" charset="2"/>
              </a:rPr>
            </a:br>
            <a:r>
              <a:rPr lang="es-AR" sz="2800" b="1" u="sng" dirty="0">
                <a:sym typeface="Wingdings" panose="05000000000000000000" pitchFamily="2" charset="2"/>
              </a:rPr>
              <a:t>3.Contexto:</a:t>
            </a:r>
            <a:r>
              <a:rPr lang="es-AR" sz="2800" dirty="0">
                <a:sym typeface="Wingdings" panose="05000000000000000000" pitchFamily="2" charset="2"/>
              </a:rPr>
              <a:t> Mantiene una referencia a un Objeto Estrategia.</a:t>
            </a:r>
            <a:br>
              <a:rPr lang="es-AR" sz="2800" dirty="0">
                <a:sym typeface="Wingdings" panose="05000000000000000000" pitchFamily="2" charset="2"/>
              </a:rPr>
            </a:br>
            <a:r>
              <a:rPr lang="es-AR" sz="2800" dirty="0" err="1">
                <a:sym typeface="Wingdings" panose="05000000000000000000" pitchFamily="2" charset="2"/>
              </a:rPr>
              <a:t>Tambien</a:t>
            </a:r>
            <a:r>
              <a:rPr lang="es-AR" sz="2800" dirty="0">
                <a:sym typeface="Wingdings" panose="05000000000000000000" pitchFamily="2" charset="2"/>
              </a:rPr>
              <a:t> puede definir una interfaz que permita a ESTRASTEGIA acceder a sus datos</a:t>
            </a:r>
            <a:br>
              <a:rPr lang="es-AR" sz="2800" dirty="0">
                <a:sym typeface="Wingdings" panose="05000000000000000000" pitchFamily="2" charset="2"/>
              </a:rPr>
            </a:br>
            <a:br>
              <a:rPr lang="es-AR" sz="3600" i="1" u="sng" dirty="0">
                <a:sym typeface="Wingdings" panose="05000000000000000000" pitchFamily="2" charset="2"/>
              </a:rPr>
            </a:br>
            <a:br>
              <a:rPr lang="es-AR" sz="3600" i="1" u="sng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D1BC1-7E9D-9728-6254-2C092C47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25" y="0"/>
            <a:ext cx="10365156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s-AR" sz="3200" i="1" u="sng" dirty="0"/>
              <a:t>		  PATRON DE DISEÑO</a:t>
            </a:r>
            <a:br>
              <a:rPr lang="es-AR" sz="3200" i="1" u="sng" dirty="0"/>
            </a:br>
            <a:br>
              <a:rPr lang="es-AR" sz="3200" i="1" u="sng" dirty="0"/>
            </a:br>
            <a:r>
              <a:rPr lang="es-AR" sz="3200" i="1" u="sng" dirty="0"/>
              <a:t>¿Cuáles son sus Pro y sus Contras?</a:t>
            </a:r>
            <a:br>
              <a:rPr lang="es-AR" sz="3200" i="1" u="sng" dirty="0"/>
            </a:br>
            <a:br>
              <a:rPr lang="es-AR" sz="3200" i="1" u="sng" dirty="0"/>
            </a:br>
            <a:r>
              <a:rPr lang="es-AR" sz="3200" b="1" i="1" u="sng" dirty="0"/>
              <a:t>1. Familias de Algoritmos relacionados(PRO):</a:t>
            </a:r>
            <a:br>
              <a:rPr lang="es-AR" sz="3200" b="1" i="1" u="sng" dirty="0"/>
            </a:br>
            <a:r>
              <a:rPr lang="es-AR" sz="2400" dirty="0"/>
              <a:t>Las Jerarquías de clases Estrategia definen una familia de comportamientos para  ser reutilizados por los contextos</a:t>
            </a:r>
            <a:br>
              <a:rPr lang="es-AR" sz="2400" dirty="0"/>
            </a:br>
            <a:r>
              <a:rPr lang="es-AR" sz="2400" dirty="0"/>
              <a:t>La HERENCIA puede ayudar a sacar factor común la funcionalidad de estos comportamientos</a:t>
            </a:r>
            <a:br>
              <a:rPr lang="es-AR" sz="2400" dirty="0"/>
            </a:br>
            <a:br>
              <a:rPr lang="es-AR" sz="2400" dirty="0"/>
            </a:br>
            <a:r>
              <a:rPr lang="es-AR" sz="3200" b="1" i="1" u="sng" dirty="0"/>
              <a:t>2. La alternativa a la Herencia(CONTRA):</a:t>
            </a:r>
            <a:br>
              <a:rPr lang="es-AR" sz="3200" b="1" i="1" u="sng" dirty="0"/>
            </a:br>
            <a:r>
              <a:rPr lang="es-AR" sz="2200" dirty="0"/>
              <a:t>Se puede heredar directamente de una Clase Contexto para proporcionar los comportamientos, pero esto a nivel implementación implicaría que las clases se mezclen y acoplen mas, volviéndola mas difícil de Comprender, Mantener y Extender</a:t>
            </a:r>
            <a:br>
              <a:rPr lang="es-AR" sz="3200" b="1" i="1" u="sng" dirty="0"/>
            </a:br>
            <a:br>
              <a:rPr lang="es-AR" sz="3200" b="1" i="1" u="sng" dirty="0"/>
            </a:br>
            <a:r>
              <a:rPr lang="es-AR" sz="3200" b="1" i="1" u="sng" dirty="0"/>
              <a:t>3. Las Estrategias eliminan las sentencias condicionales</a:t>
            </a:r>
            <a:br>
              <a:rPr lang="es-AR" sz="3200" b="1" i="1" u="sng" dirty="0"/>
            </a:br>
            <a:br>
              <a:rPr lang="es-AR" sz="3200" b="1" i="1" u="sng" dirty="0"/>
            </a:br>
            <a:r>
              <a:rPr lang="es-AR" sz="3200" b="1" i="1" u="sng" dirty="0"/>
              <a:t>4. Una elección de implementaciones(PRO):</a:t>
            </a:r>
            <a:br>
              <a:rPr lang="es-AR" sz="3200" b="1" i="1" u="sng" dirty="0"/>
            </a:br>
            <a:r>
              <a:rPr lang="es-AR" sz="2200" dirty="0"/>
              <a:t>Proporcionar diferentes implementaciones de un mismo comportamiento.</a:t>
            </a:r>
            <a:br>
              <a:rPr lang="es-AR" sz="3200" b="1" i="1" u="sng" dirty="0"/>
            </a:br>
            <a:br>
              <a:rPr lang="es-AR" sz="3200" b="1" i="1" u="sng" dirty="0"/>
            </a:br>
            <a:br>
              <a:rPr lang="es-AR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0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DFA5-417F-EB19-C0A6-4836BA15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98" y="0"/>
            <a:ext cx="1041526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s-AR" sz="3600" i="1" u="sng" dirty="0"/>
              <a:t>		  PATRON DE DISEÑO</a:t>
            </a:r>
            <a:br>
              <a:rPr lang="es-AR" sz="3600" i="1" u="sng" dirty="0"/>
            </a:br>
            <a:br>
              <a:rPr lang="es-AR" sz="3600" i="1" u="sng" dirty="0"/>
            </a:br>
            <a:r>
              <a:rPr lang="es-AR" sz="3600" i="1" u="sng" dirty="0"/>
              <a:t>¿Cuáles son sus Pro y sus Contras?</a:t>
            </a:r>
            <a:br>
              <a:rPr lang="es-AR" sz="3600" i="1" u="sng" dirty="0"/>
            </a:br>
            <a:br>
              <a:rPr lang="es-AR" sz="3600" i="1" u="sng" dirty="0"/>
            </a:br>
            <a:r>
              <a:rPr lang="es-AR" sz="3600" i="1" u="sng" dirty="0"/>
              <a:t>5. Los clientes deben conocer las distintas Estrategias:</a:t>
            </a:r>
            <a:br>
              <a:rPr lang="es-AR" sz="3600" i="1" u="sng" dirty="0"/>
            </a:br>
            <a:r>
              <a:rPr lang="es-AR" sz="3600" i="1" u="sng" dirty="0"/>
              <a:t>(CONTRA):</a:t>
            </a:r>
            <a:br>
              <a:rPr lang="es-AR" sz="3600" i="1" u="sng" dirty="0"/>
            </a:br>
            <a:r>
              <a:rPr lang="es-AR" sz="2200" dirty="0"/>
              <a:t>El cliente debería entender como difieren las Estrategias y pueden estar expuestos a cuestiones de </a:t>
            </a:r>
            <a:r>
              <a:rPr lang="es-AR" sz="2200" dirty="0" err="1"/>
              <a:t>Implementacion</a:t>
            </a:r>
            <a:br>
              <a:rPr lang="es-AR" sz="2200" dirty="0"/>
            </a:br>
            <a:br>
              <a:rPr lang="es-AR" sz="2200" dirty="0"/>
            </a:br>
            <a:r>
              <a:rPr lang="es-AR" sz="3600" i="1" u="sng" dirty="0"/>
              <a:t>6.Costos de comunicación entre Contexto y Estrategia (contra):</a:t>
            </a:r>
            <a:br>
              <a:rPr lang="es-AR" sz="3200" i="1" u="sng" dirty="0"/>
            </a:br>
            <a:r>
              <a:rPr lang="es-AR" sz="2200" dirty="0"/>
              <a:t>La interfaz Estrategia es  compartida por todas las clases </a:t>
            </a:r>
            <a:r>
              <a:rPr lang="es-AR" sz="2200" dirty="0" err="1"/>
              <a:t>EstrategiaConcreta</a:t>
            </a:r>
            <a:r>
              <a:rPr lang="es-AR" sz="2200" dirty="0"/>
              <a:t>, es probable que algunos objetos de </a:t>
            </a:r>
            <a:r>
              <a:rPr lang="es-AR" sz="2200" dirty="0" err="1"/>
              <a:t>EstrategiaConcreta</a:t>
            </a:r>
            <a:r>
              <a:rPr lang="es-AR" sz="2200" dirty="0"/>
              <a:t> no usen toda la información que reciben de la interfaz</a:t>
            </a:r>
            <a:br>
              <a:rPr lang="es-AR" sz="2200" dirty="0"/>
            </a:br>
            <a:br>
              <a:rPr lang="es-AR" sz="2200" dirty="0"/>
            </a:br>
            <a:r>
              <a:rPr lang="es-AR" sz="3600" i="1" u="sng" dirty="0"/>
              <a:t>7.Mayor numero de Objetos</a:t>
            </a:r>
            <a:br>
              <a:rPr lang="es-AR" sz="2200" dirty="0"/>
            </a:br>
            <a:br>
              <a:rPr lang="es-AR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EF47-8253-6D9C-B629-6683CB02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50" y="18916"/>
            <a:ext cx="10352631" cy="1077229"/>
          </a:xfrm>
        </p:spPr>
        <p:txBody>
          <a:bodyPr/>
          <a:lstStyle/>
          <a:p>
            <a:pPr algn="l"/>
            <a:r>
              <a:rPr lang="es-AR" sz="3200" i="1" u="sng" dirty="0"/>
              <a:t>		  PATRON DE DISEÑO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98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{C92ABC3A-7884-4853-A14B-82819A2CF434}tf16401375</Template>
  <TotalTime>96</TotalTime>
  <Words>762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  Integrantes:      -Luca Terranova     -Cristian Albornoz     -Abel Carrizo  </vt:lpstr>
      <vt:lpstr>    PATRON DE DISEÑO   Strategy (Policy) :   Propósito:  Define una familia de Algoritmos (Comportamientos) , que se encapsulan ,haciéndolos intercambiables según la necesidad el Objeto cliente.  Permitiendo instanciar una misma clase con diferentes comportamientos (SubClases), según la acción a realizar  Es decir, van a haber muchas clases relacionadas y parecidas, su única diferencia: Los comportamientos.              </vt:lpstr>
      <vt:lpstr>    PATRON DE DISEÑO  -&gt; Pensemos un pequeño ejemplo para entender mejor  Existen muchos algoritmos para dividir líneas en un flujo de texto y codificar cada uno de ellos en TODAS las Clases que lo usan traería inconvenientes:  -&gt;1. Las clases clientes se volverían mas complejas, mas grandes y mas difíciles de mantener  -&gt;2. Los diferentes algoritmos serán apropiados en distintos momentos. No tenemos porque permitir multiples algoritmos si no los vamos a usar  -&gt;3. Sería difícil añadir o modificar algoritmos existentes con la complejidad de las clases e integración de las mismas  COMO EVITARLO?  Se definen nuevas clases que encapsulan los distintos algoritmos ,para la división de líneas en este caso.   Este encapsulamiento de algoritmos se denomina ESTRATEGIA                </vt:lpstr>
      <vt:lpstr>    PATRON DE DISEÑO Según la necesidad del cliente se pueden definir distintos tipos de Estrategias.  ¿Pero cuando deberíamos usar Estrategias?  1. Cuando hay muchas Clases relacionadas y solo difieren en el comportamiento.  2. Cuando se necesiten muchas variantes de un algoritmo o comportamiento  3. Cuando un algoritmo usa datos que los CLIENTES no deberían conocer, evitando así exponer Estructuras de Datos Complejas y dependencias del Algoritmo  4. Cuando una clase define muchos comportamientos y estos están representados por múltiples sentencias condicionales en sus operaciones.</vt:lpstr>
      <vt:lpstr>    PATRON DE DISEÑO   Su ESTRUCTURA:</vt:lpstr>
      <vt:lpstr>    PATRON DE DISEÑO   Su ESTRUCTURA:  -PARTICIPANTES:  1. Estrategia: Declara una interfaz común a todos los Algorimos o comportamientos permitidos. El CONTEXTO usa esta interfaz para llamar alalgoritmo definido por una ESTRATEGIA CONCRETA  2.EstrategiaConcreta: Subclases de Estrategia, que cada una define un comportamiento distinto  3.Contexto: Mantiene una referencia a un Objeto Estrategia. Tambien puede definir una interfaz que permita a ESTRASTEGIA acceder a sus datos   </vt:lpstr>
      <vt:lpstr>    PATRON DE DISEÑO  ¿Cuáles son sus Pro y sus Contras?  1. Familias de Algoritmos relacionados(PRO): Las Jerarquías de clases Estrategia definen una familia de comportamientos para  ser reutilizados por los contextos La HERENCIA puede ayudar a sacar factor común la funcionalidad de estos comportamientos  2. La alternativa a la Herencia(CONTRA): Se puede heredar directamente de una Clase Contexto para proporcionar los comportamientos, pero esto a nivel implementación implicaría que las clases se mezclen y acoplen mas, volviéndola mas difícil de Comprender, Mantener y Extender  3. Las Estrategias eliminan las sentencias condicionales  4. Una elección de implementaciones(PRO): Proporcionar diferentes implementaciones de un mismo comportamiento.   </vt:lpstr>
      <vt:lpstr>    PATRON DE DISEÑO  ¿Cuáles son sus Pro y sus Contras?  5. Los clientes deben conocer las distintas Estrategias: (CONTRA): El cliente debería entender como difieren las Estrategias y pueden estar expuestos a cuestiones de Implementacion  6.Costos de comunicación entre Contexto y Estrategia (contra): La interfaz Estrategia es  compartida por todas las clases EstrategiaConcreta, es probable que algunos objetos de EstrategiaConcreta no usen toda la información que reciben de la interfaz  7.Mayor numero de Objetos  </vt:lpstr>
      <vt:lpstr>    PATRON DE DISEÑO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Integrantes:      -Luca Terranova     -Cristian Albornoz     -Abel Carrizo  </dc:title>
  <dc:creator>Luca Terranova</dc:creator>
  <cp:lastModifiedBy>Luca Terranova</cp:lastModifiedBy>
  <cp:revision>2</cp:revision>
  <dcterms:created xsi:type="dcterms:W3CDTF">2022-10-14T20:53:48Z</dcterms:created>
  <dcterms:modified xsi:type="dcterms:W3CDTF">2022-10-14T22:30:37Z</dcterms:modified>
</cp:coreProperties>
</file>