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6" r:id="rId2"/>
    <p:sldId id="263" r:id="rId3"/>
    <p:sldId id="267" r:id="rId4"/>
    <p:sldId id="265" r:id="rId5"/>
    <p:sldId id="351" r:id="rId6"/>
    <p:sldId id="352" r:id="rId7"/>
    <p:sldId id="268" r:id="rId8"/>
    <p:sldId id="354" r:id="rId9"/>
    <p:sldId id="355" r:id="rId10"/>
    <p:sldId id="356" r:id="rId11"/>
    <p:sldId id="357" r:id="rId12"/>
    <p:sldId id="358" r:id="rId13"/>
    <p:sldId id="360" r:id="rId14"/>
    <p:sldId id="32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362"/>
    </p:cViewPr>
  </p:sorterViewPr>
  <p:notesViewPr>
    <p:cSldViewPr snapToGrid="0">
      <p:cViewPr varScale="1">
        <p:scale>
          <a:sx n="53" d="100"/>
          <a:sy n="53" d="100"/>
        </p:scale>
        <p:origin x="19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03E17-9E06-46BC-8180-9412B420F670}" type="datetimeFigureOut">
              <a:rPr lang="en-US" smtClean="0"/>
              <a:t>7/22/20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EACA-38FD-4279-ABFE-B276D2ADA4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1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17E00-FCD2-4039-A67B-A6AC0185B541}" type="datetimeFigureOut">
              <a:rPr lang="en-US" smtClean="0"/>
              <a:t>7/22/20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F4E96-B1D0-40F9-B430-205BFCCBD9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17256" y="2656114"/>
            <a:ext cx="5254173" cy="270808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72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3150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479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04821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748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801076" y="1072175"/>
            <a:ext cx="4167940" cy="4932782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06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ce o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03242" y="1117278"/>
            <a:ext cx="4778243" cy="243872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516913" y="3733537"/>
            <a:ext cx="4020458" cy="183994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63848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194558" y="1059220"/>
            <a:ext cx="2252757" cy="251129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8447315" y="3570514"/>
            <a:ext cx="2252757" cy="1923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6821715" y="3570514"/>
            <a:ext cx="1625600" cy="149497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447315" y="1480456"/>
            <a:ext cx="1872343" cy="20900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45220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1238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450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472296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085651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58941" y="1102359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5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127137" y="1079440"/>
            <a:ext cx="4439264" cy="45666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165385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054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cr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79883" y="132080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20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town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7491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989862" y="2656118"/>
            <a:ext cx="2538594" cy="245291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522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7406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1750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86094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20438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5625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pecia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70549" y="978312"/>
            <a:ext cx="2148875" cy="220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8632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yout Sideba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431236" y="1294723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31236" y="2885489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31236" y="4476255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132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0364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729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ente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2437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96228" y="171984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1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Blank La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71565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90160" y="2709817"/>
            <a:ext cx="2011680" cy="201168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3808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A16FC0-B161-6943-8C74-E529DE53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35676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422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2573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91773" y="1030521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25373" y="1030068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1773" y="3294743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25373" y="3294290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1900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17539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551325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85111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1627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ight Sid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7027" y="204714"/>
            <a:ext cx="4285397" cy="233376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7027" y="2690882"/>
            <a:ext cx="1965277" cy="164910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79725" y="2690882"/>
            <a:ext cx="2142699" cy="31503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070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enter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1739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14467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543666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50498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10003" y="1670117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71487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Abstrac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089249" y="988722"/>
            <a:ext cx="4882075" cy="282831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21588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89658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8373935" y="712951"/>
            <a:ext cx="3818065" cy="468636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602513" y="712952"/>
            <a:ext cx="2540001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2831091" y="712952"/>
            <a:ext cx="2540001" cy="16964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" y="712950"/>
            <a:ext cx="2599670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8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2831090" y="2627086"/>
            <a:ext cx="2540001" cy="159656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347483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ig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232000" y="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63003" y="342720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6318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Abstra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41029" y="578688"/>
            <a:ext cx="3585029" cy="4951254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20910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13294" y="3521499"/>
            <a:ext cx="2919622" cy="5103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02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117796" y="1670709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82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5496224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5921829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2232845" y="1935358"/>
            <a:ext cx="1464905" cy="256250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aseline="0">
                <a:latin typeface="Source Sans Pro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260609" y="2753345"/>
            <a:ext cx="3525238" cy="24266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4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64846" y="1519761"/>
            <a:ext cx="1899862" cy="331447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463166" y="1438481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588712" y="1491715"/>
            <a:ext cx="2722520" cy="20289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581898" y="3520626"/>
            <a:ext cx="1921988" cy="1384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58994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4934432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9"/>
          </p:nvPr>
        </p:nvSpPr>
        <p:spPr>
          <a:xfrm>
            <a:off x="1348958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9336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665070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932312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334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331922" y="1203794"/>
            <a:ext cx="4311730" cy="4301385"/>
          </a:xfrm>
          <a:custGeom>
            <a:avLst/>
            <a:gdLst>
              <a:gd name="connsiteX0" fmla="*/ 1103914 w 4311730"/>
              <a:gd name="connsiteY0" fmla="*/ 3347949 h 4301385"/>
              <a:gd name="connsiteX1" fmla="*/ 1158579 w 4311730"/>
              <a:gd name="connsiteY1" fmla="*/ 3360416 h 4301385"/>
              <a:gd name="connsiteX2" fmla="*/ 2647422 w 4311730"/>
              <a:gd name="connsiteY2" fmla="*/ 4031432 h 4301385"/>
              <a:gd name="connsiteX3" fmla="*/ 2718131 w 4311730"/>
              <a:gd name="connsiteY3" fmla="*/ 4218172 h 4301385"/>
              <a:gd name="connsiteX4" fmla="*/ 2531391 w 4311730"/>
              <a:gd name="connsiteY4" fmla="*/ 4288881 h 4301385"/>
              <a:gd name="connsiteX5" fmla="*/ 1042548 w 4311730"/>
              <a:gd name="connsiteY5" fmla="*/ 3617864 h 4301385"/>
              <a:gd name="connsiteX6" fmla="*/ 971839 w 4311730"/>
              <a:gd name="connsiteY6" fmla="*/ 3431125 h 4301385"/>
              <a:gd name="connsiteX7" fmla="*/ 1103914 w 4311730"/>
              <a:gd name="connsiteY7" fmla="*/ 3347949 h 4301385"/>
              <a:gd name="connsiteX8" fmla="*/ 851821 w 4311730"/>
              <a:gd name="connsiteY8" fmla="*/ 2848575 h 4301385"/>
              <a:gd name="connsiteX9" fmla="*/ 900509 w 4311730"/>
              <a:gd name="connsiteY9" fmla="*/ 2859678 h 4301385"/>
              <a:gd name="connsiteX10" fmla="*/ 3275747 w 4311730"/>
              <a:gd name="connsiteY10" fmla="*/ 3930189 h 4301385"/>
              <a:gd name="connsiteX11" fmla="*/ 3338725 w 4311730"/>
              <a:gd name="connsiteY11" fmla="*/ 4096514 h 4301385"/>
              <a:gd name="connsiteX12" fmla="*/ 3172401 w 4311730"/>
              <a:gd name="connsiteY12" fmla="*/ 4159492 h 4301385"/>
              <a:gd name="connsiteX13" fmla="*/ 797163 w 4311730"/>
              <a:gd name="connsiteY13" fmla="*/ 3088981 h 4301385"/>
              <a:gd name="connsiteX14" fmla="*/ 734185 w 4311730"/>
              <a:gd name="connsiteY14" fmla="*/ 2922657 h 4301385"/>
              <a:gd name="connsiteX15" fmla="*/ 851821 w 4311730"/>
              <a:gd name="connsiteY15" fmla="*/ 2848575 h 4301385"/>
              <a:gd name="connsiteX16" fmla="*/ 339746 w 4311730"/>
              <a:gd name="connsiteY16" fmla="*/ 2354122 h 4301385"/>
              <a:gd name="connsiteX17" fmla="*/ 339746 w 4311730"/>
              <a:gd name="connsiteY17" fmla="*/ 2354123 h 4301385"/>
              <a:gd name="connsiteX18" fmla="*/ 339746 w 4311730"/>
              <a:gd name="connsiteY18" fmla="*/ 2354123 h 4301385"/>
              <a:gd name="connsiteX19" fmla="*/ 458269 w 4311730"/>
              <a:gd name="connsiteY19" fmla="*/ 2279482 h 4301385"/>
              <a:gd name="connsiteX20" fmla="*/ 507324 w 4311730"/>
              <a:gd name="connsiteY20" fmla="*/ 2290670 h 4301385"/>
              <a:gd name="connsiteX21" fmla="*/ 3635217 w 4311730"/>
              <a:gd name="connsiteY21" fmla="*/ 3700399 h 4301385"/>
              <a:gd name="connsiteX22" fmla="*/ 3698670 w 4311730"/>
              <a:gd name="connsiteY22" fmla="*/ 3867978 h 4301385"/>
              <a:gd name="connsiteX23" fmla="*/ 3698669 w 4311730"/>
              <a:gd name="connsiteY23" fmla="*/ 3867977 h 4301385"/>
              <a:gd name="connsiteX24" fmla="*/ 3531091 w 4311730"/>
              <a:gd name="connsiteY24" fmla="*/ 3931431 h 4301385"/>
              <a:gd name="connsiteX25" fmla="*/ 403200 w 4311730"/>
              <a:gd name="connsiteY25" fmla="*/ 2521700 h 4301385"/>
              <a:gd name="connsiteX26" fmla="*/ 328559 w 4311730"/>
              <a:gd name="connsiteY26" fmla="*/ 2403177 h 4301385"/>
              <a:gd name="connsiteX27" fmla="*/ 339746 w 4311730"/>
              <a:gd name="connsiteY27" fmla="*/ 2354123 h 4301385"/>
              <a:gd name="connsiteX28" fmla="*/ 369089 w 4311730"/>
              <a:gd name="connsiteY28" fmla="*/ 2313250 h 4301385"/>
              <a:gd name="connsiteX29" fmla="*/ 458269 w 4311730"/>
              <a:gd name="connsiteY29" fmla="*/ 2279482 h 4301385"/>
              <a:gd name="connsiteX30" fmla="*/ 647889 w 4311730"/>
              <a:gd name="connsiteY30" fmla="*/ 2107223 h 4301385"/>
              <a:gd name="connsiteX31" fmla="*/ 647889 w 4311730"/>
              <a:gd name="connsiteY31" fmla="*/ 2107224 h 4301385"/>
              <a:gd name="connsiteX32" fmla="*/ 647889 w 4311730"/>
              <a:gd name="connsiteY32" fmla="*/ 2107224 h 4301385"/>
              <a:gd name="connsiteX33" fmla="*/ 766412 w 4311730"/>
              <a:gd name="connsiteY33" fmla="*/ 2032583 h 4301385"/>
              <a:gd name="connsiteX34" fmla="*/ 815467 w 4311730"/>
              <a:gd name="connsiteY34" fmla="*/ 2043771 h 4301385"/>
              <a:gd name="connsiteX35" fmla="*/ 3943360 w 4311730"/>
              <a:gd name="connsiteY35" fmla="*/ 3453500 h 4301385"/>
              <a:gd name="connsiteX36" fmla="*/ 4006813 w 4311730"/>
              <a:gd name="connsiteY36" fmla="*/ 3621079 h 4301385"/>
              <a:gd name="connsiteX37" fmla="*/ 4006812 w 4311730"/>
              <a:gd name="connsiteY37" fmla="*/ 3621078 h 4301385"/>
              <a:gd name="connsiteX38" fmla="*/ 3839234 w 4311730"/>
              <a:gd name="connsiteY38" fmla="*/ 3684532 h 4301385"/>
              <a:gd name="connsiteX39" fmla="*/ 711343 w 4311730"/>
              <a:gd name="connsiteY39" fmla="*/ 2274801 h 4301385"/>
              <a:gd name="connsiteX40" fmla="*/ 636702 w 4311730"/>
              <a:gd name="connsiteY40" fmla="*/ 2156278 h 4301385"/>
              <a:gd name="connsiteX41" fmla="*/ 647889 w 4311730"/>
              <a:gd name="connsiteY41" fmla="*/ 2107224 h 4301385"/>
              <a:gd name="connsiteX42" fmla="*/ 647889 w 4311730"/>
              <a:gd name="connsiteY42" fmla="*/ 2107224 h 4301385"/>
              <a:gd name="connsiteX43" fmla="*/ 677232 w 4311730"/>
              <a:gd name="connsiteY43" fmla="*/ 2066351 h 4301385"/>
              <a:gd name="connsiteX44" fmla="*/ 766412 w 4311730"/>
              <a:gd name="connsiteY44" fmla="*/ 2032583 h 4301385"/>
              <a:gd name="connsiteX45" fmla="*/ 11648 w 4311730"/>
              <a:gd name="connsiteY45" fmla="*/ 1431683 h 4301385"/>
              <a:gd name="connsiteX46" fmla="*/ 11648 w 4311730"/>
              <a:gd name="connsiteY46" fmla="*/ 1431684 h 4301385"/>
              <a:gd name="connsiteX47" fmla="*/ 11648 w 4311730"/>
              <a:gd name="connsiteY47" fmla="*/ 1431684 h 4301385"/>
              <a:gd name="connsiteX48" fmla="*/ 134688 w 4311730"/>
              <a:gd name="connsiteY48" fmla="*/ 1354198 h 4301385"/>
              <a:gd name="connsiteX49" fmla="*/ 185613 w 4311730"/>
              <a:gd name="connsiteY49" fmla="*/ 1365812 h 4301385"/>
              <a:gd name="connsiteX50" fmla="*/ 3797804 w 4311730"/>
              <a:gd name="connsiteY50" fmla="*/ 2993814 h 4301385"/>
              <a:gd name="connsiteX51" fmla="*/ 3863676 w 4311730"/>
              <a:gd name="connsiteY51" fmla="*/ 3167779 h 4301385"/>
              <a:gd name="connsiteX52" fmla="*/ 3863675 w 4311730"/>
              <a:gd name="connsiteY52" fmla="*/ 3167779 h 4301385"/>
              <a:gd name="connsiteX53" fmla="*/ 3689710 w 4311730"/>
              <a:gd name="connsiteY53" fmla="*/ 3233650 h 4301385"/>
              <a:gd name="connsiteX54" fmla="*/ 77520 w 4311730"/>
              <a:gd name="connsiteY54" fmla="*/ 1605648 h 4301385"/>
              <a:gd name="connsiteX55" fmla="*/ 35 w 4311730"/>
              <a:gd name="connsiteY55" fmla="*/ 1482608 h 4301385"/>
              <a:gd name="connsiteX56" fmla="*/ 11648 w 4311730"/>
              <a:gd name="connsiteY56" fmla="*/ 1431684 h 4301385"/>
              <a:gd name="connsiteX57" fmla="*/ 11648 w 4311730"/>
              <a:gd name="connsiteY57" fmla="*/ 1431684 h 4301385"/>
              <a:gd name="connsiteX58" fmla="*/ 42109 w 4311730"/>
              <a:gd name="connsiteY58" fmla="*/ 1389253 h 4301385"/>
              <a:gd name="connsiteX59" fmla="*/ 134688 w 4311730"/>
              <a:gd name="connsiteY59" fmla="*/ 1354198 h 4301385"/>
              <a:gd name="connsiteX60" fmla="*/ 448054 w 4311730"/>
              <a:gd name="connsiteY60" fmla="*/ 1234283 h 4301385"/>
              <a:gd name="connsiteX61" fmla="*/ 448054 w 4311730"/>
              <a:gd name="connsiteY61" fmla="*/ 1234284 h 4301385"/>
              <a:gd name="connsiteX62" fmla="*/ 448053 w 4311730"/>
              <a:gd name="connsiteY62" fmla="*/ 1234284 h 4301385"/>
              <a:gd name="connsiteX63" fmla="*/ 571093 w 4311730"/>
              <a:gd name="connsiteY63" fmla="*/ 1156798 h 4301385"/>
              <a:gd name="connsiteX64" fmla="*/ 622018 w 4311730"/>
              <a:gd name="connsiteY64" fmla="*/ 1168412 h 4301385"/>
              <a:gd name="connsiteX65" fmla="*/ 4234209 w 4311730"/>
              <a:gd name="connsiteY65" fmla="*/ 2796414 h 4301385"/>
              <a:gd name="connsiteX66" fmla="*/ 4300081 w 4311730"/>
              <a:gd name="connsiteY66" fmla="*/ 2970379 h 4301385"/>
              <a:gd name="connsiteX67" fmla="*/ 4300080 w 4311730"/>
              <a:gd name="connsiteY67" fmla="*/ 2970378 h 4301385"/>
              <a:gd name="connsiteX68" fmla="*/ 4126115 w 4311730"/>
              <a:gd name="connsiteY68" fmla="*/ 3036250 h 4301385"/>
              <a:gd name="connsiteX69" fmla="*/ 513925 w 4311730"/>
              <a:gd name="connsiteY69" fmla="*/ 1408248 h 4301385"/>
              <a:gd name="connsiteX70" fmla="*/ 436440 w 4311730"/>
              <a:gd name="connsiteY70" fmla="*/ 1285208 h 4301385"/>
              <a:gd name="connsiteX71" fmla="*/ 448054 w 4311730"/>
              <a:gd name="connsiteY71" fmla="*/ 1234284 h 4301385"/>
              <a:gd name="connsiteX72" fmla="*/ 478514 w 4311730"/>
              <a:gd name="connsiteY72" fmla="*/ 1191853 h 4301385"/>
              <a:gd name="connsiteX73" fmla="*/ 571093 w 4311730"/>
              <a:gd name="connsiteY73" fmla="*/ 1156798 h 4301385"/>
              <a:gd name="connsiteX74" fmla="*/ 742332 w 4311730"/>
              <a:gd name="connsiteY74" fmla="*/ 801205 h 4301385"/>
              <a:gd name="connsiteX75" fmla="*/ 799599 w 4311730"/>
              <a:gd name="connsiteY75" fmla="*/ 814265 h 4301385"/>
              <a:gd name="connsiteX76" fmla="*/ 3534484 w 4311730"/>
              <a:gd name="connsiteY76" fmla="*/ 2046868 h 4301385"/>
              <a:gd name="connsiteX77" fmla="*/ 3608560 w 4311730"/>
              <a:gd name="connsiteY77" fmla="*/ 2242499 h 4301385"/>
              <a:gd name="connsiteX78" fmla="*/ 3412928 w 4311730"/>
              <a:gd name="connsiteY78" fmla="*/ 2316575 h 4301385"/>
              <a:gd name="connsiteX79" fmla="*/ 678044 w 4311730"/>
              <a:gd name="connsiteY79" fmla="*/ 1083972 h 4301385"/>
              <a:gd name="connsiteX80" fmla="*/ 603968 w 4311730"/>
              <a:gd name="connsiteY80" fmla="*/ 888341 h 4301385"/>
              <a:gd name="connsiteX81" fmla="*/ 742332 w 4311730"/>
              <a:gd name="connsiteY81" fmla="*/ 801205 h 4301385"/>
              <a:gd name="connsiteX82" fmla="*/ 670421 w 4311730"/>
              <a:gd name="connsiteY82" fmla="*/ 483176 h 4301385"/>
              <a:gd name="connsiteX83" fmla="*/ 670421 w 4311730"/>
              <a:gd name="connsiteY83" fmla="*/ 483176 h 4301385"/>
              <a:gd name="connsiteX84" fmla="*/ 670421 w 4311730"/>
              <a:gd name="connsiteY84" fmla="*/ 483176 h 4301385"/>
              <a:gd name="connsiteX85" fmla="*/ 815074 w 4311730"/>
              <a:gd name="connsiteY85" fmla="*/ 392081 h 4301385"/>
              <a:gd name="connsiteX86" fmla="*/ 874944 w 4311730"/>
              <a:gd name="connsiteY86" fmla="*/ 405734 h 4301385"/>
              <a:gd name="connsiteX87" fmla="*/ 3790657 w 4311730"/>
              <a:gd name="connsiteY87" fmla="*/ 1719835 h 4301385"/>
              <a:gd name="connsiteX88" fmla="*/ 3868099 w 4311730"/>
              <a:gd name="connsiteY88" fmla="*/ 1924358 h 4301385"/>
              <a:gd name="connsiteX89" fmla="*/ 3868098 w 4311730"/>
              <a:gd name="connsiteY89" fmla="*/ 1924358 h 4301385"/>
              <a:gd name="connsiteX90" fmla="*/ 3663575 w 4311730"/>
              <a:gd name="connsiteY90" fmla="*/ 2001800 h 4301385"/>
              <a:gd name="connsiteX91" fmla="*/ 747864 w 4311730"/>
              <a:gd name="connsiteY91" fmla="*/ 687699 h 4301385"/>
              <a:gd name="connsiteX92" fmla="*/ 656768 w 4311730"/>
              <a:gd name="connsiteY92" fmla="*/ 543046 h 4301385"/>
              <a:gd name="connsiteX93" fmla="*/ 670421 w 4311730"/>
              <a:gd name="connsiteY93" fmla="*/ 483176 h 4301385"/>
              <a:gd name="connsiteX94" fmla="*/ 706233 w 4311730"/>
              <a:gd name="connsiteY94" fmla="*/ 433293 h 4301385"/>
              <a:gd name="connsiteX95" fmla="*/ 815074 w 4311730"/>
              <a:gd name="connsiteY95" fmla="*/ 392081 h 4301385"/>
              <a:gd name="connsiteX96" fmla="*/ 1388748 w 4311730"/>
              <a:gd name="connsiteY96" fmla="*/ 236482 h 4301385"/>
              <a:gd name="connsiteX97" fmla="*/ 1443412 w 4311730"/>
              <a:gd name="connsiteY97" fmla="*/ 248948 h 4301385"/>
              <a:gd name="connsiteX98" fmla="*/ 3406288 w 4311730"/>
              <a:gd name="connsiteY98" fmla="*/ 1133609 h 4301385"/>
              <a:gd name="connsiteX99" fmla="*/ 3476997 w 4311730"/>
              <a:gd name="connsiteY99" fmla="*/ 1320349 h 4301385"/>
              <a:gd name="connsiteX100" fmla="*/ 3290257 w 4311730"/>
              <a:gd name="connsiteY100" fmla="*/ 1391058 h 4301385"/>
              <a:gd name="connsiteX101" fmla="*/ 1327381 w 4311730"/>
              <a:gd name="connsiteY101" fmla="*/ 506397 h 4301385"/>
              <a:gd name="connsiteX102" fmla="*/ 1256672 w 4311730"/>
              <a:gd name="connsiteY102" fmla="*/ 319657 h 4301385"/>
              <a:gd name="connsiteX103" fmla="*/ 1388748 w 4311730"/>
              <a:gd name="connsiteY103" fmla="*/ 236482 h 4301385"/>
              <a:gd name="connsiteX104" fmla="*/ 1780474 w 4311730"/>
              <a:gd name="connsiteY104" fmla="*/ 38 h 4301385"/>
              <a:gd name="connsiteX105" fmla="*/ 1835138 w 4311730"/>
              <a:gd name="connsiteY105" fmla="*/ 12505 h 4301385"/>
              <a:gd name="connsiteX106" fmla="*/ 3323982 w 4311730"/>
              <a:gd name="connsiteY106" fmla="*/ 683521 h 4301385"/>
              <a:gd name="connsiteX107" fmla="*/ 3394690 w 4311730"/>
              <a:gd name="connsiteY107" fmla="*/ 870261 h 4301385"/>
              <a:gd name="connsiteX108" fmla="*/ 3207950 w 4311730"/>
              <a:gd name="connsiteY108" fmla="*/ 940970 h 4301385"/>
              <a:gd name="connsiteX109" fmla="*/ 1719107 w 4311730"/>
              <a:gd name="connsiteY109" fmla="*/ 269953 h 4301385"/>
              <a:gd name="connsiteX110" fmla="*/ 1648398 w 4311730"/>
              <a:gd name="connsiteY110" fmla="*/ 83214 h 4301385"/>
              <a:gd name="connsiteX111" fmla="*/ 1780474 w 4311730"/>
              <a:gd name="connsiteY111" fmla="*/ 38 h 430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311730" h="4301385">
                <a:moveTo>
                  <a:pt x="1103914" y="3347949"/>
                </a:moveTo>
                <a:cubicBezTo>
                  <a:pt x="1122251" y="3348376"/>
                  <a:pt x="1140806" y="3352405"/>
                  <a:pt x="1158579" y="3360416"/>
                </a:cubicBezTo>
                <a:lnTo>
                  <a:pt x="2647422" y="4031432"/>
                </a:lnTo>
                <a:cubicBezTo>
                  <a:pt x="2718515" y="4063473"/>
                  <a:pt x="2750172" y="4147080"/>
                  <a:pt x="2718131" y="4218172"/>
                </a:cubicBezTo>
                <a:cubicBezTo>
                  <a:pt x="2686090" y="4289264"/>
                  <a:pt x="2602483" y="4320922"/>
                  <a:pt x="2531391" y="4288881"/>
                </a:cubicBezTo>
                <a:lnTo>
                  <a:pt x="1042548" y="3617864"/>
                </a:lnTo>
                <a:cubicBezTo>
                  <a:pt x="971455" y="3585823"/>
                  <a:pt x="939798" y="3502217"/>
                  <a:pt x="971839" y="3431125"/>
                </a:cubicBezTo>
                <a:cubicBezTo>
                  <a:pt x="995870" y="3377805"/>
                  <a:pt x="1048906" y="3346668"/>
                  <a:pt x="1103914" y="3347949"/>
                </a:cubicBezTo>
                <a:close/>
                <a:moveTo>
                  <a:pt x="851821" y="2848575"/>
                </a:moveTo>
                <a:cubicBezTo>
                  <a:pt x="868153" y="2848955"/>
                  <a:pt x="884679" y="2852544"/>
                  <a:pt x="900509" y="2859678"/>
                </a:cubicBezTo>
                <a:lnTo>
                  <a:pt x="3275747" y="3930189"/>
                </a:lnTo>
                <a:cubicBezTo>
                  <a:pt x="3339067" y="3958727"/>
                  <a:pt x="3367263" y="4033194"/>
                  <a:pt x="3338725" y="4096514"/>
                </a:cubicBezTo>
                <a:cubicBezTo>
                  <a:pt x="3310187" y="4159834"/>
                  <a:pt x="3235721" y="4188030"/>
                  <a:pt x="3172401" y="4159492"/>
                </a:cubicBezTo>
                <a:lnTo>
                  <a:pt x="797163" y="3088981"/>
                </a:lnTo>
                <a:cubicBezTo>
                  <a:pt x="733843" y="3060443"/>
                  <a:pt x="705647" y="2985977"/>
                  <a:pt x="734185" y="2922657"/>
                </a:cubicBezTo>
                <a:cubicBezTo>
                  <a:pt x="755589" y="2875167"/>
                  <a:pt x="802827" y="2847434"/>
                  <a:pt x="851821" y="2848575"/>
                </a:cubicBezTo>
                <a:close/>
                <a:moveTo>
                  <a:pt x="339746" y="2354122"/>
                </a:moveTo>
                <a:lnTo>
                  <a:pt x="339746" y="2354123"/>
                </a:lnTo>
                <a:lnTo>
                  <a:pt x="339746" y="2354123"/>
                </a:lnTo>
                <a:close/>
                <a:moveTo>
                  <a:pt x="458269" y="2279482"/>
                </a:moveTo>
                <a:cubicBezTo>
                  <a:pt x="474723" y="2279866"/>
                  <a:pt x="491375" y="2283481"/>
                  <a:pt x="507324" y="2290670"/>
                </a:cubicBezTo>
                <a:lnTo>
                  <a:pt x="3635217" y="3700399"/>
                </a:lnTo>
                <a:cubicBezTo>
                  <a:pt x="3699014" y="3729153"/>
                  <a:pt x="3727423" y="3804180"/>
                  <a:pt x="3698670" y="3867978"/>
                </a:cubicBezTo>
                <a:lnTo>
                  <a:pt x="3698669" y="3867977"/>
                </a:lnTo>
                <a:cubicBezTo>
                  <a:pt x="3669916" y="3931775"/>
                  <a:pt x="3594888" y="3960184"/>
                  <a:pt x="3531091" y="3931431"/>
                </a:cubicBezTo>
                <a:lnTo>
                  <a:pt x="403200" y="2521700"/>
                </a:lnTo>
                <a:cubicBezTo>
                  <a:pt x="355351" y="2500135"/>
                  <a:pt x="327409" y="2452541"/>
                  <a:pt x="328559" y="2403177"/>
                </a:cubicBezTo>
                <a:lnTo>
                  <a:pt x="339746" y="2354123"/>
                </a:lnTo>
                <a:lnTo>
                  <a:pt x="369089" y="2313250"/>
                </a:lnTo>
                <a:cubicBezTo>
                  <a:pt x="393237" y="2290879"/>
                  <a:pt x="425360" y="2278716"/>
                  <a:pt x="458269" y="2279482"/>
                </a:cubicBezTo>
                <a:close/>
                <a:moveTo>
                  <a:pt x="647889" y="2107223"/>
                </a:moveTo>
                <a:lnTo>
                  <a:pt x="647889" y="2107224"/>
                </a:lnTo>
                <a:lnTo>
                  <a:pt x="647889" y="2107224"/>
                </a:lnTo>
                <a:close/>
                <a:moveTo>
                  <a:pt x="766412" y="2032583"/>
                </a:moveTo>
                <a:cubicBezTo>
                  <a:pt x="782866" y="2032967"/>
                  <a:pt x="799518" y="2036582"/>
                  <a:pt x="815467" y="2043771"/>
                </a:cubicBezTo>
                <a:lnTo>
                  <a:pt x="3943360" y="3453500"/>
                </a:lnTo>
                <a:cubicBezTo>
                  <a:pt x="4007157" y="3482254"/>
                  <a:pt x="4035566" y="3557281"/>
                  <a:pt x="4006813" y="3621079"/>
                </a:cubicBezTo>
                <a:lnTo>
                  <a:pt x="4006812" y="3621078"/>
                </a:lnTo>
                <a:cubicBezTo>
                  <a:pt x="3978059" y="3684876"/>
                  <a:pt x="3903031" y="3713285"/>
                  <a:pt x="3839234" y="3684532"/>
                </a:cubicBezTo>
                <a:lnTo>
                  <a:pt x="711343" y="2274801"/>
                </a:lnTo>
                <a:cubicBezTo>
                  <a:pt x="663495" y="2253236"/>
                  <a:pt x="635552" y="2205642"/>
                  <a:pt x="636702" y="2156278"/>
                </a:cubicBezTo>
                <a:lnTo>
                  <a:pt x="647889" y="2107224"/>
                </a:lnTo>
                <a:lnTo>
                  <a:pt x="647889" y="2107224"/>
                </a:lnTo>
                <a:lnTo>
                  <a:pt x="677232" y="2066351"/>
                </a:lnTo>
                <a:cubicBezTo>
                  <a:pt x="701380" y="2043980"/>
                  <a:pt x="733503" y="2031817"/>
                  <a:pt x="766412" y="2032583"/>
                </a:cubicBezTo>
                <a:close/>
                <a:moveTo>
                  <a:pt x="11648" y="1431683"/>
                </a:moveTo>
                <a:lnTo>
                  <a:pt x="11648" y="1431684"/>
                </a:lnTo>
                <a:lnTo>
                  <a:pt x="11648" y="1431684"/>
                </a:lnTo>
                <a:close/>
                <a:moveTo>
                  <a:pt x="134688" y="1354198"/>
                </a:moveTo>
                <a:cubicBezTo>
                  <a:pt x="151770" y="1354596"/>
                  <a:pt x="169056" y="1358350"/>
                  <a:pt x="185613" y="1365812"/>
                </a:cubicBezTo>
                <a:lnTo>
                  <a:pt x="3797804" y="2993814"/>
                </a:lnTo>
                <a:cubicBezTo>
                  <a:pt x="3864034" y="3023663"/>
                  <a:pt x="3893525" y="3101550"/>
                  <a:pt x="3863676" y="3167779"/>
                </a:cubicBezTo>
                <a:lnTo>
                  <a:pt x="3863675" y="3167779"/>
                </a:lnTo>
                <a:cubicBezTo>
                  <a:pt x="3833826" y="3234008"/>
                  <a:pt x="3755939" y="3263499"/>
                  <a:pt x="3689710" y="3233650"/>
                </a:cubicBezTo>
                <a:lnTo>
                  <a:pt x="77520" y="1605648"/>
                </a:lnTo>
                <a:cubicBezTo>
                  <a:pt x="27848" y="1583261"/>
                  <a:pt x="-1159" y="1533853"/>
                  <a:pt x="35" y="1482608"/>
                </a:cubicBezTo>
                <a:lnTo>
                  <a:pt x="11648" y="1431684"/>
                </a:lnTo>
                <a:lnTo>
                  <a:pt x="11648" y="1431684"/>
                </a:lnTo>
                <a:lnTo>
                  <a:pt x="42109" y="1389253"/>
                </a:lnTo>
                <a:cubicBezTo>
                  <a:pt x="67178" y="1366029"/>
                  <a:pt x="100525" y="1353403"/>
                  <a:pt x="134688" y="1354198"/>
                </a:cubicBezTo>
                <a:close/>
                <a:moveTo>
                  <a:pt x="448054" y="1234283"/>
                </a:moveTo>
                <a:lnTo>
                  <a:pt x="448054" y="1234284"/>
                </a:lnTo>
                <a:lnTo>
                  <a:pt x="448053" y="1234284"/>
                </a:lnTo>
                <a:close/>
                <a:moveTo>
                  <a:pt x="571093" y="1156798"/>
                </a:moveTo>
                <a:cubicBezTo>
                  <a:pt x="588175" y="1157196"/>
                  <a:pt x="605461" y="1160950"/>
                  <a:pt x="622018" y="1168412"/>
                </a:cubicBezTo>
                <a:lnTo>
                  <a:pt x="4234209" y="2796414"/>
                </a:lnTo>
                <a:cubicBezTo>
                  <a:pt x="4300439" y="2826263"/>
                  <a:pt x="4329930" y="2904150"/>
                  <a:pt x="4300081" y="2970379"/>
                </a:cubicBezTo>
                <a:lnTo>
                  <a:pt x="4300080" y="2970378"/>
                </a:lnTo>
                <a:cubicBezTo>
                  <a:pt x="4270231" y="3036608"/>
                  <a:pt x="4192344" y="3066099"/>
                  <a:pt x="4126115" y="3036250"/>
                </a:cubicBezTo>
                <a:lnTo>
                  <a:pt x="513925" y="1408248"/>
                </a:lnTo>
                <a:cubicBezTo>
                  <a:pt x="464253" y="1385861"/>
                  <a:pt x="435246" y="1336453"/>
                  <a:pt x="436440" y="1285208"/>
                </a:cubicBezTo>
                <a:lnTo>
                  <a:pt x="448054" y="1234284"/>
                </a:lnTo>
                <a:lnTo>
                  <a:pt x="478514" y="1191853"/>
                </a:lnTo>
                <a:cubicBezTo>
                  <a:pt x="503583" y="1168629"/>
                  <a:pt x="536930" y="1156003"/>
                  <a:pt x="571093" y="1156798"/>
                </a:cubicBezTo>
                <a:close/>
                <a:moveTo>
                  <a:pt x="742332" y="801205"/>
                </a:moveTo>
                <a:cubicBezTo>
                  <a:pt x="761542" y="801653"/>
                  <a:pt x="780980" y="805874"/>
                  <a:pt x="799599" y="814265"/>
                </a:cubicBezTo>
                <a:lnTo>
                  <a:pt x="3534484" y="2046868"/>
                </a:lnTo>
                <a:cubicBezTo>
                  <a:pt x="3608961" y="2080434"/>
                  <a:pt x="3642126" y="2168022"/>
                  <a:pt x="3608560" y="2242499"/>
                </a:cubicBezTo>
                <a:cubicBezTo>
                  <a:pt x="3574993" y="2316977"/>
                  <a:pt x="3487405" y="2350142"/>
                  <a:pt x="3412928" y="2316575"/>
                </a:cubicBezTo>
                <a:lnTo>
                  <a:pt x="678044" y="1083972"/>
                </a:lnTo>
                <a:cubicBezTo>
                  <a:pt x="603566" y="1050406"/>
                  <a:pt x="570402" y="962818"/>
                  <a:pt x="603968" y="888341"/>
                </a:cubicBezTo>
                <a:cubicBezTo>
                  <a:pt x="629143" y="832483"/>
                  <a:pt x="684705" y="799864"/>
                  <a:pt x="742332" y="801205"/>
                </a:cubicBezTo>
                <a:close/>
                <a:moveTo>
                  <a:pt x="670421" y="483176"/>
                </a:moveTo>
                <a:lnTo>
                  <a:pt x="670421" y="483176"/>
                </a:lnTo>
                <a:lnTo>
                  <a:pt x="670421" y="483176"/>
                </a:lnTo>
                <a:close/>
                <a:moveTo>
                  <a:pt x="815074" y="392081"/>
                </a:moveTo>
                <a:cubicBezTo>
                  <a:pt x="835156" y="392548"/>
                  <a:pt x="855478" y="396961"/>
                  <a:pt x="874944" y="405734"/>
                </a:cubicBezTo>
                <a:lnTo>
                  <a:pt x="3790657" y="1719835"/>
                </a:lnTo>
                <a:cubicBezTo>
                  <a:pt x="3868519" y="1754927"/>
                  <a:pt x="3903191" y="1846496"/>
                  <a:pt x="3868099" y="1924358"/>
                </a:cubicBezTo>
                <a:lnTo>
                  <a:pt x="3868098" y="1924358"/>
                </a:lnTo>
                <a:cubicBezTo>
                  <a:pt x="3833006" y="2002220"/>
                  <a:pt x="3741437" y="2036892"/>
                  <a:pt x="3663575" y="2001800"/>
                </a:cubicBezTo>
                <a:lnTo>
                  <a:pt x="747864" y="687699"/>
                </a:lnTo>
                <a:cubicBezTo>
                  <a:pt x="689467" y="661380"/>
                  <a:pt x="655365" y="603292"/>
                  <a:pt x="656768" y="543046"/>
                </a:cubicBezTo>
                <a:lnTo>
                  <a:pt x="670421" y="483176"/>
                </a:lnTo>
                <a:lnTo>
                  <a:pt x="706233" y="433293"/>
                </a:lnTo>
                <a:cubicBezTo>
                  <a:pt x="735705" y="405990"/>
                  <a:pt x="774909" y="391145"/>
                  <a:pt x="815074" y="392081"/>
                </a:cubicBezTo>
                <a:close/>
                <a:moveTo>
                  <a:pt x="1388748" y="236482"/>
                </a:moveTo>
                <a:cubicBezTo>
                  <a:pt x="1407084" y="236909"/>
                  <a:pt x="1425639" y="240938"/>
                  <a:pt x="1443412" y="248948"/>
                </a:cubicBezTo>
                <a:lnTo>
                  <a:pt x="3406288" y="1133609"/>
                </a:lnTo>
                <a:cubicBezTo>
                  <a:pt x="3477381" y="1165650"/>
                  <a:pt x="3509038" y="1249257"/>
                  <a:pt x="3476997" y="1320349"/>
                </a:cubicBezTo>
                <a:cubicBezTo>
                  <a:pt x="3444956" y="1391441"/>
                  <a:pt x="3361349" y="1423099"/>
                  <a:pt x="3290257" y="1391058"/>
                </a:cubicBezTo>
                <a:lnTo>
                  <a:pt x="1327381" y="506397"/>
                </a:lnTo>
                <a:cubicBezTo>
                  <a:pt x="1256289" y="474356"/>
                  <a:pt x="1224631" y="390749"/>
                  <a:pt x="1256672" y="319657"/>
                </a:cubicBezTo>
                <a:cubicBezTo>
                  <a:pt x="1280703" y="266338"/>
                  <a:pt x="1333740" y="235201"/>
                  <a:pt x="1388748" y="236482"/>
                </a:cubicBezTo>
                <a:close/>
                <a:moveTo>
                  <a:pt x="1780474" y="38"/>
                </a:moveTo>
                <a:cubicBezTo>
                  <a:pt x="1798810" y="465"/>
                  <a:pt x="1817365" y="4495"/>
                  <a:pt x="1835138" y="12505"/>
                </a:cubicBezTo>
                <a:lnTo>
                  <a:pt x="3323982" y="683521"/>
                </a:lnTo>
                <a:cubicBezTo>
                  <a:pt x="3395074" y="715562"/>
                  <a:pt x="3426731" y="799169"/>
                  <a:pt x="3394690" y="870261"/>
                </a:cubicBezTo>
                <a:cubicBezTo>
                  <a:pt x="3362649" y="941353"/>
                  <a:pt x="3279043" y="973011"/>
                  <a:pt x="3207950" y="940970"/>
                </a:cubicBezTo>
                <a:lnTo>
                  <a:pt x="1719107" y="269953"/>
                </a:lnTo>
                <a:cubicBezTo>
                  <a:pt x="1648015" y="237912"/>
                  <a:pt x="1616357" y="154306"/>
                  <a:pt x="1648398" y="83214"/>
                </a:cubicBezTo>
                <a:cubicBezTo>
                  <a:pt x="1672429" y="29894"/>
                  <a:pt x="1725465" y="-1243"/>
                  <a:pt x="1780474" y="38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63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95446" y="2075542"/>
            <a:ext cx="4450270" cy="2766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7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2512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8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hree 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70125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512594" y="1889760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55063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06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 Cen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432560" y="1577094"/>
            <a:ext cx="9433559" cy="22176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29373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9279654" y="6348357"/>
            <a:ext cx="1577804" cy="344213"/>
            <a:chOff x="5270589" y="6012181"/>
            <a:chExt cx="1577804" cy="34421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270589" y="6017840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663662" y="6012181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984678" y="6276302"/>
            <a:ext cx="431790" cy="410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1100" b="1" i="0" smtClean="0">
                <a:solidFill>
                  <a:schemeClr val="tx1"/>
                </a:solidFill>
                <a:latin typeface="+mj-lt"/>
                <a:ea typeface="Montserrat" charset="0"/>
                <a:cs typeface="Montserrat" charset="0"/>
              </a:rPr>
              <a:pPr algn="ctr"/>
              <a:t>‹N›</a:t>
            </a:fld>
            <a:endParaRPr lang="en-US" sz="1100" b="1" i="0" dirty="0">
              <a:solidFill>
                <a:schemeClr val="tx1"/>
              </a:solidFill>
              <a:latin typeface="+mj-lt"/>
              <a:ea typeface="Montserrat" charset="0"/>
              <a:cs typeface="Montserra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298447" y="6353246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tx1"/>
                </a:solidFill>
                <a:latin typeface="+mj-lt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25466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99" r:id="rId8"/>
    <p:sldLayoutId id="2147483700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5" r:id="rId24"/>
    <p:sldLayoutId id="2147483676" r:id="rId25"/>
    <p:sldLayoutId id="2147483677" r:id="rId26"/>
    <p:sldLayoutId id="2147483673" r:id="rId27"/>
    <p:sldLayoutId id="2147483674" r:id="rId28"/>
    <p:sldLayoutId id="2147483678" r:id="rId29"/>
    <p:sldLayoutId id="2147483701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hyperlink" Target="https://www.linkedin.com/posts/luca-tomei-760296ab_ranking-computer-scientists-mining-wikipedia-activity-6691713994559942657-Iio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3.png"/><Relationship Id="rId4" Type="http://schemas.openxmlformats.org/officeDocument/2006/relationships/hyperlink" Target="https://github.com/LucaTomei/Computer_Scientis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2691" y="1366987"/>
            <a:ext cx="5666510" cy="3210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71202" y="2310335"/>
            <a:ext cx="6869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400" dirty="0">
                <a:solidFill>
                  <a:schemeClr val="accent2"/>
                </a:solidFill>
                <a:latin typeface="Titillium" panose="00000500000000000000" pitchFamily="50" charset="0"/>
              </a:rPr>
              <a:t>Computer Scientists</a:t>
            </a:r>
          </a:p>
          <a:p>
            <a:pPr algn="ctr"/>
            <a:r>
              <a:rPr lang="en-US" sz="4000" b="1" spc="400" dirty="0">
                <a:solidFill>
                  <a:schemeClr val="accent2"/>
                </a:solidFill>
                <a:latin typeface="Titillium" panose="00000500000000000000" pitchFamily="50" charset="0"/>
              </a:rPr>
              <a:t>Retrieval</a:t>
            </a:r>
            <a:endParaRPr lang="en-US" sz="4000" b="1" spc="400" dirty="0">
              <a:latin typeface="Titillium" panose="00000500000000000000" pitchFamily="50" charset="0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01D446D-3364-EE4B-A817-210F78D36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717" y="3579926"/>
            <a:ext cx="997196" cy="99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DDC12C72-99DF-774F-AAE8-596C1BE1D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080" y="1462075"/>
            <a:ext cx="985164" cy="60587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965F63F-D063-E345-A1F7-E3F97F96C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5" y="4672211"/>
            <a:ext cx="2540000" cy="2540000"/>
          </a:xfrm>
          <a:prstGeom prst="rect">
            <a:avLst/>
          </a:prstGeom>
        </p:spPr>
      </p:pic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F710DFA4-099D-C041-BE75-25971114C2BF}"/>
              </a:ext>
            </a:extLst>
          </p:cNvPr>
          <p:cNvCxnSpPr>
            <a:cxnSpLocks/>
          </p:cNvCxnSpPr>
          <p:nvPr/>
        </p:nvCxnSpPr>
        <p:spPr>
          <a:xfrm>
            <a:off x="3622746" y="5965360"/>
            <a:ext cx="6642641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397BB11B-2B0E-864E-8E5E-ABC0CF9055DD}"/>
              </a:ext>
            </a:extLst>
          </p:cNvPr>
          <p:cNvSpPr/>
          <p:nvPr/>
        </p:nvSpPr>
        <p:spPr>
          <a:xfrm>
            <a:off x="6097257" y="5942211"/>
            <a:ext cx="5138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i="1" dirty="0">
                <a:solidFill>
                  <a:srgbClr val="666666"/>
                </a:solidFill>
                <a:latin typeface="EBGaramond"/>
              </a:rPr>
              <a:t>WEB INFORMATION RETRIEVAL 2019/2020 </a:t>
            </a:r>
            <a:endParaRPr lang="it-IT" i="1" dirty="0">
              <a:effectLst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27793D7-F228-894B-9707-CCDC58F0E7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690" y="6278611"/>
            <a:ext cx="2215899" cy="41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922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14">
            <a:extLst>
              <a:ext uri="{FF2B5EF4-FFF2-40B4-BE49-F238E27FC236}">
                <a16:creationId xmlns:a16="http://schemas.microsoft.com/office/drawing/2014/main" id="{D410018D-2908-9245-B1DF-E4A46479F6A1}"/>
              </a:ext>
            </a:extLst>
          </p:cNvPr>
          <p:cNvSpPr txBox="1"/>
          <p:nvPr/>
        </p:nvSpPr>
        <p:spPr>
          <a:xfrm>
            <a:off x="2846187" y="60923"/>
            <a:ext cx="654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tillium" panose="00000500000000000000" pitchFamily="50" charset="0"/>
              </a:rPr>
              <a:t>Results &amp; Personalized Pagerank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graphicFrame>
        <p:nvGraphicFramePr>
          <p:cNvPr id="59" name="Tabella 58">
            <a:extLst>
              <a:ext uri="{FF2B5EF4-FFF2-40B4-BE49-F238E27FC236}">
                <a16:creationId xmlns:a16="http://schemas.microsoft.com/office/drawing/2014/main" id="{C29C62F4-0B7D-2E4F-B768-3376C894D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409150"/>
              </p:ext>
            </p:extLst>
          </p:nvPr>
        </p:nvGraphicFramePr>
        <p:xfrm>
          <a:off x="647699" y="844382"/>
          <a:ext cx="3273953" cy="54864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641516">
                  <a:extLst>
                    <a:ext uri="{9D8B030D-6E8A-4147-A177-3AD203B41FA5}">
                      <a16:colId xmlns:a16="http://schemas.microsoft.com/office/drawing/2014/main" val="1409471621"/>
                    </a:ext>
                  </a:extLst>
                </a:gridCol>
                <a:gridCol w="1632437">
                  <a:extLst>
                    <a:ext uri="{9D8B030D-6E8A-4147-A177-3AD203B41FA5}">
                      <a16:colId xmlns:a16="http://schemas.microsoft.com/office/drawing/2014/main" val="3911828623"/>
                    </a:ext>
                  </a:extLst>
                </a:gridCol>
              </a:tblGrid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Donald_Knuth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0.08372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760121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Rudy_Rucker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0.07940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86278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Fred_Brooks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0.07389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40595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Adi_Shamir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0.06984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30992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Douglas_Engelbart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0.06941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89909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Allen_Newell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0.06934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58862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Stephen_Wolfram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0.06704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19067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Alan_Kay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0.06534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98772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Niklaus_Wirth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0.06421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78019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Alan_Perlis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0.06368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26334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E._</a:t>
                      </a:r>
                      <a:r>
                        <a:rPr lang="it-IT" sz="1200" b="1" dirty="0" err="1"/>
                        <a:t>Allen_Emerson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0.06327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783160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Herbert_A._Simon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0.06236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76194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Dennis_Ritchie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0.06233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80842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Edmund_M._Clarke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0.06215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879504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Amir_Pnueli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0.06165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946324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Dana_Scott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0.06021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07661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John_McCarthy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0.05920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28105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John_Cocke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0.05905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76431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Barbara_Liskov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0.05878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304183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Charles_Bachman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0.05854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16828"/>
                  </a:ext>
                </a:extLst>
              </a:tr>
            </a:tbl>
          </a:graphicData>
        </a:graphic>
      </p:graphicFrame>
      <p:sp>
        <p:nvSpPr>
          <p:cNvPr id="60" name="Rectangle 12">
            <a:extLst>
              <a:ext uri="{FF2B5EF4-FFF2-40B4-BE49-F238E27FC236}">
                <a16:creationId xmlns:a16="http://schemas.microsoft.com/office/drawing/2014/main" id="{7A967134-6A8D-E049-9191-5AB833CE1AEB}"/>
              </a:ext>
            </a:extLst>
          </p:cNvPr>
          <p:cNvSpPr/>
          <p:nvPr/>
        </p:nvSpPr>
        <p:spPr>
          <a:xfrm>
            <a:off x="647700" y="6330782"/>
            <a:ext cx="3273952" cy="37605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B940387F-EB28-1F4B-B2B4-186B05283812}"/>
              </a:ext>
            </a:extLst>
          </p:cNvPr>
          <p:cNvSpPr txBox="1">
            <a:spLocks/>
          </p:cNvSpPr>
          <p:nvPr/>
        </p:nvSpPr>
        <p:spPr>
          <a:xfrm>
            <a:off x="647698" y="6369503"/>
            <a:ext cx="3273953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400" spc="400" dirty="0">
                <a:solidFill>
                  <a:schemeClr val="bg1"/>
                </a:solidFill>
                <a:latin typeface=""/>
              </a:rPr>
              <a:t>Personalized Pagerank</a:t>
            </a:r>
          </a:p>
        </p:txBody>
      </p:sp>
      <p:graphicFrame>
        <p:nvGraphicFramePr>
          <p:cNvPr id="64" name="Tabella 63">
            <a:extLst>
              <a:ext uri="{FF2B5EF4-FFF2-40B4-BE49-F238E27FC236}">
                <a16:creationId xmlns:a16="http://schemas.microsoft.com/office/drawing/2014/main" id="{23C88F41-4065-E048-A441-F40D96384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926478"/>
              </p:ext>
            </p:extLst>
          </p:nvPr>
        </p:nvGraphicFramePr>
        <p:xfrm>
          <a:off x="4392697" y="844382"/>
          <a:ext cx="3273952" cy="549162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41515">
                  <a:extLst>
                    <a:ext uri="{9D8B030D-6E8A-4147-A177-3AD203B41FA5}">
                      <a16:colId xmlns:a16="http://schemas.microsoft.com/office/drawing/2014/main" val="1409471621"/>
                    </a:ext>
                  </a:extLst>
                </a:gridCol>
                <a:gridCol w="1632437">
                  <a:extLst>
                    <a:ext uri="{9D8B030D-6E8A-4147-A177-3AD203B41FA5}">
                      <a16:colId xmlns:a16="http://schemas.microsoft.com/office/drawing/2014/main" val="3911828623"/>
                    </a:ext>
                  </a:extLst>
                </a:gridCol>
              </a:tblGrid>
              <a:tr h="269103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Donald_Knuth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kern="1200" dirty="0">
                          <a:effectLst/>
                        </a:rPr>
                        <a:t>0.01353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760121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Vint_Cerf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0.01129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86278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Niklaus_Wirth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0.01079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40595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Fred_Brooks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0.01050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30992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Silvio_Micali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0.01032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89909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Shafi_Goldwasser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0.01005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58862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Marvin_Minsky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0.00987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19067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Douglas_Engelbart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0.00981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98772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Leslie_Valiant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0.00957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78019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Allen_Newell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0.00956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26334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Adi_Shamir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0.00918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783160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Alan_Kay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0.00916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76194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algn="ctr"/>
                      <a:r>
                        <a:rPr lang="it-IT" sz="1200" kern="1200" dirty="0" err="1">
                          <a:effectLst/>
                        </a:rPr>
                        <a:t>John_McCarthy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0.00911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80842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Herbert_A._Simon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0.00910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879504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Robert_Tarjan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0.00909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946324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John_Hopcroft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0.00898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07661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Richard_Karp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0.00891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28105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Dennis_Ritchie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0.00890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76431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Stephen_Wolfram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0.00882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304183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John_Cocke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0.00861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16828"/>
                  </a:ext>
                </a:extLst>
              </a:tr>
            </a:tbl>
          </a:graphicData>
        </a:graphic>
      </p:graphicFrame>
      <p:graphicFrame>
        <p:nvGraphicFramePr>
          <p:cNvPr id="67" name="Tabella 66">
            <a:extLst>
              <a:ext uri="{FF2B5EF4-FFF2-40B4-BE49-F238E27FC236}">
                <a16:creationId xmlns:a16="http://schemas.microsoft.com/office/drawing/2014/main" id="{47959A65-BF95-264E-8A41-BDAA0FC00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473710"/>
              </p:ext>
            </p:extLst>
          </p:nvPr>
        </p:nvGraphicFramePr>
        <p:xfrm>
          <a:off x="8168747" y="844382"/>
          <a:ext cx="3273953" cy="54864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641516">
                  <a:extLst>
                    <a:ext uri="{9D8B030D-6E8A-4147-A177-3AD203B41FA5}">
                      <a16:colId xmlns:a16="http://schemas.microsoft.com/office/drawing/2014/main" val="1409471621"/>
                    </a:ext>
                  </a:extLst>
                </a:gridCol>
                <a:gridCol w="1632437">
                  <a:extLst>
                    <a:ext uri="{9D8B030D-6E8A-4147-A177-3AD203B41FA5}">
                      <a16:colId xmlns:a16="http://schemas.microsoft.com/office/drawing/2014/main" val="3911828623"/>
                    </a:ext>
                  </a:extLst>
                </a:gridCol>
              </a:tblGrid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Robert_Tarjan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760121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Donald_Knuth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86278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Adi_Shamir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40595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Michael_O._Rabin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30992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E._</a:t>
                      </a: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Allen_Emerson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89909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Ron_Rivest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58862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Leonard_Adleman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19067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Edmund_M._Clarke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98772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Allen_Newell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78019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John_McCarthy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26334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Herbert_A._Simon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783160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Silvio_Micali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76194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Shafi_Goldwasser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80842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Richard_Karp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879504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John_Cocke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946324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Niklaus_Wirth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07661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Fred_Brooks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28105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Douglas_Engelbart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76431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Vint_Cerf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304183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Leslie_Valiant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16828"/>
                  </a:ext>
                </a:extLst>
              </a:tr>
            </a:tbl>
          </a:graphicData>
        </a:graphic>
      </p:graphicFrame>
      <p:sp>
        <p:nvSpPr>
          <p:cNvPr id="68" name="Rectangle 12">
            <a:extLst>
              <a:ext uri="{FF2B5EF4-FFF2-40B4-BE49-F238E27FC236}">
                <a16:creationId xmlns:a16="http://schemas.microsoft.com/office/drawing/2014/main" id="{1058F5C5-A159-9640-B709-CF93C946CD56}"/>
              </a:ext>
            </a:extLst>
          </p:cNvPr>
          <p:cNvSpPr/>
          <p:nvPr/>
        </p:nvSpPr>
        <p:spPr>
          <a:xfrm>
            <a:off x="8168748" y="6330782"/>
            <a:ext cx="3273952" cy="37605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D69AAC27-8A63-344C-BB10-B63F713A5CDB}"/>
              </a:ext>
            </a:extLst>
          </p:cNvPr>
          <p:cNvSpPr txBox="1">
            <a:spLocks/>
          </p:cNvSpPr>
          <p:nvPr/>
        </p:nvSpPr>
        <p:spPr>
          <a:xfrm>
            <a:off x="8168746" y="6369503"/>
            <a:ext cx="3273953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600" spc="400" dirty="0" err="1">
                <a:solidFill>
                  <a:schemeClr val="bg1"/>
                </a:solidFill>
              </a:rPr>
              <a:t>NetworkX</a:t>
            </a:r>
            <a:r>
              <a:rPr lang="en-US" sz="1600" spc="400" dirty="0">
                <a:solidFill>
                  <a:schemeClr val="bg1"/>
                </a:solidFill>
              </a:rPr>
              <a:t> Hits</a:t>
            </a:r>
          </a:p>
        </p:txBody>
      </p:sp>
      <p:sp>
        <p:nvSpPr>
          <p:cNvPr id="70" name="Rectangle 12">
            <a:extLst>
              <a:ext uri="{FF2B5EF4-FFF2-40B4-BE49-F238E27FC236}">
                <a16:creationId xmlns:a16="http://schemas.microsoft.com/office/drawing/2014/main" id="{959CA02F-5372-D34B-94D1-750DFA38174D}"/>
              </a:ext>
            </a:extLst>
          </p:cNvPr>
          <p:cNvSpPr/>
          <p:nvPr/>
        </p:nvSpPr>
        <p:spPr>
          <a:xfrm>
            <a:off x="4392697" y="6330782"/>
            <a:ext cx="3273952" cy="37605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F616E360-9849-3349-8339-209C6EEB2C8A}"/>
              </a:ext>
            </a:extLst>
          </p:cNvPr>
          <p:cNvSpPr txBox="1">
            <a:spLocks/>
          </p:cNvSpPr>
          <p:nvPr/>
        </p:nvSpPr>
        <p:spPr>
          <a:xfrm>
            <a:off x="4392695" y="6369503"/>
            <a:ext cx="3273953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600" b="0" spc="400" dirty="0" err="1">
                <a:solidFill>
                  <a:schemeClr val="bg1"/>
                </a:solidFill>
                <a:latin typeface=""/>
              </a:rPr>
              <a:t>NetworkX</a:t>
            </a:r>
            <a:r>
              <a:rPr lang="en-US" sz="1600" b="0" spc="400" dirty="0">
                <a:solidFill>
                  <a:schemeClr val="bg1"/>
                </a:solidFill>
                <a:latin typeface=""/>
              </a:rPr>
              <a:t> Pagerank</a:t>
            </a:r>
          </a:p>
        </p:txBody>
      </p:sp>
    </p:spTree>
    <p:extLst>
      <p:ext uri="{BB962C8B-B14F-4D97-AF65-F5344CB8AC3E}">
        <p14:creationId xmlns:p14="http://schemas.microsoft.com/office/powerpoint/2010/main" val="171419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0D3CC0-C12D-EB4A-9968-22A7EC43F817}"/>
              </a:ext>
            </a:extLst>
          </p:cNvPr>
          <p:cNvSpPr/>
          <p:nvPr/>
        </p:nvSpPr>
        <p:spPr>
          <a:xfrm>
            <a:off x="-1" y="0"/>
            <a:ext cx="292052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id="{7DB6408A-02F7-BA43-B1E1-A563819BB566}"/>
              </a:ext>
            </a:extLst>
          </p:cNvPr>
          <p:cNvSpPr txBox="1"/>
          <p:nvPr/>
        </p:nvSpPr>
        <p:spPr>
          <a:xfrm>
            <a:off x="3644901" y="271145"/>
            <a:ext cx="8325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pc="400" dirty="0">
                <a:latin typeface="+mj-lt"/>
              </a:rPr>
              <a:t>Another Approach: </a:t>
            </a:r>
          </a:p>
          <a:p>
            <a:r>
              <a:rPr lang="en-US" sz="3000" b="1" spc="400" dirty="0">
                <a:solidFill>
                  <a:schemeClr val="accent2"/>
                </a:solidFill>
                <a:latin typeface="+mj-lt"/>
              </a:rPr>
              <a:t>	Computer Scientists Branches</a:t>
            </a:r>
          </a:p>
        </p:txBody>
      </p:sp>
      <p:pic>
        <p:nvPicPr>
          <p:cNvPr id="18" name="Immagine 1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899159F-A37B-0546-AE71-FBD20BAA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42" y="99053"/>
            <a:ext cx="2669160" cy="6659893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7CE768D8-2224-4749-A00C-75A912D48CFF}"/>
              </a:ext>
            </a:extLst>
          </p:cNvPr>
          <p:cNvSpPr/>
          <p:nvPr/>
        </p:nvSpPr>
        <p:spPr>
          <a:xfrm>
            <a:off x="160757" y="5050012"/>
            <a:ext cx="2391943" cy="3347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5B84B22A-EC90-F940-8291-A7ADBCB8F08E}"/>
              </a:ext>
            </a:extLst>
          </p:cNvPr>
          <p:cNvSpPr/>
          <p:nvPr/>
        </p:nvSpPr>
        <p:spPr>
          <a:xfrm>
            <a:off x="3644901" y="2051735"/>
            <a:ext cx="78993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 further experiment was to try to draw up a ranking of the best branches of study carried out by these people.</a:t>
            </a:r>
          </a:p>
          <a:p>
            <a:endParaRPr lang="en-US" sz="20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In evaluating the fields that can be used, it has been verified that the majority of computer scientists present in the famous Wikipedia </a:t>
            </a:r>
            <a:r>
              <a:rPr lang="en-GB" sz="2000" i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infobox</a:t>
            </a:r>
            <a:r>
              <a:rPr lang="en-GB" sz="20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table 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 field called </a:t>
            </a:r>
            <a:r>
              <a:rPr lang="en-GB" sz="20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Field 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which is right for us: it contains every category of study carried out from the person being examined.</a:t>
            </a:r>
          </a:p>
        </p:txBody>
      </p:sp>
      <p:grpSp>
        <p:nvGrpSpPr>
          <p:cNvPr id="9" name="Group 21">
            <a:extLst>
              <a:ext uri="{FF2B5EF4-FFF2-40B4-BE49-F238E27FC236}">
                <a16:creationId xmlns:a16="http://schemas.microsoft.com/office/drawing/2014/main" id="{92FB2BF1-6A54-7C4E-A17A-15AAFF2427F1}"/>
              </a:ext>
            </a:extLst>
          </p:cNvPr>
          <p:cNvGrpSpPr/>
          <p:nvPr/>
        </p:nvGrpSpPr>
        <p:grpSpPr>
          <a:xfrm rot="2700000">
            <a:off x="2674885" y="3200398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0" name="Straight Connector 22">
              <a:extLst>
                <a:ext uri="{FF2B5EF4-FFF2-40B4-BE49-F238E27FC236}">
                  <a16:creationId xmlns:a16="http://schemas.microsoft.com/office/drawing/2014/main" id="{F78937A7-1E93-1F48-971A-726DD66BF53B}"/>
                </a:ext>
              </a:extLst>
            </p:cNvPr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23">
              <a:extLst>
                <a:ext uri="{FF2B5EF4-FFF2-40B4-BE49-F238E27FC236}">
                  <a16:creationId xmlns:a16="http://schemas.microsoft.com/office/drawing/2014/main" id="{FF5E2E0F-984C-024D-B7E8-B328B97B53E3}"/>
                </a:ext>
              </a:extLst>
            </p:cNvPr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8">
            <a:extLst>
              <a:ext uri="{FF2B5EF4-FFF2-40B4-BE49-F238E27FC236}">
                <a16:creationId xmlns:a16="http://schemas.microsoft.com/office/drawing/2014/main" id="{8C8BA205-2C70-2840-9749-B27309D77231}"/>
              </a:ext>
            </a:extLst>
          </p:cNvPr>
          <p:cNvGrpSpPr/>
          <p:nvPr/>
        </p:nvGrpSpPr>
        <p:grpSpPr>
          <a:xfrm rot="2700000">
            <a:off x="2463321" y="64551"/>
            <a:ext cx="914400" cy="914400"/>
            <a:chOff x="2358572" y="1016001"/>
            <a:chExt cx="856342" cy="856342"/>
          </a:xfrm>
          <a:effectLst/>
        </p:grpSpPr>
        <p:cxnSp>
          <p:nvCxnSpPr>
            <p:cNvPr id="13" name="Straight Connector 19">
              <a:extLst>
                <a:ext uri="{FF2B5EF4-FFF2-40B4-BE49-F238E27FC236}">
                  <a16:creationId xmlns:a16="http://schemas.microsoft.com/office/drawing/2014/main" id="{FF6DEF88-8C42-DE4E-88BD-25DA16ACE345}"/>
                </a:ext>
              </a:extLst>
            </p:cNvPr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20">
              <a:extLst>
                <a:ext uri="{FF2B5EF4-FFF2-40B4-BE49-F238E27FC236}">
                  <a16:creationId xmlns:a16="http://schemas.microsoft.com/office/drawing/2014/main" id="{B8632DAA-FE07-4249-8840-EB33CA256AE3}"/>
                </a:ext>
              </a:extLst>
            </p:cNvPr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4">
            <a:extLst>
              <a:ext uri="{FF2B5EF4-FFF2-40B4-BE49-F238E27FC236}">
                <a16:creationId xmlns:a16="http://schemas.microsoft.com/office/drawing/2014/main" id="{16D000F7-76D3-334F-9651-199F9C55F335}"/>
              </a:ext>
            </a:extLst>
          </p:cNvPr>
          <p:cNvGrpSpPr/>
          <p:nvPr/>
        </p:nvGrpSpPr>
        <p:grpSpPr>
          <a:xfrm rot="2700000">
            <a:off x="2280072" y="5649930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6" name="Straight Connector 25">
              <a:extLst>
                <a:ext uri="{FF2B5EF4-FFF2-40B4-BE49-F238E27FC236}">
                  <a16:creationId xmlns:a16="http://schemas.microsoft.com/office/drawing/2014/main" id="{72871311-56A5-B94F-821E-0C358AE94EAC}"/>
                </a:ext>
              </a:extLst>
            </p:cNvPr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26">
              <a:extLst>
                <a:ext uri="{FF2B5EF4-FFF2-40B4-BE49-F238E27FC236}">
                  <a16:creationId xmlns:a16="http://schemas.microsoft.com/office/drawing/2014/main" id="{D5B50E19-366A-EA47-BDDE-38CFFAE0DCAE}"/>
                </a:ext>
              </a:extLst>
            </p:cNvPr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75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>
            <a:extLst>
              <a:ext uri="{FF2B5EF4-FFF2-40B4-BE49-F238E27FC236}">
                <a16:creationId xmlns:a16="http://schemas.microsoft.com/office/drawing/2014/main" id="{A0816A3A-3D1E-FF4F-A8B2-ADD1317765C3}"/>
              </a:ext>
            </a:extLst>
          </p:cNvPr>
          <p:cNvSpPr txBox="1"/>
          <p:nvPr/>
        </p:nvSpPr>
        <p:spPr>
          <a:xfrm>
            <a:off x="463498" y="363900"/>
            <a:ext cx="3273954" cy="1938992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spc="400" dirty="0">
                <a:latin typeface="+mj-lt"/>
              </a:rPr>
              <a:t>Applying Pagerank and HITS on Branches</a:t>
            </a:r>
            <a:endParaRPr lang="en-US" sz="3000" b="1" spc="400" dirty="0">
              <a:solidFill>
                <a:schemeClr val="accent2"/>
              </a:solidFill>
              <a:latin typeface="+mj-lt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43135C7-3089-634C-92F6-C25BD2CD6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674241"/>
              </p:ext>
            </p:extLst>
          </p:nvPr>
        </p:nvGraphicFramePr>
        <p:xfrm>
          <a:off x="4048550" y="292991"/>
          <a:ext cx="3241430" cy="60350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625209">
                  <a:extLst>
                    <a:ext uri="{9D8B030D-6E8A-4147-A177-3AD203B41FA5}">
                      <a16:colId xmlns:a16="http://schemas.microsoft.com/office/drawing/2014/main" val="1409471621"/>
                    </a:ext>
                  </a:extLst>
                </a:gridCol>
                <a:gridCol w="1616221">
                  <a:extLst>
                    <a:ext uri="{9D8B030D-6E8A-4147-A177-3AD203B41FA5}">
                      <a16:colId xmlns:a16="http://schemas.microsoft.com/office/drawing/2014/main" val="3911828623"/>
                    </a:ext>
                  </a:extLst>
                </a:gridCol>
              </a:tblGrid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0.04921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760121"/>
                  </a:ext>
                </a:extLst>
              </a:tr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Mathematics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86278"/>
                  </a:ext>
                </a:extLst>
              </a:tr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Artificial</a:t>
                      </a: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40595"/>
                  </a:ext>
                </a:extLst>
              </a:tr>
              <a:tr h="416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Human-computer </a:t>
                      </a: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interaction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30992"/>
                  </a:ext>
                </a:extLst>
              </a:tr>
              <a:tr h="416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Theoretical</a:t>
                      </a: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89909"/>
                  </a:ext>
                </a:extLst>
              </a:tr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58862"/>
                  </a:ext>
                </a:extLst>
              </a:tr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Semantic</a:t>
                      </a: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19067"/>
                  </a:ext>
                </a:extLst>
              </a:tr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</a:t>
                      </a: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98772"/>
                  </a:ext>
                </a:extLst>
              </a:tr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Robotics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78019"/>
                  </a:ext>
                </a:extLst>
              </a:tr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Electrical</a:t>
                      </a: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engineering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26334"/>
                  </a:ext>
                </a:extLst>
              </a:tr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Entrepreneur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783160"/>
                  </a:ext>
                </a:extLst>
              </a:tr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Statistics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76194"/>
                  </a:ext>
                </a:extLst>
              </a:tr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</a:t>
                      </a: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engineering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80842"/>
                  </a:ext>
                </a:extLst>
              </a:tr>
              <a:tr h="416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Computational</a:t>
                      </a: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information </a:t>
                      </a: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systems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879504"/>
                  </a:ext>
                </a:extLst>
              </a:tr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Cognitive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946324"/>
                  </a:ext>
                </a:extLst>
              </a:tr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Cryptography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07661"/>
                  </a:ext>
                </a:extLst>
              </a:tr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Parallel</a:t>
                      </a: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computing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28105"/>
                  </a:ext>
                </a:extLst>
              </a:tr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</a:t>
                      </a: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graphics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76431"/>
                  </a:ext>
                </a:extLst>
              </a:tr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Operating </a:t>
                      </a: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systems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304183"/>
                  </a:ext>
                </a:extLst>
              </a:tr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Engineering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16828"/>
                  </a:ext>
                </a:extLst>
              </a:tr>
            </a:tbl>
          </a:graphicData>
        </a:graphic>
      </p:graphicFrame>
      <p:sp>
        <p:nvSpPr>
          <p:cNvPr id="7" name="Rectangle 12">
            <a:extLst>
              <a:ext uri="{FF2B5EF4-FFF2-40B4-BE49-F238E27FC236}">
                <a16:creationId xmlns:a16="http://schemas.microsoft.com/office/drawing/2014/main" id="{81303814-146A-7141-9803-EA443BEA50BE}"/>
              </a:ext>
            </a:extLst>
          </p:cNvPr>
          <p:cNvSpPr/>
          <p:nvPr/>
        </p:nvSpPr>
        <p:spPr>
          <a:xfrm>
            <a:off x="4048550" y="6308670"/>
            <a:ext cx="3241429" cy="37605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463966F-BB0A-D04B-B9CB-86F484577E60}"/>
              </a:ext>
            </a:extLst>
          </p:cNvPr>
          <p:cNvSpPr txBox="1">
            <a:spLocks/>
          </p:cNvSpPr>
          <p:nvPr/>
        </p:nvSpPr>
        <p:spPr>
          <a:xfrm>
            <a:off x="4016026" y="6347391"/>
            <a:ext cx="3273953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400" b="0" spc="400" dirty="0" err="1">
                <a:solidFill>
                  <a:schemeClr val="bg1"/>
                </a:solidFill>
                <a:latin typeface=""/>
              </a:rPr>
              <a:t>NetworkX</a:t>
            </a:r>
            <a:r>
              <a:rPr lang="en-US" sz="1400" b="0" spc="400" dirty="0">
                <a:solidFill>
                  <a:schemeClr val="bg1"/>
                </a:solidFill>
                <a:latin typeface=""/>
              </a:rPr>
              <a:t> Pagerank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F51FBB81-7BFE-404B-9ABE-F02762BA2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38725"/>
              </p:ext>
            </p:extLst>
          </p:nvPr>
        </p:nvGraphicFramePr>
        <p:xfrm>
          <a:off x="7759800" y="292991"/>
          <a:ext cx="3273952" cy="6039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41515">
                  <a:extLst>
                    <a:ext uri="{9D8B030D-6E8A-4147-A177-3AD203B41FA5}">
                      <a16:colId xmlns:a16="http://schemas.microsoft.com/office/drawing/2014/main" val="1409471621"/>
                    </a:ext>
                  </a:extLst>
                </a:gridCol>
                <a:gridCol w="1632437">
                  <a:extLst>
                    <a:ext uri="{9D8B030D-6E8A-4147-A177-3AD203B41FA5}">
                      <a16:colId xmlns:a16="http://schemas.microsoft.com/office/drawing/2014/main" val="3911828623"/>
                    </a:ext>
                  </a:extLst>
                </a:gridCol>
              </a:tblGrid>
              <a:tr h="269103">
                <a:tc>
                  <a:txBody>
                    <a:bodyPr/>
                    <a:lstStyle/>
                    <a:p>
                      <a:pPr algn="ctr"/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0.32612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760121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Mathematics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86278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Artificial</a:t>
                      </a: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0.06685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40595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0.03428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30992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Electrical</a:t>
                      </a: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2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engineering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89909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Human-computer interaction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58862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Cognitive psychology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19067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98772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Cryptography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78019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Engineering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26334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Parallel computing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783160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engineering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76194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Cognitive science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80842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879504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Theoretical</a:t>
                      </a: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biology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946324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Cryptanalysis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07661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 systems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28105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Political</a:t>
                      </a: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76431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Economics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304183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Biology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16828"/>
                  </a:ext>
                </a:extLst>
              </a:tr>
            </a:tbl>
          </a:graphicData>
        </a:graphic>
      </p:graphicFrame>
      <p:sp>
        <p:nvSpPr>
          <p:cNvPr id="10" name="Rectangle 12">
            <a:extLst>
              <a:ext uri="{FF2B5EF4-FFF2-40B4-BE49-F238E27FC236}">
                <a16:creationId xmlns:a16="http://schemas.microsoft.com/office/drawing/2014/main" id="{3537182D-E442-9841-A1BF-DD78F8BD8480}"/>
              </a:ext>
            </a:extLst>
          </p:cNvPr>
          <p:cNvSpPr/>
          <p:nvPr/>
        </p:nvSpPr>
        <p:spPr>
          <a:xfrm>
            <a:off x="7761025" y="6308670"/>
            <a:ext cx="3273952" cy="37605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D45ABD-F30B-8649-B06D-9B3ABDC850D0}"/>
              </a:ext>
            </a:extLst>
          </p:cNvPr>
          <p:cNvSpPr txBox="1">
            <a:spLocks/>
          </p:cNvSpPr>
          <p:nvPr/>
        </p:nvSpPr>
        <p:spPr>
          <a:xfrm>
            <a:off x="7761023" y="6347391"/>
            <a:ext cx="3273953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600" b="0" spc="400" dirty="0" err="1">
                <a:solidFill>
                  <a:schemeClr val="bg1"/>
                </a:solidFill>
                <a:latin typeface=""/>
              </a:rPr>
              <a:t>NetworkX</a:t>
            </a:r>
            <a:r>
              <a:rPr lang="en-US" sz="1600" b="0" spc="400" dirty="0">
                <a:solidFill>
                  <a:schemeClr val="bg1"/>
                </a:solidFill>
                <a:latin typeface=""/>
              </a:rPr>
              <a:t> HITS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612F3306-14BE-FB4C-B7B6-6E89047D17DA}"/>
              </a:ext>
            </a:extLst>
          </p:cNvPr>
          <p:cNvSpPr txBox="1"/>
          <p:nvPr/>
        </p:nvSpPr>
        <p:spPr>
          <a:xfrm>
            <a:off x="375556" y="3237244"/>
            <a:ext cx="5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What We Can Do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17" name="TextBox 24">
            <a:extLst>
              <a:ext uri="{FF2B5EF4-FFF2-40B4-BE49-F238E27FC236}">
                <a16:creationId xmlns:a16="http://schemas.microsoft.com/office/drawing/2014/main" id="{4C21A8CA-4582-8A47-B607-76D89E878D13}"/>
              </a:ext>
            </a:extLst>
          </p:cNvPr>
          <p:cNvSpPr txBox="1"/>
          <p:nvPr/>
        </p:nvSpPr>
        <p:spPr>
          <a:xfrm>
            <a:off x="248439" y="3883575"/>
            <a:ext cx="3386629" cy="968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5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Compare the results given by the Pagerank algorithm with other qualitative methods</a:t>
            </a:r>
          </a:p>
        </p:txBody>
      </p:sp>
    </p:spTree>
    <p:extLst>
      <p:ext uri="{BB962C8B-B14F-4D97-AF65-F5344CB8AC3E}">
        <p14:creationId xmlns:p14="http://schemas.microsoft.com/office/powerpoint/2010/main" val="232528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6C4285-390F-4B42-A8D8-E62F1F5F87C1}"/>
              </a:ext>
            </a:extLst>
          </p:cNvPr>
          <p:cNvSpPr/>
          <p:nvPr/>
        </p:nvSpPr>
        <p:spPr>
          <a:xfrm>
            <a:off x="0" y="0"/>
            <a:ext cx="648788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6961F9-7623-E44F-AFF2-B27D1A02FA9F}"/>
              </a:ext>
            </a:extLst>
          </p:cNvPr>
          <p:cNvGrpSpPr/>
          <p:nvPr/>
        </p:nvGrpSpPr>
        <p:grpSpPr>
          <a:xfrm rot="2700000">
            <a:off x="4962614" y="2056656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B8C653A-592F-BC4C-B6D0-C33D51FE8E84}"/>
                </a:ext>
              </a:extLst>
            </p:cNvPr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E89C1C5-ADE1-2643-81C5-3DFED6AC631F}"/>
                </a:ext>
              </a:extLst>
            </p:cNvPr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6">
            <a:extLst>
              <a:ext uri="{FF2B5EF4-FFF2-40B4-BE49-F238E27FC236}">
                <a16:creationId xmlns:a16="http://schemas.microsoft.com/office/drawing/2014/main" id="{8951B0D5-3D8D-0240-912F-4B6FF853E962}"/>
              </a:ext>
            </a:extLst>
          </p:cNvPr>
          <p:cNvSpPr txBox="1"/>
          <p:nvPr/>
        </p:nvSpPr>
        <p:spPr>
          <a:xfrm>
            <a:off x="7591700" y="432986"/>
            <a:ext cx="3586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400" dirty="0">
                <a:latin typeface="+mj-lt"/>
              </a:rPr>
              <a:t>Future Works</a:t>
            </a:r>
            <a:endParaRPr lang="en-US" sz="3600" b="1" spc="400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18" name="Group 21">
            <a:extLst>
              <a:ext uri="{FF2B5EF4-FFF2-40B4-BE49-F238E27FC236}">
                <a16:creationId xmlns:a16="http://schemas.microsoft.com/office/drawing/2014/main" id="{1176852A-6BAE-834C-80CB-A267FF2D97F2}"/>
              </a:ext>
            </a:extLst>
          </p:cNvPr>
          <p:cNvGrpSpPr/>
          <p:nvPr/>
        </p:nvGrpSpPr>
        <p:grpSpPr>
          <a:xfrm rot="2700000">
            <a:off x="6169502" y="313152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9" name="Straight Connector 22">
              <a:extLst>
                <a:ext uri="{FF2B5EF4-FFF2-40B4-BE49-F238E27FC236}">
                  <a16:creationId xmlns:a16="http://schemas.microsoft.com/office/drawing/2014/main" id="{8B085827-DF05-374F-99CC-9C9BCBD45711}"/>
                </a:ext>
              </a:extLst>
            </p:cNvPr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23">
              <a:extLst>
                <a:ext uri="{FF2B5EF4-FFF2-40B4-BE49-F238E27FC236}">
                  <a16:creationId xmlns:a16="http://schemas.microsoft.com/office/drawing/2014/main" id="{2B82646A-DE3C-1448-84E4-86A273FD2F1C}"/>
                </a:ext>
              </a:extLst>
            </p:cNvPr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18">
            <a:extLst>
              <a:ext uri="{FF2B5EF4-FFF2-40B4-BE49-F238E27FC236}">
                <a16:creationId xmlns:a16="http://schemas.microsoft.com/office/drawing/2014/main" id="{5AE695D3-3B80-824C-B454-9F73E78A299A}"/>
              </a:ext>
            </a:extLst>
          </p:cNvPr>
          <p:cNvGrpSpPr/>
          <p:nvPr/>
        </p:nvGrpSpPr>
        <p:grpSpPr>
          <a:xfrm rot="2700000">
            <a:off x="6030686" y="-24338"/>
            <a:ext cx="914400" cy="914400"/>
            <a:chOff x="2358572" y="1016001"/>
            <a:chExt cx="856342" cy="856342"/>
          </a:xfrm>
          <a:effectLst/>
        </p:grpSpPr>
        <p:cxnSp>
          <p:nvCxnSpPr>
            <p:cNvPr id="25" name="Straight Connector 19">
              <a:extLst>
                <a:ext uri="{FF2B5EF4-FFF2-40B4-BE49-F238E27FC236}">
                  <a16:creationId xmlns:a16="http://schemas.microsoft.com/office/drawing/2014/main" id="{FA6D497E-D199-5448-A733-E0F18ADA37FE}"/>
                </a:ext>
              </a:extLst>
            </p:cNvPr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0">
              <a:extLst>
                <a:ext uri="{FF2B5EF4-FFF2-40B4-BE49-F238E27FC236}">
                  <a16:creationId xmlns:a16="http://schemas.microsoft.com/office/drawing/2014/main" id="{C060BDDC-94F4-CC41-93F7-9AC4F187CBC4}"/>
                </a:ext>
              </a:extLst>
            </p:cNvPr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16">
            <a:extLst>
              <a:ext uri="{FF2B5EF4-FFF2-40B4-BE49-F238E27FC236}">
                <a16:creationId xmlns:a16="http://schemas.microsoft.com/office/drawing/2014/main" id="{C82009CF-B58C-804C-9B04-CCBA78F4B7B5}"/>
              </a:ext>
            </a:extLst>
          </p:cNvPr>
          <p:cNvSpPr txBox="1"/>
          <p:nvPr/>
        </p:nvSpPr>
        <p:spPr>
          <a:xfrm>
            <a:off x="1614433" y="432986"/>
            <a:ext cx="325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400" dirty="0">
                <a:solidFill>
                  <a:schemeClr val="accent2"/>
                </a:solidFill>
                <a:latin typeface="+mj-lt"/>
              </a:rPr>
              <a:t>Conclusions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23512F5B-FB65-074D-BE2A-6344DD445B46}"/>
              </a:ext>
            </a:extLst>
          </p:cNvPr>
          <p:cNvSpPr/>
          <p:nvPr/>
        </p:nvSpPr>
        <p:spPr>
          <a:xfrm>
            <a:off x="482931" y="957092"/>
            <a:ext cx="5280951" cy="5129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50000"/>
              </a:lnSpc>
              <a:buSzPts val="1400"/>
            </a:pPr>
            <a:endParaRPr lang="en-GB" sz="2000" b="1" dirty="0">
              <a:solidFill>
                <a:schemeClr val="bg2">
                  <a:lumMod val="50000"/>
                </a:schemeClr>
              </a:solidFill>
              <a:latin typeface="+mj-lt"/>
              <a:ea typeface="Raleway"/>
              <a:cs typeface="Raleway"/>
              <a:sym typeface="Raleway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Raleway"/>
              <a:buChar char="●"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Raleway" panose="020B0604020202020204" charset="0"/>
                <a:cs typeface="Raleway" panose="020B0604020202020204" charset="0"/>
              </a:rPr>
              <a:t> Successful appliance of procedures descripted in the original paper to computer scientists</a:t>
            </a: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endParaRPr lang="en-GB" sz="2000" dirty="0">
              <a:solidFill>
                <a:schemeClr val="bg2">
                  <a:lumMod val="50000"/>
                </a:schemeClr>
              </a:solidFill>
              <a:latin typeface="Raleway" panose="020B0604020202020204" charset="0"/>
              <a:cs typeface="Raleway" panose="020B0604020202020204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Raleway"/>
              <a:buChar char="●"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Raleway" panose="020B0604020202020204" charset="0"/>
                <a:cs typeface="Raleway" panose="020B0604020202020204" charset="0"/>
              </a:rPr>
              <a:t> The discrepancy between the rankings is minimal</a:t>
            </a: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endParaRPr lang="en-GB" sz="2000" dirty="0">
              <a:solidFill>
                <a:schemeClr val="bg2">
                  <a:lumMod val="50000"/>
                </a:schemeClr>
              </a:solidFill>
              <a:latin typeface="Raleway" panose="020B0604020202020204" charset="0"/>
              <a:cs typeface="Raleway" panose="020B0604020202020204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Raleway"/>
              <a:buChar char="●"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Raleway" panose="020B0604020202020204" charset="0"/>
                <a:cs typeface="Raleway" panose="020B0604020202020204" charset="0"/>
              </a:rPr>
              <a:t> Major difficulty in the experiment: polishing the data in order to provide reliable results</a:t>
            </a:r>
            <a:endParaRPr lang="en-GB" sz="2000" dirty="0">
              <a:solidFill>
                <a:schemeClr val="bg2">
                  <a:lumMod val="50000"/>
                </a:schemeClr>
              </a:solidFill>
              <a:latin typeface="Raleway" panose="020B0604020202020204" charset="0"/>
              <a:ea typeface="Raleway"/>
              <a:cs typeface="Raleway" panose="020B0604020202020204" charset="0"/>
              <a:sym typeface="Raleway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Raleway"/>
              <a:buChar char="●"/>
            </a:pPr>
            <a:endParaRPr lang="en-GB" sz="2000" dirty="0">
              <a:solidFill>
                <a:schemeClr val="bg2">
                  <a:lumMod val="50000"/>
                </a:schemeClr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8DCAB362-897C-814F-89BC-32501C1B7829}"/>
              </a:ext>
            </a:extLst>
          </p:cNvPr>
          <p:cNvSpPr/>
          <p:nvPr/>
        </p:nvSpPr>
        <p:spPr>
          <a:xfrm>
            <a:off x="6970817" y="1567334"/>
            <a:ext cx="4875076" cy="40934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We realized that through the scraping of Wikipedia we can access to some other information. </a:t>
            </a:r>
          </a:p>
          <a:p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In fact, most of the biographical tables of a computer scientist also report the universities that he attended or those in which he held the role of teacher.</a:t>
            </a:r>
          </a:p>
          <a:p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In the future, these data could be accessed to draw up a ranking of the best universities.</a:t>
            </a:r>
          </a:p>
        </p:txBody>
      </p:sp>
      <p:grpSp>
        <p:nvGrpSpPr>
          <p:cNvPr id="21" name="Group 24">
            <a:extLst>
              <a:ext uri="{FF2B5EF4-FFF2-40B4-BE49-F238E27FC236}">
                <a16:creationId xmlns:a16="http://schemas.microsoft.com/office/drawing/2014/main" id="{20368765-7DC4-9B4A-B502-9B63D48304B0}"/>
              </a:ext>
            </a:extLst>
          </p:cNvPr>
          <p:cNvGrpSpPr/>
          <p:nvPr/>
        </p:nvGrpSpPr>
        <p:grpSpPr>
          <a:xfrm rot="2700000">
            <a:off x="5853279" y="5581423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2" name="Straight Connector 25">
              <a:extLst>
                <a:ext uri="{FF2B5EF4-FFF2-40B4-BE49-F238E27FC236}">
                  <a16:creationId xmlns:a16="http://schemas.microsoft.com/office/drawing/2014/main" id="{97B67FCE-E86E-6D44-A165-6946161226AA}"/>
                </a:ext>
              </a:extLst>
            </p:cNvPr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6">
              <a:extLst>
                <a:ext uri="{FF2B5EF4-FFF2-40B4-BE49-F238E27FC236}">
                  <a16:creationId xmlns:a16="http://schemas.microsoft.com/office/drawing/2014/main" id="{8C0BDBD2-6772-774D-AD92-2E6F4CCFF4DB}"/>
                </a:ext>
              </a:extLst>
            </p:cNvPr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9865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879597" y="1519091"/>
            <a:ext cx="8432799" cy="3762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10373" y="5005456"/>
            <a:ext cx="2571244" cy="5825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8" name="Group 17"/>
          <p:cNvGrpSpPr/>
          <p:nvPr/>
        </p:nvGrpSpPr>
        <p:grpSpPr>
          <a:xfrm rot="2700000">
            <a:off x="5775955" y="1199051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66572" y="4957112"/>
            <a:ext cx="52895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spc="400" dirty="0">
                <a:solidFill>
                  <a:schemeClr val="accent2"/>
                </a:solidFill>
                <a:latin typeface="Titillium" panose="00000500000000000000" pitchFamily="50" charset="0"/>
              </a:rPr>
              <a:t>Thanks</a:t>
            </a:r>
          </a:p>
        </p:txBody>
      </p:sp>
      <p:pic>
        <p:nvPicPr>
          <p:cNvPr id="5" name="Immagine 4">
            <a:hlinkClick r:id="rId2"/>
            <a:extLst>
              <a:ext uri="{FF2B5EF4-FFF2-40B4-BE49-F238E27FC236}">
                <a16:creationId xmlns:a16="http://schemas.microsoft.com/office/drawing/2014/main" id="{B13FF038-5FCA-5F42-B08E-6F0329593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20" y="4414205"/>
            <a:ext cx="822559" cy="751032"/>
          </a:xfrm>
          <a:prstGeom prst="rect">
            <a:avLst/>
          </a:prstGeom>
        </p:spPr>
      </p:pic>
      <p:pic>
        <p:nvPicPr>
          <p:cNvPr id="7" name="Immagine 6">
            <a:hlinkClick r:id="rId4"/>
            <a:extLst>
              <a:ext uri="{FF2B5EF4-FFF2-40B4-BE49-F238E27FC236}">
                <a16:creationId xmlns:a16="http://schemas.microsoft.com/office/drawing/2014/main" id="{78E0DC2F-6E5B-A042-9D5B-A1DD8890D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806" y="4414205"/>
            <a:ext cx="869900" cy="751032"/>
          </a:xfrm>
          <a:prstGeom prst="rect">
            <a:avLst/>
          </a:prstGeom>
        </p:spPr>
      </p:pic>
      <p:pic>
        <p:nvPicPr>
          <p:cNvPr id="52" name="Segnaposto immagine 32">
            <a:extLst>
              <a:ext uri="{FF2B5EF4-FFF2-40B4-BE49-F238E27FC236}">
                <a16:creationId xmlns:a16="http://schemas.microsoft.com/office/drawing/2014/main" id="{0A091114-8343-4648-98B5-E6D0634EC8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8295" y="2209695"/>
            <a:ext cx="2795761" cy="2795761"/>
          </a:xfrm>
          <a:prstGeom prst="ellipse">
            <a:avLst/>
          </a:prstGeom>
        </p:spPr>
      </p:pic>
      <p:sp>
        <p:nvSpPr>
          <p:cNvPr id="53" name="TextBox 13">
            <a:extLst>
              <a:ext uri="{FF2B5EF4-FFF2-40B4-BE49-F238E27FC236}">
                <a16:creationId xmlns:a16="http://schemas.microsoft.com/office/drawing/2014/main" id="{70FA8D7A-BEDE-7F47-B943-14245786F45A}"/>
              </a:ext>
            </a:extLst>
          </p:cNvPr>
          <p:cNvSpPr txBox="1"/>
          <p:nvPr/>
        </p:nvSpPr>
        <p:spPr>
          <a:xfrm>
            <a:off x="7114290" y="2434976"/>
            <a:ext cx="221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Our Team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54" name="TextBox 14">
            <a:extLst>
              <a:ext uri="{FF2B5EF4-FFF2-40B4-BE49-F238E27FC236}">
                <a16:creationId xmlns:a16="http://schemas.microsoft.com/office/drawing/2014/main" id="{3C8C15CE-555F-E24F-9477-1CEAEBFFD3D6}"/>
              </a:ext>
            </a:extLst>
          </p:cNvPr>
          <p:cNvSpPr txBox="1"/>
          <p:nvPr/>
        </p:nvSpPr>
        <p:spPr>
          <a:xfrm>
            <a:off x="6162986" y="3213907"/>
            <a:ext cx="3919868" cy="1085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7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Luca Tomei		1759275</a:t>
            </a:r>
          </a:p>
          <a:p>
            <a:pPr>
              <a:lnSpc>
                <a:spcPct val="130000"/>
              </a:lnSpc>
            </a:pPr>
            <a:r>
              <a:rPr lang="en-US" sz="17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Daniele Iacomini		1706790</a:t>
            </a:r>
          </a:p>
          <a:p>
            <a:pPr>
              <a:lnSpc>
                <a:spcPct val="130000"/>
              </a:lnSpc>
            </a:pPr>
            <a:r>
              <a:rPr lang="en-US" sz="17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Andrea Aurizi		1706890</a:t>
            </a:r>
          </a:p>
        </p:txBody>
      </p:sp>
      <p:pic>
        <p:nvPicPr>
          <p:cNvPr id="64" name="Immagine 63">
            <a:extLst>
              <a:ext uri="{FF2B5EF4-FFF2-40B4-BE49-F238E27FC236}">
                <a16:creationId xmlns:a16="http://schemas.microsoft.com/office/drawing/2014/main" id="{E908F6FC-4226-0044-A240-A070146F8B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914" y="2773497"/>
            <a:ext cx="262020" cy="30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  <p:bldP spid="53" grpId="0"/>
          <p:bldP spid="5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  <p:bldP spid="53" grpId="0"/>
          <p:bldP spid="5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egnaposto immagine 32">
            <a:extLst>
              <a:ext uri="{FF2B5EF4-FFF2-40B4-BE49-F238E27FC236}">
                <a16:creationId xmlns:a16="http://schemas.microsoft.com/office/drawing/2014/main" id="{6C0D5C3E-C6D5-CB48-BAD4-4D796D93F8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3345" y="1110413"/>
            <a:ext cx="4077221" cy="4077221"/>
          </a:xfrm>
        </p:spPr>
      </p:pic>
      <p:sp>
        <p:nvSpPr>
          <p:cNvPr id="14" name="TextBox 13"/>
          <p:cNvSpPr txBox="1"/>
          <p:nvPr userDrawn="1"/>
        </p:nvSpPr>
        <p:spPr>
          <a:xfrm>
            <a:off x="4819521" y="1956462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Our Team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819521" y="2863470"/>
            <a:ext cx="6132848" cy="126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Luca Tomei		1759275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Daniele Iacomini		1706790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Andrea Aurizi		1706890</a:t>
            </a:r>
          </a:p>
        </p:txBody>
      </p:sp>
      <p:grpSp>
        <p:nvGrpSpPr>
          <p:cNvPr id="23" name="Group 22"/>
          <p:cNvGrpSpPr/>
          <p:nvPr/>
        </p:nvGrpSpPr>
        <p:grpSpPr>
          <a:xfrm rot="2700000">
            <a:off x="3008432" y="1255995"/>
            <a:ext cx="1828800" cy="1828800"/>
            <a:chOff x="2358572" y="1016001"/>
            <a:chExt cx="856342" cy="856342"/>
          </a:xfrm>
          <a:effectLst/>
        </p:grpSpPr>
        <p:cxnSp>
          <p:nvCxnSpPr>
            <p:cNvPr id="24" name="Straight Connector 2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3713901" y="1222815"/>
            <a:ext cx="914400" cy="91440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3920181" y="1717000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Immagine 43">
            <a:extLst>
              <a:ext uri="{FF2B5EF4-FFF2-40B4-BE49-F238E27FC236}">
                <a16:creationId xmlns:a16="http://schemas.microsoft.com/office/drawing/2014/main" id="{9227BFB7-88A9-2B4A-9040-9611FF1C2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59" y="1956462"/>
            <a:ext cx="370639" cy="43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037208" y="1966252"/>
            <a:ext cx="5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Outline of </a:t>
            </a:r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Talk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36774" y="1029097"/>
            <a:ext cx="3756065" cy="830997"/>
            <a:chOff x="7223860" y="1309772"/>
            <a:chExt cx="3756065" cy="830997"/>
          </a:xfrm>
        </p:grpSpPr>
        <p:grpSp>
          <p:nvGrpSpPr>
            <p:cNvPr id="15" name="Group 1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8328982" y="1309772"/>
              <a:ext cx="26509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Motivation &amp; Related Work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36774" y="2200482"/>
            <a:ext cx="4018017" cy="830997"/>
            <a:chOff x="7223860" y="1309772"/>
            <a:chExt cx="4018017" cy="830997"/>
          </a:xfrm>
        </p:grpSpPr>
        <p:grpSp>
          <p:nvGrpSpPr>
            <p:cNvPr id="18" name="Group 17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TextBox 18"/>
            <p:cNvSpPr txBox="1"/>
            <p:nvPr/>
          </p:nvSpPr>
          <p:spPr>
            <a:xfrm>
              <a:off x="8328982" y="1309772"/>
              <a:ext cx="29128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Methodology &amp; Experimental Design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36774" y="3392502"/>
            <a:ext cx="3756066" cy="822960"/>
            <a:chOff x="7223860" y="1309772"/>
            <a:chExt cx="3756066" cy="822960"/>
          </a:xfrm>
        </p:grpSpPr>
        <p:grpSp>
          <p:nvGrpSpPr>
            <p:cNvPr id="25" name="Group 2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TextBox 25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Results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36774" y="4571735"/>
            <a:ext cx="3756064" cy="835747"/>
            <a:chOff x="7223860" y="1296985"/>
            <a:chExt cx="3756064" cy="835747"/>
          </a:xfrm>
        </p:grpSpPr>
        <p:grpSp>
          <p:nvGrpSpPr>
            <p:cNvPr id="32" name="Group 31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/>
            <p:cNvSpPr txBox="1"/>
            <p:nvPr/>
          </p:nvSpPr>
          <p:spPr>
            <a:xfrm>
              <a:off x="8328981" y="1296985"/>
              <a:ext cx="26509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Conclusions and Future Works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258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512099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/>
          <p:cNvSpPr txBox="1"/>
          <p:nvPr userDrawn="1"/>
        </p:nvSpPr>
        <p:spPr>
          <a:xfrm>
            <a:off x="5692472" y="225549"/>
            <a:ext cx="6127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pc="400" dirty="0">
                <a:latin typeface="+mj-lt"/>
              </a:rPr>
              <a:t>Motivation &amp; Related Work: </a:t>
            </a:r>
          </a:p>
          <a:p>
            <a:r>
              <a:rPr lang="en-US" sz="3000" b="1" spc="400" dirty="0">
                <a:latin typeface="+mj-lt"/>
              </a:rPr>
              <a:t>		</a:t>
            </a:r>
            <a:r>
              <a:rPr lang="en-US" sz="3000" b="1" spc="400" dirty="0">
                <a:solidFill>
                  <a:schemeClr val="accent2"/>
                </a:solidFill>
                <a:latin typeface="+mj-lt"/>
              </a:rPr>
              <a:t>Ranking Guitarists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0C86BE11-5351-224C-A0D7-A3B717D0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747" y="5961717"/>
            <a:ext cx="2931336" cy="759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4AA0748F-D8D9-6B49-9776-D0EFBADE36F1}"/>
                  </a:ext>
                </a:extLst>
              </p:cNvPr>
              <p:cNvSpPr/>
              <p:nvPr/>
            </p:nvSpPr>
            <p:spPr>
              <a:xfrm>
                <a:off x="5541633" y="1344279"/>
                <a:ext cx="6428693" cy="47346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12700" marR="5080">
                  <a:lnSpc>
                    <a:spcPct val="115399"/>
                  </a:lnSpc>
                  <a:spcBef>
                    <a:spcPts val="100"/>
                  </a:spcBef>
                </a:pP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Apply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-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Google</a:t>
                </a:r>
                <a:r>
                  <a:rPr lang="en-GB" sz="1600" spc="-7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PageRank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to</a:t>
                </a:r>
                <a:r>
                  <a:rPr lang="en-GB" sz="1600" spc="-7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Wikipedia</a:t>
                </a:r>
                <a:r>
                  <a:rPr lang="en-GB" sz="1600" spc="-7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guitarists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articles</a:t>
                </a:r>
                <a:r>
                  <a:rPr lang="en-GB" sz="1600" spc="-7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to</a:t>
                </a:r>
                <a:r>
                  <a:rPr lang="en-GB" sz="1600" spc="-7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rank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them</a:t>
                </a:r>
                <a:r>
                  <a:rPr lang="en-GB" sz="1600" spc="-7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based</a:t>
                </a:r>
                <a:r>
                  <a:rPr lang="en-GB" sz="1600" spc="-7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-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on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-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inﬂuence</a:t>
                </a:r>
                <a:r>
                  <a:rPr lang="en-GB" sz="1600" spc="-7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-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they 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had </a:t>
                </a:r>
                <a:r>
                  <a:rPr lang="en-GB" sz="1600" spc="-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on </a:t>
                </a:r>
                <a:r>
                  <a:rPr lang="en-GB" sz="1600" spc="-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each</a:t>
                </a:r>
                <a:r>
                  <a:rPr lang="en-GB" sz="1600" spc="-25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other</a:t>
                </a:r>
                <a:endParaRPr lang="en-GB" sz="1600" dirty="0">
                  <a:solidFill>
                    <a:schemeClr val="bg2">
                      <a:lumMod val="50000"/>
                    </a:schemeClr>
                  </a:solidFill>
                  <a:latin typeface="+mj-lt"/>
                  <a:cs typeface="Lato"/>
                </a:endParaRPr>
              </a:p>
              <a:p>
                <a:pPr>
                  <a:lnSpc>
                    <a:spcPct val="100000"/>
                  </a:lnSpc>
                  <a:spcBef>
                    <a:spcPts val="10"/>
                  </a:spcBef>
                </a:pPr>
                <a:endParaRPr lang="en-GB" sz="1600" dirty="0">
                  <a:solidFill>
                    <a:schemeClr val="bg2">
                      <a:lumMod val="50000"/>
                    </a:schemeClr>
                  </a:solidFill>
                  <a:latin typeface="+mj-lt"/>
                  <a:cs typeface="Lato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5"/>
                  </a:spcBef>
                </a:pPr>
                <a:endParaRPr lang="en-GB" sz="1600" u="sng" spc="-15" dirty="0">
                  <a:solidFill>
                    <a:schemeClr val="bg2">
                      <a:lumMod val="50000"/>
                    </a:schemeClr>
                  </a:solidFill>
                  <a:latin typeface="+mj-lt"/>
                  <a:cs typeface="Lato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GB" sz="2000" u="sng" spc="-15" dirty="0">
                    <a:solidFill>
                      <a:schemeClr val="accent2"/>
                    </a:solidFill>
                    <a:latin typeface="+mj-lt"/>
                    <a:cs typeface="Lato"/>
                  </a:rPr>
                  <a:t>Key</a:t>
                </a:r>
                <a:r>
                  <a:rPr lang="en-GB" sz="2000" u="sng" spc="-90" dirty="0">
                    <a:solidFill>
                      <a:schemeClr val="accent2"/>
                    </a:solidFill>
                    <a:latin typeface="+mj-lt"/>
                    <a:cs typeface="Lato"/>
                  </a:rPr>
                  <a:t> </a:t>
                </a:r>
                <a:r>
                  <a:rPr lang="en-GB" sz="2000" u="sng" dirty="0">
                    <a:solidFill>
                      <a:schemeClr val="accent2"/>
                    </a:solidFill>
                    <a:latin typeface="+mj-lt"/>
                    <a:cs typeface="Lato"/>
                  </a:rPr>
                  <a:t>Points</a:t>
                </a:r>
                <a:endParaRPr lang="en-GB" sz="2000" dirty="0">
                  <a:solidFill>
                    <a:schemeClr val="bg2">
                      <a:lumMod val="50000"/>
                    </a:schemeClr>
                  </a:solidFill>
                  <a:latin typeface="+mj-lt"/>
                  <a:cs typeface="Lato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5"/>
                  </a:spcBef>
                </a:pPr>
                <a:endParaRPr lang="en-GB" sz="400" spc="5" dirty="0">
                  <a:solidFill>
                    <a:schemeClr val="bg2">
                      <a:lumMod val="50000"/>
                    </a:schemeClr>
                  </a:solidFill>
                  <a:latin typeface="+mj-lt"/>
                  <a:cs typeface="Lato"/>
                </a:endParaRPr>
              </a:p>
              <a:p>
                <a:pPr marL="95885">
                  <a:lnSpc>
                    <a:spcPct val="100000"/>
                  </a:lnSpc>
                  <a:spcBef>
                    <a:spcPts val="5"/>
                  </a:spcBef>
                  <a:tabLst>
                    <a:tab pos="469265" algn="l"/>
                    <a:tab pos="469900" algn="l"/>
                  </a:tabLst>
                </a:pPr>
                <a:r>
                  <a:rPr lang="en-GB" sz="1600" spc="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1)	Collecting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data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about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guitarists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and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1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their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-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inﬂuences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from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Wikipedia;</a:t>
                </a:r>
              </a:p>
              <a:p>
                <a:pPr marL="95250" marR="48895">
                  <a:lnSpc>
                    <a:spcPct val="115399"/>
                  </a:lnSpc>
                  <a:tabLst>
                    <a:tab pos="469265" algn="l"/>
                    <a:tab pos="469900" algn="l"/>
                  </a:tabLst>
                </a:pP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2)	Converting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this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data</a:t>
                </a:r>
                <a:r>
                  <a:rPr lang="en-GB" sz="1600" spc="-7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into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a</a:t>
                </a:r>
                <a:r>
                  <a:rPr lang="en-GB" sz="1600" spc="-7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directed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-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graph,</a:t>
                </a:r>
                <a:r>
                  <a:rPr lang="en-GB" sz="1600" spc="-7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where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a</a:t>
                </a:r>
                <a:r>
                  <a:rPr lang="en-GB" sz="1600" spc="-7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-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node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represents</a:t>
                </a:r>
                <a:r>
                  <a:rPr lang="en-GB" sz="1600" spc="-7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a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</a:p>
              <a:p>
                <a:pPr marL="95250" marR="48895">
                  <a:lnSpc>
                    <a:spcPct val="115399"/>
                  </a:lnSpc>
                  <a:tabLst>
                    <a:tab pos="469265" algn="l"/>
                    <a:tab pos="469900" algn="l"/>
                  </a:tabLst>
                </a:pPr>
                <a:r>
                  <a:rPr lang="en-GB" sz="1600" spc="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	guitarist,</a:t>
                </a:r>
                <a:r>
                  <a:rPr lang="en-GB" sz="1600" spc="-7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and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 </a:t>
                </a:r>
                <a:r>
                  <a:rPr lang="en-GB" sz="1600" spc="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an </a:t>
                </a:r>
                <a:r>
                  <a:rPr lang="en-GB" sz="1600" spc="-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edge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from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Lato"/>
                      </a:rPr>
                      <m:t>𝐴</m:t>
                    </m:r>
                  </m:oMath>
                </a14:m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to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spc="-85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Lato"/>
                      </a:rPr>
                      <m:t>𝐵</m:t>
                    </m:r>
                  </m:oMath>
                </a14:m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represents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the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-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inﬂuence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from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Lato"/>
                      </a:rPr>
                      <m:t>𝐴</m:t>
                    </m:r>
                  </m:oMath>
                </a14:m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to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cs typeface="Lato"/>
                  </a:rPr>
                  <a:t> 	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Lato"/>
                      </a:rPr>
                      <m:t>𝐵</m:t>
                    </m:r>
                  </m:oMath>
                </a14:m>
                <a:r>
                  <a:rPr lang="en-GB" sz="1600" spc="-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;</a:t>
                </a:r>
                <a:endParaRPr lang="en-GB" sz="1600" dirty="0">
                  <a:solidFill>
                    <a:schemeClr val="bg2">
                      <a:lumMod val="50000"/>
                    </a:schemeClr>
                  </a:solidFill>
                  <a:latin typeface="+mj-lt"/>
                  <a:cs typeface="Lato"/>
                </a:endParaRPr>
              </a:p>
              <a:p>
                <a:pPr marL="95885">
                  <a:lnSpc>
                    <a:spcPct val="100000"/>
                  </a:lnSpc>
                  <a:spcBef>
                    <a:spcPts val="240"/>
                  </a:spcBef>
                  <a:tabLst>
                    <a:tab pos="469265" algn="l"/>
                    <a:tab pos="469900" algn="l"/>
                  </a:tabLst>
                </a:pP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3)	Applying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-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Google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PageRank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algorithm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to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rank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the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guitarists.</a:t>
                </a:r>
                <a:endParaRPr lang="en-GB" sz="1600" dirty="0">
                  <a:solidFill>
                    <a:schemeClr val="bg2">
                      <a:lumMod val="50000"/>
                    </a:schemeClr>
                  </a:solidFill>
                  <a:latin typeface="+mj-lt"/>
                  <a:cs typeface="Lato"/>
                </a:endParaRPr>
              </a:p>
              <a:p>
                <a:pPr>
                  <a:lnSpc>
                    <a:spcPct val="100000"/>
                  </a:lnSpc>
                  <a:spcBef>
                    <a:spcPts val="10"/>
                  </a:spcBef>
                </a:pPr>
                <a:endParaRPr lang="en-GB" sz="1600" dirty="0">
                  <a:solidFill>
                    <a:schemeClr val="bg2">
                      <a:lumMod val="50000"/>
                    </a:schemeClr>
                  </a:solidFill>
                  <a:latin typeface="+mj-lt"/>
                  <a:cs typeface="Lato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5"/>
                  </a:spcBef>
                </a:pPr>
                <a:endParaRPr lang="en-GB" sz="1600" u="sng" spc="5" dirty="0">
                  <a:solidFill>
                    <a:schemeClr val="bg2">
                      <a:lumMod val="50000"/>
                    </a:schemeClr>
                  </a:solidFill>
                  <a:latin typeface="+mj-lt"/>
                  <a:cs typeface="Lato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5"/>
                  </a:spcBef>
                </a:pPr>
                <a:endParaRPr lang="en-GB" sz="1600" u="sng" spc="5" dirty="0">
                  <a:solidFill>
                    <a:schemeClr val="bg2">
                      <a:lumMod val="50000"/>
                    </a:schemeClr>
                  </a:solidFill>
                  <a:latin typeface="+mj-lt"/>
                  <a:cs typeface="Lato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GB" sz="2000" u="sng" spc="5" dirty="0">
                    <a:solidFill>
                      <a:schemeClr val="accent2"/>
                    </a:solidFill>
                    <a:latin typeface="+mj-lt"/>
                    <a:cs typeface="Lato"/>
                  </a:rPr>
                  <a:t>Goals</a:t>
                </a:r>
                <a:endParaRPr lang="en-GB" sz="2000" spc="5" dirty="0">
                  <a:solidFill>
                    <a:schemeClr val="bg2">
                      <a:lumMod val="50000"/>
                    </a:schemeClr>
                  </a:solidFill>
                  <a:latin typeface="+mj-lt"/>
                  <a:cs typeface="Lato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5"/>
                  </a:spcBef>
                </a:pPr>
                <a:endParaRPr lang="en-GB" sz="400" dirty="0">
                  <a:solidFill>
                    <a:schemeClr val="bg2">
                      <a:lumMod val="50000"/>
                    </a:schemeClr>
                  </a:solidFill>
                  <a:latin typeface="+mj-lt"/>
                  <a:cs typeface="Lato"/>
                </a:endParaRPr>
              </a:p>
              <a:p>
                <a:pPr marL="438785" indent="-342900">
                  <a:lnSpc>
                    <a:spcPct val="100000"/>
                  </a:lnSpc>
                  <a:spcBef>
                    <a:spcPts val="5"/>
                  </a:spcBef>
                  <a:buAutoNum type="arabicParenR"/>
                  <a:tabLst>
                    <a:tab pos="469265" algn="l"/>
                    <a:tab pos="469900" algn="l"/>
                  </a:tabLst>
                </a:pP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Using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a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quantitative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-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method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to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-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ﬁnd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the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most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inﬂuential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guitarist</a:t>
                </a:r>
                <a:endParaRPr lang="en-GB" sz="1600" dirty="0">
                  <a:solidFill>
                    <a:schemeClr val="bg2">
                      <a:lumMod val="50000"/>
                    </a:schemeClr>
                  </a:solidFill>
                  <a:latin typeface="+mj-lt"/>
                  <a:cs typeface="Lato"/>
                </a:endParaRPr>
              </a:p>
              <a:p>
                <a:pPr marL="438785" indent="-342900">
                  <a:lnSpc>
                    <a:spcPct val="100000"/>
                  </a:lnSpc>
                  <a:spcBef>
                    <a:spcPts val="5"/>
                  </a:spcBef>
                  <a:buAutoNum type="arabicParenR" startAt="2"/>
                  <a:tabLst>
                    <a:tab pos="469265" algn="l"/>
                    <a:tab pos="469900" algn="l"/>
                  </a:tabLst>
                </a:pPr>
                <a:r>
                  <a:rPr lang="en-GB" sz="1600" spc="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Estimation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-2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of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-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inﬂuence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from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the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guitarist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-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community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-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itself,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instead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-2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of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</a:p>
              <a:p>
                <a:pPr marL="95885">
                  <a:lnSpc>
                    <a:spcPct val="100000"/>
                  </a:lnSpc>
                  <a:spcBef>
                    <a:spcPts val="5"/>
                  </a:spcBef>
                  <a:tabLst>
                    <a:tab pos="469265" algn="l"/>
                    <a:tab pos="469900" algn="l"/>
                  </a:tabLst>
                </a:pP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	</a:t>
                </a:r>
                <a:r>
                  <a:rPr lang="en-GB" sz="1600" spc="-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fans</a:t>
                </a:r>
                <a:endParaRPr lang="en-GB" sz="1600" dirty="0">
                  <a:solidFill>
                    <a:schemeClr val="bg2">
                      <a:lumMod val="50000"/>
                    </a:schemeClr>
                  </a:solidFill>
                  <a:latin typeface="+mj-lt"/>
                  <a:cs typeface="Lato"/>
                </a:endParaRPr>
              </a:p>
            </p:txBody>
          </p:sp>
        </mc:Choice>
        <mc:Fallback xmlns="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4AA0748F-D8D9-6B49-9776-D0EFBADE3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633" y="1344279"/>
                <a:ext cx="6428693" cy="4734629"/>
              </a:xfrm>
              <a:prstGeom prst="rect">
                <a:avLst/>
              </a:prstGeom>
              <a:blipFill>
                <a:blip r:embed="rId3"/>
                <a:stretch>
                  <a:fillRect l="-197" b="-2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Immagine 33">
            <a:extLst>
              <a:ext uri="{FF2B5EF4-FFF2-40B4-BE49-F238E27FC236}">
                <a16:creationId xmlns:a16="http://schemas.microsoft.com/office/drawing/2014/main" id="{FA259C39-5C5F-D44D-9590-54823B7735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"/>
          <a:stretch/>
        </p:blipFill>
        <p:spPr>
          <a:xfrm>
            <a:off x="107459" y="42964"/>
            <a:ext cx="4848896" cy="6815035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 rot="2700000">
            <a:off x="4868149" y="3141237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4652832" y="-47109"/>
            <a:ext cx="914400" cy="9144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4418262" y="5639868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0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4">
            <a:extLst>
              <a:ext uri="{FF2B5EF4-FFF2-40B4-BE49-F238E27FC236}">
                <a16:creationId xmlns:a16="http://schemas.microsoft.com/office/drawing/2014/main" id="{3A908B0B-EE7B-D14F-89F0-180D6C623B01}"/>
              </a:ext>
            </a:extLst>
          </p:cNvPr>
          <p:cNvSpPr txBox="1"/>
          <p:nvPr/>
        </p:nvSpPr>
        <p:spPr>
          <a:xfrm>
            <a:off x="3029576" y="183455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tillium" panose="00000500000000000000" pitchFamily="50" charset="0"/>
              </a:rPr>
              <a:t>Methodology - </a:t>
            </a:r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Our Approach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E20E26E-5441-0641-BC98-6224B2737B39}"/>
              </a:ext>
            </a:extLst>
          </p:cNvPr>
          <p:cNvSpPr/>
          <p:nvPr/>
        </p:nvSpPr>
        <p:spPr>
          <a:xfrm>
            <a:off x="840058" y="829786"/>
            <a:ext cx="10511883" cy="522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ts val="1800"/>
              <a:buFont typeface="Lato"/>
              <a:buChar char="●"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 Replicate the paper by finding the most influential </a:t>
            </a:r>
            <a:r>
              <a:rPr lang="en-US" sz="2500" b="1" dirty="0">
                <a:solidFill>
                  <a:schemeClr val="accent2"/>
                </a:solidFill>
                <a:latin typeface="+mj-lt"/>
                <a:ea typeface="Raleway"/>
                <a:cs typeface="Raleway"/>
                <a:sym typeface="Raleway"/>
              </a:rPr>
              <a:t>computer scientists</a:t>
            </a:r>
          </a:p>
          <a:p>
            <a:pPr marL="114300">
              <a:lnSpc>
                <a:spcPct val="150000"/>
              </a:lnSpc>
              <a:buSzPts val="1800"/>
            </a:pPr>
            <a:endParaRPr lang="en-US" sz="2500" dirty="0">
              <a:solidFill>
                <a:schemeClr val="bg2">
                  <a:lumMod val="50000"/>
                </a:schemeClr>
              </a:solidFill>
              <a:latin typeface="+mj-lt"/>
              <a:ea typeface="Raleway"/>
              <a:cs typeface="Raleway"/>
              <a:sym typeface="Raleway"/>
            </a:endParaRPr>
          </a:p>
          <a:p>
            <a:pPr>
              <a:lnSpc>
                <a:spcPct val="150000"/>
              </a:lnSpc>
              <a:buSzPts val="1800"/>
              <a:buFont typeface="Raleway"/>
              <a:buChar char="●"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 Dataset is computed by SPARQL queries, to retrieve computer scientist influenced and influencers, and by scraping the Wikipedia pages of each computer scientist</a:t>
            </a:r>
          </a:p>
          <a:p>
            <a:pPr marL="114300">
              <a:lnSpc>
                <a:spcPct val="150000"/>
              </a:lnSpc>
              <a:buSzPts val="1800"/>
            </a:pPr>
            <a:endParaRPr lang="en-US" sz="2500" dirty="0">
              <a:solidFill>
                <a:schemeClr val="bg2">
                  <a:lumMod val="50000"/>
                </a:schemeClr>
              </a:solidFill>
              <a:latin typeface="+mj-lt"/>
              <a:ea typeface="Raleway"/>
              <a:cs typeface="Raleway"/>
              <a:sym typeface="Raleway"/>
            </a:endParaRPr>
          </a:p>
          <a:p>
            <a:pPr>
              <a:lnSpc>
                <a:spcPct val="150000"/>
              </a:lnSpc>
              <a:buSzPts val="1800"/>
              <a:buFont typeface="Raleway"/>
              <a:buChar char="●"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 Results are computed using two different methods:</a:t>
            </a:r>
          </a:p>
          <a:p>
            <a:pPr lvl="2" indent="-342900">
              <a:lnSpc>
                <a:spcPct val="150000"/>
              </a:lnSpc>
              <a:buSzPts val="1800"/>
              <a:buFont typeface="Raleway"/>
              <a:buChar char="○"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Blind meta-data link picking</a:t>
            </a:r>
          </a:p>
          <a:p>
            <a:pPr lvl="2" indent="-342900">
              <a:lnSpc>
                <a:spcPct val="150000"/>
              </a:lnSpc>
              <a:buSzPts val="1800"/>
              <a:buFont typeface="Raleway"/>
              <a:buChar char="○"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“Influences” section analysis</a:t>
            </a:r>
            <a:endParaRPr lang="en-US" sz="25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151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4">
            <a:extLst>
              <a:ext uri="{FF2B5EF4-FFF2-40B4-BE49-F238E27FC236}">
                <a16:creationId xmlns:a16="http://schemas.microsoft.com/office/drawing/2014/main" id="{67ABA2AA-CEF2-3548-B098-853AF867C2CA}"/>
              </a:ext>
            </a:extLst>
          </p:cNvPr>
          <p:cNvSpPr txBox="1"/>
          <p:nvPr/>
        </p:nvSpPr>
        <p:spPr>
          <a:xfrm>
            <a:off x="2379500" y="223102"/>
            <a:ext cx="7917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Methodology:</a:t>
            </a:r>
          </a:p>
          <a:p>
            <a:r>
              <a:rPr lang="en-US" sz="3600" b="1" dirty="0">
                <a:latin typeface="Titillium" panose="00000500000000000000" pitchFamily="50" charset="0"/>
              </a:rPr>
              <a:t>	</a:t>
            </a:r>
            <a:r>
              <a:rPr lang="en-US" sz="3600" b="1" dirty="0" err="1">
                <a:solidFill>
                  <a:schemeClr val="accent2"/>
                </a:solidFill>
                <a:latin typeface="Titillium" panose="00000500000000000000" pitchFamily="50" charset="0"/>
              </a:rPr>
              <a:t>DBpedia</a:t>
            </a:r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 Dataset Construction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15805D-D1D2-224D-974C-28AA27ADD419}"/>
              </a:ext>
            </a:extLst>
          </p:cNvPr>
          <p:cNvSpPr/>
          <p:nvPr/>
        </p:nvSpPr>
        <p:spPr>
          <a:xfrm>
            <a:off x="5690839" y="5085484"/>
            <a:ext cx="6096000" cy="122084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Aft>
                <a:spcPts val="1600"/>
              </a:spcAft>
            </a:pPr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As the figure above shows, </a:t>
            </a:r>
            <a:r>
              <a:rPr lang="en-US" sz="15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DBpedia</a:t>
            </a:r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 does not retrieve results for computer scientists, because there is no dataset on them. </a:t>
            </a:r>
            <a:endParaRPr lang="en-US" sz="100" dirty="0">
              <a:solidFill>
                <a:schemeClr val="bg2">
                  <a:lumMod val="50000"/>
                </a:schemeClr>
              </a:solidFill>
              <a:latin typeface="+mj-lt"/>
              <a:ea typeface="Raleway"/>
              <a:cs typeface="Raleway"/>
              <a:sym typeface="Raleway"/>
            </a:endParaRPr>
          </a:p>
          <a:p>
            <a:pPr lvl="1">
              <a:spcAft>
                <a:spcPts val="1600"/>
              </a:spcAft>
            </a:pPr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I</a:t>
            </a:r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n </a:t>
            </a:r>
            <a:r>
              <a:rPr lang="en-US" sz="15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DBpedia</a:t>
            </a:r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the majority of computer scientists is assigned to a generic class 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dbpedia:Person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and not distinguished from other people.</a:t>
            </a:r>
            <a:endParaRPr lang="it" sz="1500" dirty="0">
              <a:solidFill>
                <a:schemeClr val="bg2">
                  <a:lumMod val="50000"/>
                </a:schemeClr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564243D-B15F-8E48-8D2C-D687AA60FA3C}"/>
              </a:ext>
            </a:extLst>
          </p:cNvPr>
          <p:cNvSpPr/>
          <p:nvPr/>
        </p:nvSpPr>
        <p:spPr>
          <a:xfrm>
            <a:off x="210207" y="1720879"/>
            <a:ext cx="58097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317500">
              <a:buSzPts val="1400"/>
              <a:buFont typeface="Raleway"/>
              <a:buChar char="●"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Retrieve all the computer scientists from </a:t>
            </a:r>
            <a:r>
              <a:rPr lang="en-GB" sz="20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DBpedia</a:t>
            </a:r>
            <a:endParaRPr lang="en-GB" sz="2000" dirty="0">
              <a:solidFill>
                <a:schemeClr val="bg2">
                  <a:lumMod val="50000"/>
                </a:schemeClr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9" name="Google Shape;109;p18">
            <a:extLst>
              <a:ext uri="{FF2B5EF4-FFF2-40B4-BE49-F238E27FC236}">
                <a16:creationId xmlns:a16="http://schemas.microsoft.com/office/drawing/2014/main" id="{D54BA9CA-35D2-864E-9830-898AD144B6B0}"/>
              </a:ext>
            </a:extLst>
          </p:cNvPr>
          <p:cNvSpPr txBox="1"/>
          <p:nvPr/>
        </p:nvSpPr>
        <p:spPr>
          <a:xfrm>
            <a:off x="1983623" y="2294813"/>
            <a:ext cx="19338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SPARQL queries</a:t>
            </a:r>
            <a:endParaRPr sz="1800" dirty="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" name="Google Shape;110;p18">
            <a:extLst>
              <a:ext uri="{FF2B5EF4-FFF2-40B4-BE49-F238E27FC236}">
                <a16:creationId xmlns:a16="http://schemas.microsoft.com/office/drawing/2014/main" id="{E0914631-7D22-7B46-8D5F-DCA28D721586}"/>
              </a:ext>
            </a:extLst>
          </p:cNvPr>
          <p:cNvSpPr txBox="1"/>
          <p:nvPr/>
        </p:nvSpPr>
        <p:spPr>
          <a:xfrm>
            <a:off x="1930245" y="3234863"/>
            <a:ext cx="2040556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Lists of</a:t>
            </a:r>
            <a:r>
              <a:rPr lang="it-IT" sz="1800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computer scientist </a:t>
            </a:r>
            <a:endParaRPr sz="1800" dirty="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" name="Google Shape;112;p18">
            <a:extLst>
              <a:ext uri="{FF2B5EF4-FFF2-40B4-BE49-F238E27FC236}">
                <a16:creationId xmlns:a16="http://schemas.microsoft.com/office/drawing/2014/main" id="{62058DA2-0726-474F-B001-9D2D8A4106B6}"/>
              </a:ext>
            </a:extLst>
          </p:cNvPr>
          <p:cNvSpPr txBox="1"/>
          <p:nvPr/>
        </p:nvSpPr>
        <p:spPr>
          <a:xfrm>
            <a:off x="1990373" y="4665236"/>
            <a:ext cx="1920300" cy="55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err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Few</a:t>
            </a:r>
            <a:r>
              <a:rPr lang="it-IT" sz="1800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it-IT" sz="1800" dirty="0" err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  <a:endParaRPr sz="1800" dirty="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2" name="Google Shape;113;p18">
            <a:extLst>
              <a:ext uri="{FF2B5EF4-FFF2-40B4-BE49-F238E27FC236}">
                <a16:creationId xmlns:a16="http://schemas.microsoft.com/office/drawing/2014/main" id="{777C627B-65B7-B74F-A568-AFEDD83766B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950523" y="2697713"/>
            <a:ext cx="0" cy="537150"/>
          </a:xfrm>
          <a:prstGeom prst="straightConnector1">
            <a:avLst/>
          </a:prstGeom>
          <a:noFill/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15;p18">
            <a:extLst>
              <a:ext uri="{FF2B5EF4-FFF2-40B4-BE49-F238E27FC236}">
                <a16:creationId xmlns:a16="http://schemas.microsoft.com/office/drawing/2014/main" id="{59858527-5484-E243-8740-97086E5FE4F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950523" y="3990563"/>
            <a:ext cx="0" cy="674673"/>
          </a:xfrm>
          <a:prstGeom prst="straightConnector1">
            <a:avLst/>
          </a:prstGeom>
          <a:noFill/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E1634BF7-333D-0242-9CB7-653874982279}"/>
              </a:ext>
            </a:extLst>
          </p:cNvPr>
          <p:cNvSpPr/>
          <p:nvPr/>
        </p:nvSpPr>
        <p:spPr>
          <a:xfrm>
            <a:off x="388692" y="5523732"/>
            <a:ext cx="46877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317500">
              <a:buSzPts val="1400"/>
              <a:buFont typeface="Raleway"/>
              <a:buChar char="●"/>
            </a:pPr>
            <a:r>
              <a:rPr lang="en-GB" sz="20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DBpedia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 returns to the Wikipedia page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559308B3-D685-864B-A939-BE97A2600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504" y="340196"/>
            <a:ext cx="1570962" cy="96614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23AF799-41B6-8D4F-A9F1-EEEB33AA3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07" y="1514395"/>
            <a:ext cx="5495231" cy="35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5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539096" y="2961082"/>
            <a:ext cx="2491068" cy="2562973"/>
            <a:chOff x="3539096" y="2961082"/>
            <a:chExt cx="2491068" cy="2562973"/>
          </a:xfrm>
        </p:grpSpPr>
        <p:sp>
          <p:nvSpPr>
            <p:cNvPr id="2" name="Subtitle 2"/>
            <p:cNvSpPr txBox="1">
              <a:spLocks/>
            </p:cNvSpPr>
            <p:nvPr/>
          </p:nvSpPr>
          <p:spPr>
            <a:xfrm>
              <a:off x="3726303" y="4142617"/>
              <a:ext cx="2116652" cy="1381438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GB" sz="1400" dirty="0">
                  <a:solidFill>
                    <a:schemeClr val="accent2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Check whether the relative page contains information about his influences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39096" y="3628794"/>
              <a:ext cx="2491068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bg2">
                      <a:lumMod val="50000"/>
                    </a:schemeClr>
                  </a:solidFill>
                </a:rPr>
                <a:t>Check biography table</a:t>
              </a:r>
            </a:p>
          </p:txBody>
        </p:sp>
        <p:sp>
          <p:nvSpPr>
            <p:cNvPr id="4" name="Rectangle 3"/>
            <p:cNvSpPr>
              <a:spLocks/>
            </p:cNvSpPr>
            <p:nvPr/>
          </p:nvSpPr>
          <p:spPr bwMode="auto">
            <a:xfrm>
              <a:off x="4562013" y="2961082"/>
              <a:ext cx="468077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" sz="3600" dirty="0">
                  <a:solidFill>
                    <a:schemeClr val="accent2"/>
                  </a:solidFill>
                </a:rPr>
                <a:t>02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734951" y="2961082"/>
            <a:ext cx="2645597" cy="2562973"/>
            <a:chOff x="8734951" y="2961082"/>
            <a:chExt cx="2645597" cy="2562973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010688" y="4142617"/>
              <a:ext cx="2116652" cy="1381438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GB" sz="1400" dirty="0">
                  <a:solidFill>
                    <a:schemeClr val="accent2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Classification of the various fields of study of a computer scientist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34951" y="3628794"/>
              <a:ext cx="2645597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bg2">
                      <a:lumMod val="50000"/>
                    </a:schemeClr>
                  </a:solidFill>
                </a:rPr>
                <a:t>C.S. Fields Classification</a:t>
              </a: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9835132" y="2961082"/>
              <a:ext cx="468077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" sz="3600" dirty="0">
                  <a:solidFill>
                    <a:schemeClr val="accent2"/>
                  </a:solidFill>
                </a:rPr>
                <a:t>04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18200" y="2961082"/>
            <a:ext cx="2213299" cy="2821506"/>
            <a:chOff x="1018200" y="2961082"/>
            <a:chExt cx="2213299" cy="2821506"/>
          </a:xfrm>
        </p:grpSpPr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064660" y="4142618"/>
              <a:ext cx="2116652" cy="1639970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GB" sz="1400" dirty="0">
                  <a:solidFill>
                    <a:schemeClr val="accent2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Collect in a file all the links of computer scientists present on Wikipedia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18200" y="3628794"/>
              <a:ext cx="2213299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bg2">
                      <a:lumMod val="50000"/>
                    </a:schemeClr>
                  </a:solidFill>
                </a:rPr>
                <a:t>Collect all C.S. Links</a:t>
              </a: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1902235" y="2961082"/>
              <a:ext cx="468077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" sz="3600" dirty="0">
                  <a:solidFill>
                    <a:schemeClr val="accent2"/>
                  </a:solidFill>
                </a:rPr>
                <a:t>01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71684" y="2961082"/>
            <a:ext cx="2345450" cy="2304441"/>
            <a:chOff x="6271684" y="2961082"/>
            <a:chExt cx="2345450" cy="2304441"/>
          </a:xfrm>
        </p:grpSpPr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6397505" y="4142617"/>
              <a:ext cx="2116652" cy="1122906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GB" sz="1400" dirty="0">
                  <a:solidFill>
                    <a:schemeClr val="accent2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Quantify the importance of computer scientists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71684" y="3628794"/>
              <a:ext cx="2345450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bg2">
                      <a:lumMod val="50000"/>
                    </a:schemeClr>
                  </a:solidFill>
                </a:rPr>
                <a:t>Computing Pagerank</a:t>
              </a: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7221793" y="2961082"/>
              <a:ext cx="468077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" sz="3600" dirty="0">
                  <a:solidFill>
                    <a:schemeClr val="accent2"/>
                  </a:solidFill>
                </a:rPr>
                <a:t>03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93341" y="587299"/>
            <a:ext cx="7004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Methodology:</a:t>
            </a:r>
          </a:p>
          <a:p>
            <a:r>
              <a:rPr lang="en-US" sz="3600" b="1" dirty="0">
                <a:latin typeface="Titillium" panose="00000500000000000000" pitchFamily="50" charset="0"/>
              </a:rPr>
              <a:t>	</a:t>
            </a:r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Manual Wikipedia scraping</a:t>
            </a:r>
          </a:p>
        </p:txBody>
      </p:sp>
    </p:spTree>
    <p:extLst>
      <p:ext uri="{BB962C8B-B14F-4D97-AF65-F5344CB8AC3E}">
        <p14:creationId xmlns:p14="http://schemas.microsoft.com/office/powerpoint/2010/main" val="162914774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">
            <a:extLst>
              <a:ext uri="{FF2B5EF4-FFF2-40B4-BE49-F238E27FC236}">
                <a16:creationId xmlns:a16="http://schemas.microsoft.com/office/drawing/2014/main" id="{8A7A6C43-E41F-4C49-8C54-95593F2DFB23}"/>
              </a:ext>
            </a:extLst>
          </p:cNvPr>
          <p:cNvSpPr txBox="1"/>
          <p:nvPr/>
        </p:nvSpPr>
        <p:spPr>
          <a:xfrm>
            <a:off x="2572376" y="183454"/>
            <a:ext cx="732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Methodology:</a:t>
            </a:r>
          </a:p>
          <a:p>
            <a:r>
              <a:rPr lang="en-US" sz="3600" b="1" dirty="0">
                <a:latin typeface="Titillium" panose="00000500000000000000" pitchFamily="50" charset="0"/>
              </a:rPr>
              <a:t>	</a:t>
            </a:r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Wikipedia Dataset Construction</a:t>
            </a:r>
          </a:p>
        </p:txBody>
      </p:sp>
      <p:sp>
        <p:nvSpPr>
          <p:cNvPr id="6" name="Google Shape;109;p18">
            <a:extLst>
              <a:ext uri="{FF2B5EF4-FFF2-40B4-BE49-F238E27FC236}">
                <a16:creationId xmlns:a16="http://schemas.microsoft.com/office/drawing/2014/main" id="{47716DB9-7254-1D45-8237-5378F9731D2C}"/>
              </a:ext>
            </a:extLst>
          </p:cNvPr>
          <p:cNvSpPr txBox="1"/>
          <p:nvPr/>
        </p:nvSpPr>
        <p:spPr>
          <a:xfrm>
            <a:off x="8623257" y="1720893"/>
            <a:ext cx="19338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it-IT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Lists of computer scientists</a:t>
            </a:r>
          </a:p>
        </p:txBody>
      </p:sp>
      <p:sp>
        <p:nvSpPr>
          <p:cNvPr id="7" name="Google Shape;110;p18">
            <a:extLst>
              <a:ext uri="{FF2B5EF4-FFF2-40B4-BE49-F238E27FC236}">
                <a16:creationId xmlns:a16="http://schemas.microsoft.com/office/drawing/2014/main" id="{B694396B-B427-5047-B96C-5DEA9EE37370}"/>
              </a:ext>
            </a:extLst>
          </p:cNvPr>
          <p:cNvSpPr txBox="1"/>
          <p:nvPr/>
        </p:nvSpPr>
        <p:spPr>
          <a:xfrm>
            <a:off x="8502013" y="3191487"/>
            <a:ext cx="2176288" cy="122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Retrieve  Computer Scientists Wikipedia pages</a:t>
            </a:r>
            <a:endParaRPr dirty="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" name="Google Shape;111;p18">
            <a:extLst>
              <a:ext uri="{FF2B5EF4-FFF2-40B4-BE49-F238E27FC236}">
                <a16:creationId xmlns:a16="http://schemas.microsoft.com/office/drawing/2014/main" id="{E0E439EB-5F2E-054C-B0F4-E5BFA77BF6DE}"/>
              </a:ext>
            </a:extLst>
          </p:cNvPr>
          <p:cNvSpPr txBox="1"/>
          <p:nvPr/>
        </p:nvSpPr>
        <p:spPr>
          <a:xfrm>
            <a:off x="7417285" y="4981894"/>
            <a:ext cx="23339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accent2"/>
                </a:solidFill>
              </a:rPr>
              <a:t>Applying Google PageRank algorithm to rank computer scientists.</a:t>
            </a:r>
            <a:endParaRPr dirty="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" name="Google Shape;112;p18">
            <a:extLst>
              <a:ext uri="{FF2B5EF4-FFF2-40B4-BE49-F238E27FC236}">
                <a16:creationId xmlns:a16="http://schemas.microsoft.com/office/drawing/2014/main" id="{5EC13530-2074-1E4F-8206-E727B327855A}"/>
              </a:ext>
            </a:extLst>
          </p:cNvPr>
          <p:cNvSpPr txBox="1"/>
          <p:nvPr/>
        </p:nvSpPr>
        <p:spPr>
          <a:xfrm>
            <a:off x="9714735" y="4987407"/>
            <a:ext cx="19203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Computer Scientist branches classification</a:t>
            </a:r>
            <a:endParaRPr dirty="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0" name="Google Shape;113;p18">
            <a:extLst>
              <a:ext uri="{FF2B5EF4-FFF2-40B4-BE49-F238E27FC236}">
                <a16:creationId xmlns:a16="http://schemas.microsoft.com/office/drawing/2014/main" id="{1EAC1273-5A0C-6A4E-9C95-EB0DB5F47B1F}"/>
              </a:ext>
            </a:extLst>
          </p:cNvPr>
          <p:cNvCxnSpPr>
            <a:cxnSpLocks/>
          </p:cNvCxnSpPr>
          <p:nvPr/>
        </p:nvCxnSpPr>
        <p:spPr>
          <a:xfrm>
            <a:off x="9578390" y="2654337"/>
            <a:ext cx="0" cy="537150"/>
          </a:xfrm>
          <a:prstGeom prst="straightConnector1">
            <a:avLst/>
          </a:prstGeom>
          <a:noFill/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114;p18">
            <a:extLst>
              <a:ext uri="{FF2B5EF4-FFF2-40B4-BE49-F238E27FC236}">
                <a16:creationId xmlns:a16="http://schemas.microsoft.com/office/drawing/2014/main" id="{EF18FD74-CC78-0F49-90E4-45229449D38A}"/>
              </a:ext>
            </a:extLst>
          </p:cNvPr>
          <p:cNvCxnSpPr>
            <a:cxnSpLocks/>
          </p:cNvCxnSpPr>
          <p:nvPr/>
        </p:nvCxnSpPr>
        <p:spPr>
          <a:xfrm flipH="1">
            <a:off x="8502013" y="4375893"/>
            <a:ext cx="1088144" cy="612301"/>
          </a:xfrm>
          <a:prstGeom prst="straightConnector1">
            <a:avLst/>
          </a:prstGeom>
          <a:noFill/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15;p18">
            <a:extLst>
              <a:ext uri="{FF2B5EF4-FFF2-40B4-BE49-F238E27FC236}">
                <a16:creationId xmlns:a16="http://schemas.microsoft.com/office/drawing/2014/main" id="{AC0A0956-802E-2F46-8870-A7C31745A6B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590157" y="4375893"/>
            <a:ext cx="1084728" cy="611514"/>
          </a:xfrm>
          <a:prstGeom prst="straightConnector1">
            <a:avLst/>
          </a:prstGeom>
          <a:noFill/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39563BC6-8C9A-9840-AFC3-3C6ADB00C106}"/>
              </a:ext>
            </a:extLst>
          </p:cNvPr>
          <p:cNvSpPr/>
          <p:nvPr/>
        </p:nvSpPr>
        <p:spPr>
          <a:xfrm>
            <a:off x="556965" y="1922343"/>
            <a:ext cx="6096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17500">
              <a:buSzPts val="1400"/>
              <a:buFont typeface="Raleway"/>
              <a:buChar char="●"/>
            </a:pP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Retrieve all the computer scientists from Wikipedia</a:t>
            </a:r>
          </a:p>
          <a:p>
            <a:pPr marL="457200" lvl="0" indent="-317500">
              <a:buSzPts val="1400"/>
              <a:buFont typeface="Raleway"/>
              <a:buChar char="●"/>
            </a:pP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Associate each computer scientist in order to consider his influences</a:t>
            </a:r>
          </a:p>
          <a:p>
            <a:pPr marL="457200" lvl="0" indent="-317500">
              <a:buSzPts val="1400"/>
              <a:buFont typeface="Raleway"/>
              <a:buChar char="●"/>
            </a:pP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Download each Wikipedia page associated to each computer scientist</a:t>
            </a:r>
          </a:p>
          <a:p>
            <a:pPr marL="457200" lvl="0" indent="-317500">
              <a:buSzPts val="1400"/>
              <a:buFont typeface="Raleway"/>
              <a:buChar char="●"/>
            </a:pPr>
            <a:endParaRPr lang="en-GB" sz="2200" dirty="0">
              <a:solidFill>
                <a:schemeClr val="bg2">
                  <a:lumMod val="50000"/>
                </a:schemeClr>
              </a:solidFill>
              <a:latin typeface="+mj-lt"/>
              <a:ea typeface="Raleway"/>
              <a:cs typeface="Raleway"/>
              <a:sym typeface="Raleway"/>
            </a:endParaRPr>
          </a:p>
          <a:p>
            <a:pPr marL="139700" lvl="0">
              <a:buSzPts val="1400"/>
            </a:pPr>
            <a:endParaRPr lang="en-GB" sz="2200" dirty="0">
              <a:solidFill>
                <a:schemeClr val="bg2">
                  <a:lumMod val="50000"/>
                </a:schemeClr>
              </a:solidFill>
              <a:latin typeface="+mj-lt"/>
              <a:ea typeface="Raleway"/>
              <a:cs typeface="Raleway"/>
              <a:sym typeface="Raleway"/>
            </a:endParaRPr>
          </a:p>
          <a:p>
            <a:pPr marL="139700" lvl="0">
              <a:buSzPts val="1400"/>
            </a:pP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Python scripts are being used in order to provide the lists and download the pages, resulting in </a:t>
            </a:r>
            <a:r>
              <a:rPr lang="en-GB" sz="2200" b="1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509 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different </a:t>
            </a:r>
            <a:r>
              <a:rPr lang="en-GB" sz="2200" b="1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computer scientist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.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DE8104D-A7BD-2049-B097-1E42CA23F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257" y="178228"/>
            <a:ext cx="1205556" cy="120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11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1FD2FC89-FB58-0640-A39D-3D7298FFACC8}"/>
                  </a:ext>
                </a:extLst>
              </p:cNvPr>
              <p:cNvSpPr/>
              <p:nvPr/>
            </p:nvSpPr>
            <p:spPr>
              <a:xfrm>
                <a:off x="508000" y="2098023"/>
                <a:ext cx="5003800" cy="304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39700" lvl="0">
                  <a:lnSpc>
                    <a:spcPct val="150000"/>
                  </a:lnSpc>
                  <a:buSzPts val="1400"/>
                </a:pPr>
                <a:endParaRPr lang="en-GB" sz="2000" b="1" dirty="0">
                  <a:latin typeface="+mj-lt"/>
                  <a:ea typeface="Raleway"/>
                  <a:cs typeface="Raleway"/>
                  <a:sym typeface="Raleway"/>
                </a:endParaRPr>
              </a:p>
              <a:p>
                <a:pPr>
                  <a:lnSpc>
                    <a:spcPct val="115000"/>
                  </a:lnSpc>
                  <a:spcBef>
                    <a:spcPts val="1000"/>
                  </a:spcBef>
                  <a:spcAft>
                    <a:spcPts val="1000"/>
                  </a:spcAft>
                  <a:buFont typeface="Raleway"/>
                  <a:buChar char="●"/>
                </a:pPr>
                <a:r>
                  <a:rPr lang="en-GB" sz="20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Raleway"/>
                    <a:cs typeface="Raleway"/>
                    <a:sym typeface="Raleway"/>
                  </a:rPr>
                  <a:t> Consider link structure between Wikipedia pages of computer scientists to build directed graph</a:t>
                </a:r>
              </a:p>
              <a:p>
                <a:pPr lvl="0">
                  <a:lnSpc>
                    <a:spcPct val="115000"/>
                  </a:lnSpc>
                  <a:spcBef>
                    <a:spcPts val="1000"/>
                  </a:spcBef>
                  <a:spcAft>
                    <a:spcPts val="1000"/>
                  </a:spcAft>
                  <a:buFont typeface="Raleway"/>
                  <a:buChar char="●"/>
                </a:pPr>
                <a:r>
                  <a:rPr lang="en-GB" sz="20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GB" sz="2000" b="1" u="sng" dirty="0">
                    <a:solidFill>
                      <a:schemeClr val="bg2">
                        <a:lumMod val="50000"/>
                      </a:schemeClr>
                    </a:solidFill>
                    <a:ea typeface="Raleway"/>
                    <a:cs typeface="Raleway"/>
                    <a:sym typeface="Raleway"/>
                  </a:rPr>
                  <a:t>Assumption </a:t>
                </a:r>
                <a:r>
                  <a:rPr lang="en-GB" sz="2000" b="1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Raleway"/>
                    <a:cs typeface="Raleway"/>
                    <a:sym typeface="Raleway"/>
                  </a:rPr>
                  <a:t>:</a:t>
                </a:r>
                <a:r>
                  <a:rPr lang="en-GB" sz="20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Raleway"/>
                    <a:cs typeface="Raleway"/>
                    <a:sym typeface="Raleway"/>
                  </a:rPr>
                  <a:t> if there exists a link from page of computer scientist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</m:ctrlPr>
                      </m:sSubPr>
                      <m:e>
                        <m: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  <m:t>𝑠</m:t>
                        </m:r>
                      </m:e>
                      <m:sub>
                        <m: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Raleway"/>
                    <a:cs typeface="Raleway"/>
                    <a:sym typeface="Raleway"/>
                  </a:rPr>
                  <a:t> to page of computer scientist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</m:ctrlPr>
                      </m:sSubPr>
                      <m:e>
                        <m: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  <m:t>𝑠</m:t>
                        </m:r>
                      </m:e>
                      <m:sub>
                        <m: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Raleway"/>
                    <a:cs typeface="Raleway"/>
                    <a:sym typeface="Raleway"/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</m:ctrlPr>
                      </m:sSubPr>
                      <m:e>
                        <m: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  <m:t>𝑠</m:t>
                        </m:r>
                      </m:e>
                      <m:sub>
                        <m: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Raleway"/>
                    <a:cs typeface="Raleway"/>
                    <a:sym typeface="Raleway"/>
                  </a:rPr>
                  <a:t> was influenced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</m:ctrlPr>
                      </m:sSubPr>
                      <m:e>
                        <m: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  <m:t>𝑠</m:t>
                        </m:r>
                      </m:e>
                      <m:sub>
                        <m: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  <m:t>2</m:t>
                        </m:r>
                      </m:sub>
                    </m:sSub>
                  </m:oMath>
                </a14:m>
                <a:endParaRPr lang="en-GB" sz="2000" dirty="0">
                  <a:solidFill>
                    <a:schemeClr val="bg2">
                      <a:lumMod val="50000"/>
                    </a:schemeClr>
                  </a:solidFill>
                  <a:latin typeface="+mj-lt"/>
                  <a:ea typeface="Raleway"/>
                  <a:cs typeface="Raleway"/>
                  <a:sym typeface="Raleway"/>
                </a:endParaRPr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1FD2FC89-FB58-0640-A39D-3D7298FFA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2098023"/>
                <a:ext cx="5003800" cy="3040832"/>
              </a:xfrm>
              <a:prstGeom prst="rect">
                <a:avLst/>
              </a:prstGeom>
              <a:blipFill>
                <a:blip r:embed="rId3"/>
                <a:stretch>
                  <a:fillRect l="-1013" r="-1013" b="-20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tangolo 5">
            <a:extLst>
              <a:ext uri="{FF2B5EF4-FFF2-40B4-BE49-F238E27FC236}">
                <a16:creationId xmlns:a16="http://schemas.microsoft.com/office/drawing/2014/main" id="{FCE59885-9D84-2645-B3D0-BABDBB153C07}"/>
              </a:ext>
            </a:extLst>
          </p:cNvPr>
          <p:cNvSpPr/>
          <p:nvPr/>
        </p:nvSpPr>
        <p:spPr>
          <a:xfrm>
            <a:off x="329026" y="2098023"/>
            <a:ext cx="3553089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700" lvl="0">
              <a:lnSpc>
                <a:spcPct val="150000"/>
              </a:lnSpc>
              <a:buSzPts val="1400"/>
            </a:pPr>
            <a:r>
              <a:rPr lang="en-GB" sz="2000" b="1" dirty="0">
                <a:ea typeface="Raleway"/>
                <a:cs typeface="Raleway"/>
                <a:sym typeface="Raleway"/>
              </a:rPr>
              <a:t>1) Blind meta-data link picking</a:t>
            </a:r>
            <a:endParaRPr lang="en-GB" sz="2000" dirty="0">
              <a:ea typeface="Raleway"/>
              <a:cs typeface="Raleway"/>
              <a:sym typeface="Raleway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52733A5-DA60-824C-B9F1-23F9EA8B7DD2}"/>
              </a:ext>
            </a:extLst>
          </p:cNvPr>
          <p:cNvSpPr/>
          <p:nvPr/>
        </p:nvSpPr>
        <p:spPr>
          <a:xfrm>
            <a:off x="6564726" y="2098023"/>
            <a:ext cx="3636188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700" lvl="0">
              <a:lnSpc>
                <a:spcPct val="150000"/>
              </a:lnSpc>
              <a:buSzPts val="1400"/>
            </a:pPr>
            <a:r>
              <a:rPr lang="en-GB" sz="2000" b="1" dirty="0">
                <a:solidFill>
                  <a:schemeClr val="accent2"/>
                </a:solidFill>
                <a:ea typeface="Raleway"/>
                <a:cs typeface="Raleway"/>
                <a:sym typeface="Raleway"/>
              </a:rPr>
              <a:t>2) </a:t>
            </a:r>
            <a:r>
              <a:rPr lang="it" sz="2000" b="1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“Influences” section analysis</a:t>
            </a:r>
            <a:endParaRPr lang="en-GB" sz="2000" dirty="0">
              <a:solidFill>
                <a:schemeClr val="accent2"/>
              </a:solidFill>
              <a:ea typeface="Raleway"/>
              <a:cs typeface="Raleway"/>
              <a:sym typeface="Ralewa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EE51AAE4-B05B-844C-B54A-A07A6F884B9C}"/>
                  </a:ext>
                </a:extLst>
              </p:cNvPr>
              <p:cNvSpPr/>
              <p:nvPr/>
            </p:nvSpPr>
            <p:spPr>
              <a:xfrm>
                <a:off x="6680200" y="2098023"/>
                <a:ext cx="5003800" cy="33327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39700" lvl="0">
                  <a:lnSpc>
                    <a:spcPct val="150000"/>
                  </a:lnSpc>
                  <a:buSzPts val="1400"/>
                </a:pPr>
                <a:endParaRPr lang="en-GB" sz="2000" b="1" dirty="0">
                  <a:latin typeface="+mj-lt"/>
                  <a:ea typeface="Raleway"/>
                  <a:cs typeface="Raleway"/>
                  <a:sym typeface="Raleway"/>
                </a:endParaRPr>
              </a:p>
              <a:p>
                <a:pPr>
                  <a:lnSpc>
                    <a:spcPct val="115000"/>
                  </a:lnSpc>
                  <a:spcBef>
                    <a:spcPts val="1000"/>
                  </a:spcBef>
                  <a:spcAft>
                    <a:spcPts val="1000"/>
                  </a:spcAft>
                  <a:buFont typeface="Raleway"/>
                  <a:buChar char="●"/>
                </a:pPr>
                <a:r>
                  <a:rPr lang="en-GB" sz="20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GB" sz="2000" dirty="0">
                    <a:solidFill>
                      <a:schemeClr val="bg2">
                        <a:lumMod val="50000"/>
                      </a:schemeClr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Scraping of Wikipedia computer scientists’ pages to get “influences” section</a:t>
                </a:r>
              </a:p>
              <a:p>
                <a:pPr>
                  <a:lnSpc>
                    <a:spcPct val="115000"/>
                  </a:lnSpc>
                  <a:spcBef>
                    <a:spcPts val="1000"/>
                  </a:spcBef>
                  <a:spcAft>
                    <a:spcPts val="1000"/>
                  </a:spcAft>
                </a:pPr>
                <a:endParaRPr lang="en-GB" sz="200" dirty="0">
                  <a:solidFill>
                    <a:schemeClr val="bg2">
                      <a:lumMod val="50000"/>
                    </a:schemeClr>
                  </a:solidFill>
                  <a:latin typeface="+mj-lt"/>
                  <a:ea typeface="Raleway"/>
                  <a:cs typeface="Raleway"/>
                  <a:sym typeface="Raleway"/>
                </a:endParaRPr>
              </a:p>
              <a:p>
                <a:pPr lvl="0">
                  <a:lnSpc>
                    <a:spcPct val="115000"/>
                  </a:lnSpc>
                  <a:spcBef>
                    <a:spcPts val="1000"/>
                  </a:spcBef>
                  <a:spcAft>
                    <a:spcPts val="1000"/>
                  </a:spcAft>
                  <a:buFont typeface="Raleway"/>
                  <a:buChar char="●"/>
                </a:pPr>
                <a:r>
                  <a:rPr lang="en-GB" sz="20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GB" sz="2000" b="1" u="sng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Raleway"/>
                    <a:cs typeface="Raleway"/>
                    <a:sym typeface="Raleway"/>
                  </a:rPr>
                  <a:t>Assumption</a:t>
                </a:r>
                <a:r>
                  <a:rPr lang="en-GB" sz="2000" b="1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Raleway"/>
                    <a:cs typeface="Raleway"/>
                    <a:sym typeface="Raleway"/>
                  </a:rPr>
                  <a:t>:</a:t>
                </a:r>
                <a:r>
                  <a:rPr lang="en-GB" sz="20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GB" sz="2000" dirty="0">
                    <a:solidFill>
                      <a:schemeClr val="bg2">
                        <a:lumMod val="50000"/>
                      </a:schemeClr>
                    </a:solidFill>
                    <a:latin typeface="Raleway"/>
                    <a:ea typeface="Raleway"/>
                    <a:cs typeface="Raleway"/>
                    <a:sym typeface="Raleway"/>
                  </a:rPr>
                  <a:t>if computer scientist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</m:ctrlPr>
                      </m:sSubPr>
                      <m:e>
                        <m: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  <m:t>𝑠</m:t>
                        </m:r>
                      </m:e>
                      <m:sub>
                        <m: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bg2">
                        <a:lumMod val="50000"/>
                      </a:schemeClr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is mentioned in the “influence” section of computer scientist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</m:ctrlPr>
                      </m:sSubPr>
                      <m:e>
                        <m: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  <m:t>𝑠</m:t>
                        </m:r>
                      </m:e>
                      <m:sub>
                        <m: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bg2">
                        <a:lumMod val="50000"/>
                      </a:schemeClr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</m:ctrlPr>
                      </m:sSubPr>
                      <m:e>
                        <m: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  <m:t>𝑠</m:t>
                        </m:r>
                      </m:e>
                      <m:sub>
                        <m: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bg2">
                        <a:lumMod val="50000"/>
                      </a:schemeClr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was influenced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</m:ctrlPr>
                      </m:sSubPr>
                      <m:e>
                        <m: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  <m:t>𝑠</m:t>
                        </m:r>
                      </m:e>
                      <m:sub>
                        <m: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  <m:t>2</m:t>
                        </m:r>
                      </m:sub>
                    </m:sSub>
                  </m:oMath>
                </a14:m>
                <a:endParaRPr lang="en-GB" sz="2000" dirty="0">
                  <a:solidFill>
                    <a:schemeClr val="bg2">
                      <a:lumMod val="50000"/>
                    </a:schemeClr>
                  </a:solidFill>
                  <a:latin typeface="+mj-lt"/>
                  <a:ea typeface="Raleway"/>
                  <a:cs typeface="Raleway"/>
                  <a:sym typeface="Raleway"/>
                </a:endParaRPr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EE51AAE4-B05B-844C-B54A-A07A6F884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200" y="2098023"/>
                <a:ext cx="5003800" cy="3332707"/>
              </a:xfrm>
              <a:prstGeom prst="rect">
                <a:avLst/>
              </a:prstGeom>
              <a:blipFill>
                <a:blip r:embed="rId4"/>
                <a:stretch>
                  <a:fillRect l="-1266"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14">
            <a:extLst>
              <a:ext uri="{FF2B5EF4-FFF2-40B4-BE49-F238E27FC236}">
                <a16:creationId xmlns:a16="http://schemas.microsoft.com/office/drawing/2014/main" id="{8A3784A7-A947-1D41-B66D-18A240DCACF9}"/>
              </a:ext>
            </a:extLst>
          </p:cNvPr>
          <p:cNvSpPr txBox="1"/>
          <p:nvPr/>
        </p:nvSpPr>
        <p:spPr>
          <a:xfrm>
            <a:off x="3029576" y="628830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tillium" panose="00000500000000000000" pitchFamily="50" charset="0"/>
              </a:rPr>
              <a:t>Methodology – </a:t>
            </a:r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Methods Used</a:t>
            </a:r>
          </a:p>
        </p:txBody>
      </p:sp>
    </p:spTree>
    <p:extLst>
      <p:ext uri="{BB962C8B-B14F-4D97-AF65-F5344CB8AC3E}">
        <p14:creationId xmlns:p14="http://schemas.microsoft.com/office/powerpoint/2010/main" val="13720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Doodles Light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14B487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5552"/>
      </a:accent5>
      <a:accent6>
        <a:srgbClr val="9696D2"/>
      </a:accent6>
      <a:hlink>
        <a:srgbClr val="5B9BD5"/>
      </a:hlink>
      <a:folHlink>
        <a:srgbClr val="70AD47"/>
      </a:folHlink>
    </a:clrScheme>
    <a:fontScheme name="Titilium">
      <a:majorFont>
        <a:latin typeface="Titillium Bd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1128</Words>
  <Application>Microsoft Macintosh PowerPoint</Application>
  <PresentationFormat>Widescreen</PresentationFormat>
  <Paragraphs>323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7" baseType="lpstr">
      <vt:lpstr>Arial</vt:lpstr>
      <vt:lpstr>Calibri</vt:lpstr>
      <vt:lpstr>Cambria Math</vt:lpstr>
      <vt:lpstr>EBGaramond</vt:lpstr>
      <vt:lpstr>Lato</vt:lpstr>
      <vt:lpstr>Lato Light</vt:lpstr>
      <vt:lpstr>Menlo</vt:lpstr>
      <vt:lpstr>Raleway</vt:lpstr>
      <vt:lpstr>Source Sans Pro</vt:lpstr>
      <vt:lpstr>Source Sans Pro Black</vt:lpstr>
      <vt:lpstr>Titillium</vt:lpstr>
      <vt:lpstr>Titillium Bd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cp:keywords/>
  <dc:description/>
  <cp:lastModifiedBy>Microsoft Office User</cp:lastModifiedBy>
  <cp:revision>215</cp:revision>
  <dcterms:created xsi:type="dcterms:W3CDTF">2016-11-12T04:56:49Z</dcterms:created>
  <dcterms:modified xsi:type="dcterms:W3CDTF">2020-07-22T15:10:24Z</dcterms:modified>
  <cp:category/>
</cp:coreProperties>
</file>