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267" r:id="rId4"/>
    <p:sldId id="265" r:id="rId5"/>
    <p:sldId id="351" r:id="rId6"/>
    <p:sldId id="352" r:id="rId7"/>
    <p:sldId id="268" r:id="rId8"/>
    <p:sldId id="354" r:id="rId9"/>
    <p:sldId id="355" r:id="rId10"/>
    <p:sldId id="356" r:id="rId11"/>
    <p:sldId id="357" r:id="rId12"/>
    <p:sldId id="358" r:id="rId13"/>
    <p:sldId id="360" r:id="rId14"/>
    <p:sldId id="361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>
        <p:scale>
          <a:sx n="123" d="100"/>
          <a:sy n="12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16FC0-B161-6943-8C74-E529DE53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3567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701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ro.open.ac.uk/23438/5/23438.pdf" TargetMode="External"/><Relationship Id="rId2" Type="http://schemas.openxmlformats.org/officeDocument/2006/relationships/hyperlink" Target="http://www.mecs-press.org/ijisa/ijisa-v7-n12/IJISA-V7-N12-5.pdf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linkedin.com/posts/luca-tomei-760296ab_ranking-computer-scientists-mining-wikipedia-activity-6691713994559942657-Ii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4" Type="http://schemas.openxmlformats.org/officeDocument/2006/relationships/hyperlink" Target="https://github.com/LucaTomei/Computer_Scientis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71202" y="2310335"/>
            <a:ext cx="6869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Computer Scientists</a:t>
            </a:r>
          </a:p>
          <a:p>
            <a:pPr algn="ctr"/>
            <a:r>
              <a:rPr lang="en-US" sz="4000" b="1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Retrieval</a:t>
            </a:r>
            <a:endParaRPr lang="en-US" sz="4000" b="1" spc="400" dirty="0">
              <a:latin typeface="Titillium" panose="00000500000000000000" pitchFamily="50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1D446D-3364-EE4B-A817-210F78D3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17" y="3579926"/>
            <a:ext cx="997196" cy="9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DC12C72-99DF-774F-AAE8-596C1BE1D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80" y="1462075"/>
            <a:ext cx="985164" cy="60587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65F63F-D063-E345-A1F7-E3F97F96C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" y="4672211"/>
            <a:ext cx="2540000" cy="2540000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F710DFA4-099D-C041-BE75-25971114C2BF}"/>
              </a:ext>
            </a:extLst>
          </p:cNvPr>
          <p:cNvCxnSpPr>
            <a:cxnSpLocks/>
          </p:cNvCxnSpPr>
          <p:nvPr/>
        </p:nvCxnSpPr>
        <p:spPr>
          <a:xfrm>
            <a:off x="3622746" y="5965360"/>
            <a:ext cx="6642641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397BB11B-2B0E-864E-8E5E-ABC0CF9055DD}"/>
              </a:ext>
            </a:extLst>
          </p:cNvPr>
          <p:cNvSpPr/>
          <p:nvPr/>
        </p:nvSpPr>
        <p:spPr>
          <a:xfrm>
            <a:off x="6097257" y="5942211"/>
            <a:ext cx="513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rgbClr val="666666"/>
                </a:solidFill>
                <a:latin typeface="EBGaramond"/>
              </a:rPr>
              <a:t>WEB INFORMATION RETRIEVAL 2019/2020 </a:t>
            </a:r>
            <a:endParaRPr lang="it-IT" i="1" dirty="0"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7793D7-F228-894B-9707-CCDC58F0E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90" y="6278611"/>
            <a:ext cx="2215899" cy="4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4">
            <a:extLst>
              <a:ext uri="{FF2B5EF4-FFF2-40B4-BE49-F238E27FC236}">
                <a16:creationId xmlns:a16="http://schemas.microsoft.com/office/drawing/2014/main" id="{D410018D-2908-9245-B1DF-E4A46479F6A1}"/>
              </a:ext>
            </a:extLst>
          </p:cNvPr>
          <p:cNvSpPr txBox="1"/>
          <p:nvPr/>
        </p:nvSpPr>
        <p:spPr>
          <a:xfrm>
            <a:off x="2846187" y="60923"/>
            <a:ext cx="654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Results &amp; Personalized Pagerank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graphicFrame>
        <p:nvGraphicFramePr>
          <p:cNvPr id="59" name="Tabella 58">
            <a:extLst>
              <a:ext uri="{FF2B5EF4-FFF2-40B4-BE49-F238E27FC236}">
                <a16:creationId xmlns:a16="http://schemas.microsoft.com/office/drawing/2014/main" id="{C29C62F4-0B7D-2E4F-B768-3376C894D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09150"/>
              </p:ext>
            </p:extLst>
          </p:nvPr>
        </p:nvGraphicFramePr>
        <p:xfrm>
          <a:off x="647699" y="844382"/>
          <a:ext cx="3273953" cy="5486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41516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Donald_Knuth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0.08372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Rudy_Rucker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0.07940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Fred_Brooks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0.07389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Adi_Shamir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Douglas_Engelbart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Allen_Newell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Stephen_Wolfram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Alan_Kay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Niklaus_Wirth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Alan_Perlis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E._</a:t>
                      </a:r>
                      <a:r>
                        <a:rPr lang="it-IT" sz="1200" b="1" dirty="0" err="1"/>
                        <a:t>Allen_Emerson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Herbert_A._Simon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Dennis_Ritchie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Edmund_M._Clarke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Amir_Pnueli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Dana_Scott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0.06021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John_McCarthy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John_Cocke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Barbara_Liskov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 err="1"/>
                        <a:t>Charles_Bachman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0.05854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60" name="Rectangle 12">
            <a:extLst>
              <a:ext uri="{FF2B5EF4-FFF2-40B4-BE49-F238E27FC236}">
                <a16:creationId xmlns:a16="http://schemas.microsoft.com/office/drawing/2014/main" id="{7A967134-6A8D-E049-9191-5AB833CE1AEB}"/>
              </a:ext>
            </a:extLst>
          </p:cNvPr>
          <p:cNvSpPr/>
          <p:nvPr/>
        </p:nvSpPr>
        <p:spPr>
          <a:xfrm>
            <a:off x="647700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B940387F-EB28-1F4B-B2B4-186B05283812}"/>
              </a:ext>
            </a:extLst>
          </p:cNvPr>
          <p:cNvSpPr txBox="1">
            <a:spLocks/>
          </p:cNvSpPr>
          <p:nvPr/>
        </p:nvSpPr>
        <p:spPr>
          <a:xfrm>
            <a:off x="647698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400" spc="400" dirty="0">
                <a:solidFill>
                  <a:schemeClr val="bg1"/>
                </a:solidFill>
                <a:latin typeface=""/>
              </a:rPr>
              <a:t>Personalized Pagerank</a:t>
            </a:r>
          </a:p>
        </p:txBody>
      </p:sp>
      <p:graphicFrame>
        <p:nvGraphicFramePr>
          <p:cNvPr id="64" name="Tabella 63">
            <a:extLst>
              <a:ext uri="{FF2B5EF4-FFF2-40B4-BE49-F238E27FC236}">
                <a16:creationId xmlns:a16="http://schemas.microsoft.com/office/drawing/2014/main" id="{23C88F41-4065-E048-A441-F40D9638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26478"/>
              </p:ext>
            </p:extLst>
          </p:nvPr>
        </p:nvGraphicFramePr>
        <p:xfrm>
          <a:off x="4392697" y="844382"/>
          <a:ext cx="3273952" cy="54916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515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Donald_Knuth</a:t>
                      </a:r>
                      <a:endParaRPr lang="it-IT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kern="1200" dirty="0">
                          <a:effectLst/>
                        </a:rPr>
                        <a:t>0.01353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Vint_Cerf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0.01129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Niklaus_Wirth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0.01079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Fred_Brooks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0.01050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Silvio_Micali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0.01032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Shafi_Goldwasser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0.01005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Marvin_Minsky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0.00987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Douglas_Engelbart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0.00981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Leslie_Valiant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0.00957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Allen_Newell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0.00956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Adi_Shamir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0.00918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Alan_Kay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0.00916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algn="ctr"/>
                      <a:r>
                        <a:rPr lang="it-IT" sz="1200" kern="1200" dirty="0" err="1">
                          <a:effectLst/>
                        </a:rPr>
                        <a:t>John_McCarthy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Herbert_A._Simon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0.00910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Robert_Tarjan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0.00909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John_Hopcroft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0.00898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Richard_Karp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Dennis_Ritchie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0.00890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Stephen_Wolfram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0.00882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 err="1">
                          <a:effectLst/>
                        </a:rPr>
                        <a:t>John_Cocke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effectLst/>
                        </a:rPr>
                        <a:t>0.00861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47959A65-BF95-264E-8A41-BDAA0FC0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73710"/>
              </p:ext>
            </p:extLst>
          </p:nvPr>
        </p:nvGraphicFramePr>
        <p:xfrm>
          <a:off x="8168747" y="844382"/>
          <a:ext cx="3273953" cy="54864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41516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Robert_Tarjan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Donald_Knuth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Adi_Shamir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Michael_O._Rabin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E._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Allen_Emerson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Ron_Rivest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Leonard_Adleman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Edmund_M._Clarke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Allen_Newell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John_McCarthy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Herbert_A._Simon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Silvio_Micali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Shafi_Goldwasser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Richard_Karp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John_Cocke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Niklaus_Wirth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Fred_Brooks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Douglas_Engelbart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Vint_Cerf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11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Leslie_Valiant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68" name="Rectangle 12">
            <a:extLst>
              <a:ext uri="{FF2B5EF4-FFF2-40B4-BE49-F238E27FC236}">
                <a16:creationId xmlns:a16="http://schemas.microsoft.com/office/drawing/2014/main" id="{1058F5C5-A159-9640-B709-CF93C946CD56}"/>
              </a:ext>
            </a:extLst>
          </p:cNvPr>
          <p:cNvSpPr/>
          <p:nvPr/>
        </p:nvSpPr>
        <p:spPr>
          <a:xfrm>
            <a:off x="8168748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69AAC27-8A63-344C-BB10-B63F713A5CDB}"/>
              </a:ext>
            </a:extLst>
          </p:cNvPr>
          <p:cNvSpPr txBox="1">
            <a:spLocks/>
          </p:cNvSpPr>
          <p:nvPr/>
        </p:nvSpPr>
        <p:spPr>
          <a:xfrm>
            <a:off x="8168746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spc="400" dirty="0" err="1">
                <a:solidFill>
                  <a:schemeClr val="bg1"/>
                </a:solidFill>
              </a:rPr>
              <a:t>NetworkX</a:t>
            </a:r>
            <a:r>
              <a:rPr lang="en-US" sz="1600" spc="400" dirty="0">
                <a:solidFill>
                  <a:schemeClr val="bg1"/>
                </a:solidFill>
              </a:rPr>
              <a:t> Hits</a:t>
            </a: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959CA02F-5372-D34B-94D1-750DFA38174D}"/>
              </a:ext>
            </a:extLst>
          </p:cNvPr>
          <p:cNvSpPr/>
          <p:nvPr/>
        </p:nvSpPr>
        <p:spPr>
          <a:xfrm>
            <a:off x="4392697" y="6330782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F616E360-9849-3349-8339-209C6EEB2C8A}"/>
              </a:ext>
            </a:extLst>
          </p:cNvPr>
          <p:cNvSpPr txBox="1">
            <a:spLocks/>
          </p:cNvSpPr>
          <p:nvPr/>
        </p:nvSpPr>
        <p:spPr>
          <a:xfrm>
            <a:off x="4392695" y="6369503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600" b="0" spc="400" dirty="0">
                <a:solidFill>
                  <a:schemeClr val="bg1"/>
                </a:solidFill>
                <a:latin typeface=""/>
              </a:rPr>
              <a:t> Pagerank</a:t>
            </a:r>
          </a:p>
        </p:txBody>
      </p:sp>
    </p:spTree>
    <p:extLst>
      <p:ext uri="{BB962C8B-B14F-4D97-AF65-F5344CB8AC3E}">
        <p14:creationId xmlns:p14="http://schemas.microsoft.com/office/powerpoint/2010/main" val="17141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0D3CC0-C12D-EB4A-9968-22A7EC43F817}"/>
              </a:ext>
            </a:extLst>
          </p:cNvPr>
          <p:cNvSpPr/>
          <p:nvPr/>
        </p:nvSpPr>
        <p:spPr>
          <a:xfrm>
            <a:off x="-1" y="0"/>
            <a:ext cx="29205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7DB6408A-02F7-BA43-B1E1-A563819BB566}"/>
              </a:ext>
            </a:extLst>
          </p:cNvPr>
          <p:cNvSpPr txBox="1"/>
          <p:nvPr/>
        </p:nvSpPr>
        <p:spPr>
          <a:xfrm>
            <a:off x="3644901" y="271145"/>
            <a:ext cx="8325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00" dirty="0">
                <a:latin typeface="+mj-lt"/>
              </a:rPr>
              <a:t>Another Approach: </a:t>
            </a:r>
          </a:p>
          <a:p>
            <a:r>
              <a:rPr lang="en-US" sz="3000" b="1" spc="400" dirty="0">
                <a:solidFill>
                  <a:schemeClr val="accent2"/>
                </a:solidFill>
                <a:latin typeface="+mj-lt"/>
              </a:rPr>
              <a:t>	Computer Scientists Branches</a:t>
            </a:r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899159F-A37B-0546-AE71-FBD20BAA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2" y="99053"/>
            <a:ext cx="2669160" cy="6659893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7CE768D8-2224-4749-A00C-75A912D48CFF}"/>
              </a:ext>
            </a:extLst>
          </p:cNvPr>
          <p:cNvSpPr/>
          <p:nvPr/>
        </p:nvSpPr>
        <p:spPr>
          <a:xfrm>
            <a:off x="160757" y="5050012"/>
            <a:ext cx="2391943" cy="334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B84B22A-EC90-F940-8291-A7ADBCB8F08E}"/>
              </a:ext>
            </a:extLst>
          </p:cNvPr>
          <p:cNvSpPr/>
          <p:nvPr/>
        </p:nvSpPr>
        <p:spPr>
          <a:xfrm>
            <a:off x="3644901" y="2051735"/>
            <a:ext cx="78993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further experiment was to try to draw up a ranking of the best branches of study carried out by these people.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In evaluating the fields that can be used, it has been verified that the majority of computer scientists present in the famous Wikipedia </a:t>
            </a:r>
            <a:r>
              <a:rPr lang="en-GB" sz="20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infobox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table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field called </a:t>
            </a:r>
            <a:r>
              <a:rPr lang="en-GB" sz="20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Field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which is right for us: it contains every category of study carried out from the person being examined.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92FB2BF1-6A54-7C4E-A17A-15AAFF2427F1}"/>
              </a:ext>
            </a:extLst>
          </p:cNvPr>
          <p:cNvGrpSpPr/>
          <p:nvPr/>
        </p:nvGrpSpPr>
        <p:grpSpPr>
          <a:xfrm rot="2700000">
            <a:off x="2674885" y="32003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F78937A7-1E93-1F48-971A-726DD66BF53B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3">
              <a:extLst>
                <a:ext uri="{FF2B5EF4-FFF2-40B4-BE49-F238E27FC236}">
                  <a16:creationId xmlns:a16="http://schemas.microsoft.com/office/drawing/2014/main" id="{FF5E2E0F-984C-024D-B7E8-B328B97B53E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C8BA205-2C70-2840-9749-B27309D77231}"/>
              </a:ext>
            </a:extLst>
          </p:cNvPr>
          <p:cNvGrpSpPr/>
          <p:nvPr/>
        </p:nvGrpSpPr>
        <p:grpSpPr>
          <a:xfrm rot="2700000">
            <a:off x="2463321" y="64551"/>
            <a:ext cx="914400" cy="914400"/>
            <a:chOff x="2358572" y="1016001"/>
            <a:chExt cx="856342" cy="856342"/>
          </a:xfrm>
          <a:effectLst/>
        </p:grpSpPr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FF6DEF88-8C42-DE4E-88BD-25DA16ACE345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B8632DAA-FE07-4249-8840-EB33CA256AE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16D000F7-76D3-334F-9651-199F9C55F335}"/>
              </a:ext>
            </a:extLst>
          </p:cNvPr>
          <p:cNvGrpSpPr/>
          <p:nvPr/>
        </p:nvGrpSpPr>
        <p:grpSpPr>
          <a:xfrm rot="2700000">
            <a:off x="2280072" y="5649930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6" name="Straight Connector 25">
              <a:extLst>
                <a:ext uri="{FF2B5EF4-FFF2-40B4-BE49-F238E27FC236}">
                  <a16:creationId xmlns:a16="http://schemas.microsoft.com/office/drawing/2014/main" id="{72871311-56A5-B94F-821E-0C358AE94EAC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D5B50E19-366A-EA47-BDDE-38CFFAE0DCAE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7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>
            <a:extLst>
              <a:ext uri="{FF2B5EF4-FFF2-40B4-BE49-F238E27FC236}">
                <a16:creationId xmlns:a16="http://schemas.microsoft.com/office/drawing/2014/main" id="{A0816A3A-3D1E-FF4F-A8B2-ADD1317765C3}"/>
              </a:ext>
            </a:extLst>
          </p:cNvPr>
          <p:cNvSpPr txBox="1"/>
          <p:nvPr/>
        </p:nvSpPr>
        <p:spPr>
          <a:xfrm>
            <a:off x="463498" y="363900"/>
            <a:ext cx="3273954" cy="193899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spc="400" dirty="0">
                <a:latin typeface="+mj-lt"/>
              </a:rPr>
              <a:t>Applying Pagerank and HITS on Branches</a:t>
            </a:r>
            <a:endParaRPr lang="en-US" sz="3000" b="1" spc="4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43135C7-3089-634C-92F6-C25BD2CD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74241"/>
              </p:ext>
            </p:extLst>
          </p:nvPr>
        </p:nvGraphicFramePr>
        <p:xfrm>
          <a:off x="4048550" y="292991"/>
          <a:ext cx="3241430" cy="603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25209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16221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Human-computer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</a:t>
                      </a: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496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1303814-146A-7141-9803-EA443BEA50BE}"/>
              </a:ext>
            </a:extLst>
          </p:cNvPr>
          <p:cNvSpPr/>
          <p:nvPr/>
        </p:nvSpPr>
        <p:spPr>
          <a:xfrm>
            <a:off x="4048550" y="6308670"/>
            <a:ext cx="3241429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63966F-BB0A-D04B-B9CB-86F484577E60}"/>
              </a:ext>
            </a:extLst>
          </p:cNvPr>
          <p:cNvSpPr txBox="1">
            <a:spLocks/>
          </p:cNvSpPr>
          <p:nvPr/>
        </p:nvSpPr>
        <p:spPr>
          <a:xfrm>
            <a:off x="4016026" y="6347391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4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400" b="0" spc="400" dirty="0">
                <a:solidFill>
                  <a:schemeClr val="bg1"/>
                </a:solidFill>
                <a:latin typeface=""/>
              </a:rPr>
              <a:t> Pagerank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F51FBB81-7BFE-404B-9ABE-F02762BA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725"/>
              </p:ext>
            </p:extLst>
          </p:nvPr>
        </p:nvGraphicFramePr>
        <p:xfrm>
          <a:off x="7759800" y="292991"/>
          <a:ext cx="3273952" cy="6039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515">
                  <a:extLst>
                    <a:ext uri="{9D8B030D-6E8A-4147-A177-3AD203B41FA5}">
                      <a16:colId xmlns:a16="http://schemas.microsoft.com/office/drawing/2014/main" val="1409471621"/>
                    </a:ext>
                  </a:extLst>
                </a:gridCol>
                <a:gridCol w="1632437">
                  <a:extLst>
                    <a:ext uri="{9D8B030D-6E8A-4147-A177-3AD203B41FA5}">
                      <a16:colId xmlns:a16="http://schemas.microsoft.com/office/drawing/2014/main" val="3911828623"/>
                    </a:ext>
                  </a:extLst>
                </a:gridCol>
              </a:tblGrid>
              <a:tr h="269103">
                <a:tc>
                  <a:txBody>
                    <a:bodyPr/>
                    <a:lstStyle/>
                    <a:p>
                      <a:pPr algn="ctr"/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6012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Mathematics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6278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059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099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8990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Human-computer interaction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5886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psychology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19067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9877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78019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633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computing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83160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engineering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619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science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0842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7950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Theoretical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46324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Cryptanalysis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0766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systems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28105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Political</a:t>
                      </a: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76431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Economics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4183"/>
                  </a:ext>
                </a:extLst>
              </a:tr>
              <a:tr h="274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endParaRPr lang="it-IT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16828"/>
                  </a:ext>
                </a:extLst>
              </a:tr>
            </a:tbl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3537182D-E442-9841-A1BF-DD78F8BD8480}"/>
              </a:ext>
            </a:extLst>
          </p:cNvPr>
          <p:cNvSpPr/>
          <p:nvPr/>
        </p:nvSpPr>
        <p:spPr>
          <a:xfrm>
            <a:off x="7761025" y="6308670"/>
            <a:ext cx="3273952" cy="37605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D45ABD-F30B-8649-B06D-9B3ABDC850D0}"/>
              </a:ext>
            </a:extLst>
          </p:cNvPr>
          <p:cNvSpPr txBox="1">
            <a:spLocks/>
          </p:cNvSpPr>
          <p:nvPr/>
        </p:nvSpPr>
        <p:spPr>
          <a:xfrm>
            <a:off x="7761023" y="6347391"/>
            <a:ext cx="327395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600" b="0" spc="400" dirty="0" err="1">
                <a:solidFill>
                  <a:schemeClr val="bg1"/>
                </a:solidFill>
                <a:latin typeface=""/>
              </a:rPr>
              <a:t>NetworkX</a:t>
            </a:r>
            <a:r>
              <a:rPr lang="en-US" sz="1600" b="0" spc="400" dirty="0">
                <a:solidFill>
                  <a:schemeClr val="bg1"/>
                </a:solidFill>
                <a:latin typeface=""/>
              </a:rPr>
              <a:t> HITS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612F3306-14BE-FB4C-B7B6-6E89047D17DA}"/>
              </a:ext>
            </a:extLst>
          </p:cNvPr>
          <p:cNvSpPr txBox="1"/>
          <p:nvPr/>
        </p:nvSpPr>
        <p:spPr>
          <a:xfrm>
            <a:off x="375556" y="3237244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4C21A8CA-4582-8A47-B607-76D89E878D13}"/>
              </a:ext>
            </a:extLst>
          </p:cNvPr>
          <p:cNvSpPr txBox="1"/>
          <p:nvPr/>
        </p:nvSpPr>
        <p:spPr>
          <a:xfrm>
            <a:off x="248439" y="3883575"/>
            <a:ext cx="3386629" cy="96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Compare the results given by the Pagerank algorithm with other qualitative methods</a:t>
            </a:r>
          </a:p>
        </p:txBody>
      </p:sp>
    </p:spTree>
    <p:extLst>
      <p:ext uri="{BB962C8B-B14F-4D97-AF65-F5344CB8AC3E}">
        <p14:creationId xmlns:p14="http://schemas.microsoft.com/office/powerpoint/2010/main" val="23252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6C4285-390F-4B42-A8D8-E62F1F5F87C1}"/>
              </a:ext>
            </a:extLst>
          </p:cNvPr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6961F9-7623-E44F-AFF2-B27D1A02FA9F}"/>
              </a:ext>
            </a:extLst>
          </p:cNvPr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89C1C5-ADE1-2643-81C5-3DFED6AC631F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8C653A-592F-BC4C-B6D0-C33D51FE8E84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8951B0D5-3D8D-0240-912F-4B6FF853E962}"/>
              </a:ext>
            </a:extLst>
          </p:cNvPr>
          <p:cNvSpPr txBox="1"/>
          <p:nvPr/>
        </p:nvSpPr>
        <p:spPr>
          <a:xfrm>
            <a:off x="7591700" y="432986"/>
            <a:ext cx="358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Future Works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1176852A-6BAE-834C-80CB-A267FF2D97F2}"/>
              </a:ext>
            </a:extLst>
          </p:cNvPr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22">
              <a:extLst>
                <a:ext uri="{FF2B5EF4-FFF2-40B4-BE49-F238E27FC236}">
                  <a16:creationId xmlns:a16="http://schemas.microsoft.com/office/drawing/2014/main" id="{8B085827-DF05-374F-99CC-9C9BCBD45711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3">
              <a:extLst>
                <a:ext uri="{FF2B5EF4-FFF2-40B4-BE49-F238E27FC236}">
                  <a16:creationId xmlns:a16="http://schemas.microsoft.com/office/drawing/2014/main" id="{2B82646A-DE3C-1448-84E4-86A273FD2F1C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8">
            <a:extLst>
              <a:ext uri="{FF2B5EF4-FFF2-40B4-BE49-F238E27FC236}">
                <a16:creationId xmlns:a16="http://schemas.microsoft.com/office/drawing/2014/main" id="{5AE695D3-3B80-824C-B454-9F73E78A299A}"/>
              </a:ext>
            </a:extLst>
          </p:cNvPr>
          <p:cNvGrpSpPr/>
          <p:nvPr/>
        </p:nvGrpSpPr>
        <p:grpSpPr>
          <a:xfrm rot="2700000">
            <a:off x="6030686" y="-24338"/>
            <a:ext cx="914400" cy="914400"/>
            <a:chOff x="2358572" y="1016001"/>
            <a:chExt cx="856342" cy="856342"/>
          </a:xfrm>
          <a:effectLst/>
        </p:grpSpPr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FA6D497E-D199-5448-A733-E0F18ADA37FE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">
              <a:extLst>
                <a:ext uri="{FF2B5EF4-FFF2-40B4-BE49-F238E27FC236}">
                  <a16:creationId xmlns:a16="http://schemas.microsoft.com/office/drawing/2014/main" id="{C060BDDC-94F4-CC41-93F7-9AC4F187CBC4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16">
            <a:extLst>
              <a:ext uri="{FF2B5EF4-FFF2-40B4-BE49-F238E27FC236}">
                <a16:creationId xmlns:a16="http://schemas.microsoft.com/office/drawing/2014/main" id="{C82009CF-B58C-804C-9B04-CCBA78F4B7B5}"/>
              </a:ext>
            </a:extLst>
          </p:cNvPr>
          <p:cNvSpPr txBox="1"/>
          <p:nvPr/>
        </p:nvSpPr>
        <p:spPr>
          <a:xfrm>
            <a:off x="1614433" y="432986"/>
            <a:ext cx="32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solidFill>
                  <a:schemeClr val="accent2"/>
                </a:solidFill>
                <a:latin typeface="+mj-lt"/>
              </a:rPr>
              <a:t>Conclusions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3512F5B-FB65-074D-BE2A-6344DD445B46}"/>
              </a:ext>
            </a:extLst>
          </p:cNvPr>
          <p:cNvSpPr/>
          <p:nvPr/>
        </p:nvSpPr>
        <p:spPr>
          <a:xfrm>
            <a:off x="482931" y="957092"/>
            <a:ext cx="5280951" cy="512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endParaRPr lang="en-GB" sz="2000" b="1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Successful appliance of procedures descripted in the original paper to computer scientists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The discrepancy between the rankings is minimal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Major difficulty in the experiment: polishing the data in order to provide reliable results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ea typeface="Raleway"/>
              <a:cs typeface="Raleway" panose="020B0604020202020204" charset="0"/>
              <a:sym typeface="Raleway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DCAB362-897C-814F-89BC-32501C1B7829}"/>
              </a:ext>
            </a:extLst>
          </p:cNvPr>
          <p:cNvSpPr/>
          <p:nvPr/>
        </p:nvSpPr>
        <p:spPr>
          <a:xfrm>
            <a:off x="6864472" y="1372605"/>
            <a:ext cx="5040550" cy="489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University Computer Scientists attended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11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University Computer Scientists has  worked as a teacher or researcher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Raleway" panose="020B0604020202020204" charset="0"/>
              <a:cs typeface="Raleway" panose="020B060402020202020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Raleway" panose="020B0604020202020204" charset="0"/>
                <a:cs typeface="Raleway" panose="020B0604020202020204" charset="0"/>
              </a:rPr>
              <a:t> Best university ranking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Raleway"/>
              <a:buChar char="●"/>
            </a:pPr>
            <a:endParaRPr lang="en-GB" sz="2000" dirty="0">
              <a:solidFill>
                <a:schemeClr val="bg2">
                  <a:lumMod val="50000"/>
                </a:schemeClr>
              </a:solidFill>
              <a:ea typeface="Raleway"/>
              <a:cs typeface="Raleway"/>
              <a:sym typeface="Raleway"/>
            </a:endParaRPr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20368765-7DC4-9B4A-B502-9B63D48304B0}"/>
              </a:ext>
            </a:extLst>
          </p:cNvPr>
          <p:cNvGrpSpPr/>
          <p:nvPr/>
        </p:nvGrpSpPr>
        <p:grpSpPr>
          <a:xfrm rot="2700000">
            <a:off x="5853279" y="5581423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2" name="Straight Connector 25">
              <a:extLst>
                <a:ext uri="{FF2B5EF4-FFF2-40B4-BE49-F238E27FC236}">
                  <a16:creationId xmlns:a16="http://schemas.microsoft.com/office/drawing/2014/main" id="{97B67FCE-E86E-6D44-A165-6946161226AA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8C0BDBD2-6772-774D-AD92-2E6F4CCFF4DB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8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4">
            <a:extLst>
              <a:ext uri="{FF2B5EF4-FFF2-40B4-BE49-F238E27FC236}">
                <a16:creationId xmlns:a16="http://schemas.microsoft.com/office/drawing/2014/main" id="{F5F23330-5BC8-4AFB-B3CB-75F088BE98E1}"/>
              </a:ext>
            </a:extLst>
          </p:cNvPr>
          <p:cNvSpPr txBox="1"/>
          <p:nvPr/>
        </p:nvSpPr>
        <p:spPr>
          <a:xfrm>
            <a:off x="3029576" y="523752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References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0762767-0F52-3442-838C-EA498158048A}"/>
              </a:ext>
            </a:extLst>
          </p:cNvPr>
          <p:cNvSpPr/>
          <p:nvPr/>
        </p:nvSpPr>
        <p:spPr>
          <a:xfrm>
            <a:off x="890154" y="1812050"/>
            <a:ext cx="10411691" cy="32338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GB" sz="2500" b="1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</a:rPr>
              <a:t>[1] Mining Wikipedia to Rank Rock Guitarists, </a:t>
            </a:r>
            <a:r>
              <a:rPr lang="en-GB" sz="2500" b="1" u="sng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http://www.mecs-press.org/ijisa/ijisa-v7-n12/IJISA-V7-N12-5.pdf</a:t>
            </a:r>
            <a:r>
              <a:rPr lang="en-GB" sz="2500" b="1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</a:rPr>
              <a:t> 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GB" sz="2500" b="1" dirty="0">
              <a:solidFill>
                <a:schemeClr val="bg2">
                  <a:lumMod val="50000"/>
                </a:schemeClr>
              </a:solidFill>
              <a:ea typeface="Raleway"/>
              <a:cs typeface="Raleway"/>
              <a:sym typeface="Raleway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GB" sz="2500" b="1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</a:rPr>
              <a:t>[2]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Overcoming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schema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heterogeneity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between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linked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semantic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repositories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improve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coreference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resolution</a:t>
            </a:r>
            <a:r>
              <a:rPr lang="en-GB" sz="2500" b="1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</a:rPr>
              <a:t>, 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2009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Springer-Verlag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500" b="1" dirty="0" err="1">
                <a:solidFill>
                  <a:schemeClr val="bg2">
                    <a:lumMod val="50000"/>
                  </a:schemeClr>
                </a:solidFill>
              </a:rPr>
              <a:t>Berlin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</a:rPr>
              <a:t> Heidelberg</a:t>
            </a:r>
            <a:r>
              <a:rPr lang="en-GB" sz="2500" b="1" dirty="0">
                <a:solidFill>
                  <a:schemeClr val="bg2">
                    <a:lumMod val="50000"/>
                  </a:schemeClr>
                </a:solidFill>
                <a:ea typeface="Raleway"/>
                <a:cs typeface="Raleway"/>
                <a:sym typeface="Raleway"/>
              </a:rPr>
              <a:t>, </a:t>
            </a:r>
            <a:r>
              <a:rPr lang="it-IT" sz="2500" b="1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http://oro.open.ac.uk/23438/5/23438.pdf</a:t>
            </a:r>
            <a:endParaRPr lang="en-GB" sz="2500" b="1" dirty="0">
              <a:solidFill>
                <a:schemeClr val="bg2">
                  <a:lumMod val="50000"/>
                </a:schemeClr>
              </a:solidFill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9373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0373" y="5005456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4957112"/>
            <a:ext cx="52895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Thanks</a:t>
            </a:r>
          </a:p>
        </p:txBody>
      </p:sp>
      <p:pic>
        <p:nvPicPr>
          <p:cNvPr id="5" name="Immagine 4">
            <a:hlinkClick r:id="rId2"/>
            <a:extLst>
              <a:ext uri="{FF2B5EF4-FFF2-40B4-BE49-F238E27FC236}">
                <a16:creationId xmlns:a16="http://schemas.microsoft.com/office/drawing/2014/main" id="{B13FF038-5FCA-5F42-B08E-6F0329593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4414205"/>
            <a:ext cx="822559" cy="751032"/>
          </a:xfrm>
          <a:prstGeom prst="rect">
            <a:avLst/>
          </a:prstGeom>
        </p:spPr>
      </p:pic>
      <p:pic>
        <p:nvPicPr>
          <p:cNvPr id="7" name="Immagine 6">
            <a:hlinkClick r:id="rId4"/>
            <a:extLst>
              <a:ext uri="{FF2B5EF4-FFF2-40B4-BE49-F238E27FC236}">
                <a16:creationId xmlns:a16="http://schemas.microsoft.com/office/drawing/2014/main" id="{78E0DC2F-6E5B-A042-9D5B-A1DD8890D0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06" y="4414205"/>
            <a:ext cx="869900" cy="751032"/>
          </a:xfrm>
          <a:prstGeom prst="rect">
            <a:avLst/>
          </a:prstGeom>
        </p:spPr>
      </p:pic>
      <p:pic>
        <p:nvPicPr>
          <p:cNvPr id="52" name="Segnaposto immagine 32">
            <a:extLst>
              <a:ext uri="{FF2B5EF4-FFF2-40B4-BE49-F238E27FC236}">
                <a16:creationId xmlns:a16="http://schemas.microsoft.com/office/drawing/2014/main" id="{0A091114-8343-4648-98B5-E6D0634EC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295" y="2209695"/>
            <a:ext cx="2795761" cy="2795761"/>
          </a:xfrm>
          <a:prstGeom prst="ellipse">
            <a:avLst/>
          </a:prstGeom>
        </p:spPr>
      </p:pic>
      <p:sp>
        <p:nvSpPr>
          <p:cNvPr id="53" name="TextBox 13">
            <a:extLst>
              <a:ext uri="{FF2B5EF4-FFF2-40B4-BE49-F238E27FC236}">
                <a16:creationId xmlns:a16="http://schemas.microsoft.com/office/drawing/2014/main" id="{70FA8D7A-BEDE-7F47-B943-14245786F45A}"/>
              </a:ext>
            </a:extLst>
          </p:cNvPr>
          <p:cNvSpPr txBox="1"/>
          <p:nvPr/>
        </p:nvSpPr>
        <p:spPr>
          <a:xfrm>
            <a:off x="7114290" y="2434976"/>
            <a:ext cx="221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Team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3C8C15CE-555F-E24F-9477-1CEAEBFFD3D6}"/>
              </a:ext>
            </a:extLst>
          </p:cNvPr>
          <p:cNvSpPr txBox="1"/>
          <p:nvPr/>
        </p:nvSpPr>
        <p:spPr>
          <a:xfrm>
            <a:off x="6162986" y="3213907"/>
            <a:ext cx="3919868" cy="108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Luca Tomei		1759275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Daniele Iacomini		1706790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Andrea Aurizi		1706890</a:t>
            </a:r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E908F6FC-4226-0044-A240-A070146F8B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14" y="2773497"/>
            <a:ext cx="262020" cy="3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53" grpId="0"/>
          <p:bldP spid="5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egnaposto immagine 32">
            <a:extLst>
              <a:ext uri="{FF2B5EF4-FFF2-40B4-BE49-F238E27FC236}">
                <a16:creationId xmlns:a16="http://schemas.microsoft.com/office/drawing/2014/main" id="{6C0D5C3E-C6D5-CB48-BAD4-4D796D93F8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45" y="1110413"/>
            <a:ext cx="4077221" cy="4077221"/>
          </a:xfrm>
        </p:spPr>
      </p:pic>
      <p:sp>
        <p:nvSpPr>
          <p:cNvPr id="14" name="TextBox 13"/>
          <p:cNvSpPr txBox="1"/>
          <p:nvPr userDrawn="1"/>
        </p:nvSpPr>
        <p:spPr>
          <a:xfrm>
            <a:off x="4819521" y="1956462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Team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19521" y="2863470"/>
            <a:ext cx="6132848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Luca Tomei		1759275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Daniele Iacomini		1706790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Andrea Aurizi		1706890</a:t>
            </a: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3008432" y="1255995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713901" y="1222815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920181" y="1717000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magine 43">
            <a:extLst>
              <a:ext uri="{FF2B5EF4-FFF2-40B4-BE49-F238E27FC236}">
                <a16:creationId xmlns:a16="http://schemas.microsoft.com/office/drawing/2014/main" id="{9227BFB7-88A9-2B4A-9040-9611FF1C25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59" y="1956462"/>
            <a:ext cx="370639" cy="4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037208" y="1966252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Outline of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Talk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36774" y="1029097"/>
            <a:ext cx="3756065" cy="830997"/>
            <a:chOff x="7223860" y="1309772"/>
            <a:chExt cx="3756065" cy="830997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2" y="1309772"/>
              <a:ext cx="2650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Motivation &amp; Related Work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4018017" cy="830997"/>
            <a:chOff x="7223860" y="1309772"/>
            <a:chExt cx="4018017" cy="830997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2" y="1309772"/>
              <a:ext cx="29128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Methodology &amp; Experimental Design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Results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71735"/>
            <a:ext cx="3756064" cy="835747"/>
            <a:chOff x="7223860" y="1296985"/>
            <a:chExt cx="3756064" cy="835747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1" y="1296985"/>
              <a:ext cx="2650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Conclusions and Future Works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58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512099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692472" y="225549"/>
            <a:ext cx="6127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pc="400" dirty="0">
                <a:latin typeface="+mj-lt"/>
              </a:rPr>
              <a:t>Motivation &amp; Related Work: </a:t>
            </a:r>
          </a:p>
          <a:p>
            <a:r>
              <a:rPr lang="en-US" sz="3000" b="1" spc="400" dirty="0">
                <a:latin typeface="+mj-lt"/>
              </a:rPr>
              <a:t>		</a:t>
            </a:r>
            <a:r>
              <a:rPr lang="en-US" sz="3000" b="1" spc="400" dirty="0">
                <a:solidFill>
                  <a:schemeClr val="accent2"/>
                </a:solidFill>
                <a:latin typeface="+mj-lt"/>
              </a:rPr>
              <a:t>Ranking Guitarists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C86BE11-5351-224C-A0D7-A3B717D0F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47" y="5961717"/>
            <a:ext cx="2931336" cy="75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AA0748F-D8D9-6B49-9776-D0EFBADE36F1}"/>
                  </a:ext>
                </a:extLst>
              </p:cNvPr>
              <p:cNvSpPr/>
              <p:nvPr/>
            </p:nvSpPr>
            <p:spPr>
              <a:xfrm>
                <a:off x="5541633" y="1344279"/>
                <a:ext cx="6428693" cy="4734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15399"/>
                  </a:lnSpc>
                  <a:spcBef>
                    <a:spcPts val="100"/>
                  </a:spcBef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Apply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Google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PageRank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Wikipedia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articles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rank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them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based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on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they 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had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on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each</a:t>
                </a:r>
                <a:r>
                  <a:rPr lang="en-GB" sz="1600" spc="-25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other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-1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GB" sz="2000" u="sng" spc="-15" dirty="0">
                    <a:solidFill>
                      <a:schemeClr val="accent2"/>
                    </a:solidFill>
                    <a:latin typeface="+mj-lt"/>
                    <a:cs typeface="Lato"/>
                  </a:rPr>
                  <a:t>Key</a:t>
                </a:r>
                <a:r>
                  <a:rPr lang="en-GB" sz="2000" u="sng" spc="-90" dirty="0">
                    <a:solidFill>
                      <a:schemeClr val="accent2"/>
                    </a:solidFill>
                    <a:latin typeface="+mj-lt"/>
                    <a:cs typeface="Lato"/>
                  </a:rPr>
                  <a:t> </a:t>
                </a:r>
                <a:r>
                  <a:rPr lang="en-GB" sz="2000" u="sng" dirty="0">
                    <a:solidFill>
                      <a:schemeClr val="accent2"/>
                    </a:solidFill>
                    <a:latin typeface="+mj-lt"/>
                    <a:cs typeface="Lato"/>
                  </a:rPr>
                  <a:t>Points</a:t>
                </a:r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400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95885">
                  <a:lnSpc>
                    <a:spcPct val="100000"/>
                  </a:lnSpc>
                  <a:spcBef>
                    <a:spcPts val="5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1)	Collecting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data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about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their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Wikipedia;</a:t>
                </a:r>
              </a:p>
              <a:p>
                <a:pPr marL="95250" marR="48895">
                  <a:lnSpc>
                    <a:spcPct val="115399"/>
                  </a:lnSpc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2)	Converting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this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data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into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directed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graph,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where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node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represents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</a:p>
              <a:p>
                <a:pPr marL="95250" marR="48895">
                  <a:lnSpc>
                    <a:spcPct val="115399"/>
                  </a:lnSpc>
                  <a:tabLst>
                    <a:tab pos="469265" algn="l"/>
                    <a:tab pos="469900" algn="l"/>
                  </a:tabLst>
                </a:pP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	guitarist,</a:t>
                </a:r>
                <a:r>
                  <a:rPr lang="en-GB" sz="1600" spc="-7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and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an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edge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𝐴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pc="-85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𝐵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represents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𝐴</m:t>
                    </m:r>
                  </m:oMath>
                </a14:m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cs typeface="Lato"/>
                  </a:rPr>
                  <a:t> 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Lato"/>
                      </a:rPr>
                      <m:t>𝐵</m:t>
                    </m:r>
                  </m:oMath>
                </a14:m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;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95885">
                  <a:lnSpc>
                    <a:spcPct val="100000"/>
                  </a:lnSpc>
                  <a:spcBef>
                    <a:spcPts val="240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3)	Applying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Google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PageRank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algorithm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rank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guitarists.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1600" u="sng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GB" sz="2000" u="sng" spc="5" dirty="0">
                    <a:solidFill>
                      <a:schemeClr val="accent2"/>
                    </a:solidFill>
                    <a:latin typeface="+mj-lt"/>
                    <a:cs typeface="Lato"/>
                  </a:rPr>
                  <a:t>Goals</a:t>
                </a:r>
                <a:endParaRPr lang="en-GB" sz="2000" spc="5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endParaRPr lang="en-GB" sz="4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438785" indent="-342900">
                  <a:lnSpc>
                    <a:spcPct val="100000"/>
                  </a:lnSpc>
                  <a:spcBef>
                    <a:spcPts val="5"/>
                  </a:spcBef>
                  <a:buAutoNum type="arabicParenR"/>
                  <a:tabLst>
                    <a:tab pos="469265" algn="l"/>
                    <a:tab pos="469900" algn="l"/>
                  </a:tabLs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Using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a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quantitative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method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to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ﬁnd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most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inﬂuential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  <a:p>
                <a:pPr marL="438785" indent="-342900">
                  <a:lnSpc>
                    <a:spcPct val="100000"/>
                  </a:lnSpc>
                  <a:spcBef>
                    <a:spcPts val="5"/>
                  </a:spcBef>
                  <a:buAutoNum type="arabicParenR" startAt="2"/>
                  <a:tabLst>
                    <a:tab pos="469265" algn="l"/>
                    <a:tab pos="469900" algn="l"/>
                  </a:tabLst>
                </a:pP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Estimation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2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of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inﬂuence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from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the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guitarist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community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1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itself,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instead</a:t>
                </a:r>
                <a:r>
                  <a:rPr lang="en-GB" sz="1600" spc="-8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  <a:r>
                  <a:rPr lang="en-GB" sz="1600" spc="-2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of</a:t>
                </a: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 </a:t>
                </a:r>
              </a:p>
              <a:p>
                <a:pPr marL="95885">
                  <a:lnSpc>
                    <a:spcPct val="100000"/>
                  </a:lnSpc>
                  <a:spcBef>
                    <a:spcPts val="5"/>
                  </a:spcBef>
                  <a:tabLst>
                    <a:tab pos="469265" algn="l"/>
                    <a:tab pos="469900" algn="l"/>
                  </a:tabLst>
                </a:pPr>
                <a:r>
                  <a:rPr lang="en-GB" sz="1600" spc="-8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	</a:t>
                </a:r>
                <a:r>
                  <a:rPr lang="en-GB" sz="1600" spc="-5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cs typeface="Lato"/>
                  </a:rPr>
                  <a:t>fans</a:t>
                </a:r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+mj-lt"/>
                  <a:cs typeface="Lato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AA0748F-D8D9-6B49-9776-D0EFBADE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33" y="1344279"/>
                <a:ext cx="6428693" cy="4734629"/>
              </a:xfrm>
              <a:prstGeom prst="rect">
                <a:avLst/>
              </a:prstGeom>
              <a:blipFill>
                <a:blip r:embed="rId3"/>
                <a:stretch>
                  <a:fillRect l="-197" b="-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magine 33">
            <a:extLst>
              <a:ext uri="{FF2B5EF4-FFF2-40B4-BE49-F238E27FC236}">
                <a16:creationId xmlns:a16="http://schemas.microsoft.com/office/drawing/2014/main" id="{FA259C39-5C5F-D44D-9590-54823B773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"/>
          <a:stretch/>
        </p:blipFill>
        <p:spPr>
          <a:xfrm>
            <a:off x="107459" y="42964"/>
            <a:ext cx="4848896" cy="681503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rot="2700000">
            <a:off x="4868149" y="3141237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4652832" y="-47109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4418262" y="5639868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>
            <a:extLst>
              <a:ext uri="{FF2B5EF4-FFF2-40B4-BE49-F238E27FC236}">
                <a16:creationId xmlns:a16="http://schemas.microsoft.com/office/drawing/2014/main" id="{3A908B0B-EE7B-D14F-89F0-180D6C623B01}"/>
              </a:ext>
            </a:extLst>
          </p:cNvPr>
          <p:cNvSpPr txBox="1"/>
          <p:nvPr/>
        </p:nvSpPr>
        <p:spPr>
          <a:xfrm>
            <a:off x="3029576" y="183455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Methodology -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Our Approach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20E26E-5441-0641-BC98-6224B2737B39}"/>
              </a:ext>
            </a:extLst>
          </p:cNvPr>
          <p:cNvSpPr/>
          <p:nvPr/>
        </p:nvSpPr>
        <p:spPr>
          <a:xfrm>
            <a:off x="840058" y="829786"/>
            <a:ext cx="10511883" cy="522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ts val="1800"/>
              <a:buFont typeface="Lato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Replicate the paper by finding the most influential </a:t>
            </a:r>
            <a:r>
              <a:rPr lang="en-US" sz="2500" b="1" dirty="0">
                <a:solidFill>
                  <a:schemeClr val="accent2"/>
                </a:solidFill>
                <a:latin typeface="+mj-lt"/>
                <a:ea typeface="Raleway"/>
                <a:cs typeface="Raleway"/>
                <a:sym typeface="Raleway"/>
              </a:rPr>
              <a:t>computer scientists</a:t>
            </a:r>
          </a:p>
          <a:p>
            <a:pPr marL="114300">
              <a:lnSpc>
                <a:spcPct val="150000"/>
              </a:lnSpc>
              <a:buSzPts val="1800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buSzPts val="1800"/>
              <a:buFont typeface="Raleway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Dataset is computed by SPARQL queries, to retrieve computer scientist influenced and influencers, and by scraping the Wikipedia pages of each computer scientist</a:t>
            </a:r>
          </a:p>
          <a:p>
            <a:pPr marL="114300">
              <a:lnSpc>
                <a:spcPct val="150000"/>
              </a:lnSpc>
              <a:buSzPts val="1800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>
              <a:lnSpc>
                <a:spcPct val="150000"/>
              </a:lnSpc>
              <a:buSzPts val="1800"/>
              <a:buFont typeface="Raleway"/>
              <a:buChar char="●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Results are computed using two different methods:</a:t>
            </a:r>
          </a:p>
          <a:p>
            <a:pPr lvl="2" indent="-342900">
              <a:lnSpc>
                <a:spcPct val="150000"/>
              </a:lnSpc>
              <a:buSzPts val="1800"/>
              <a:buFont typeface="Raleway"/>
              <a:buChar char="○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Blind meta-data link picking</a:t>
            </a:r>
          </a:p>
          <a:p>
            <a:pPr lvl="2" indent="-342900">
              <a:lnSpc>
                <a:spcPct val="150000"/>
              </a:lnSpc>
              <a:buSzPts val="1800"/>
              <a:buFont typeface="Raleway"/>
              <a:buChar char="○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“Influences” section analysis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15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>
            <a:extLst>
              <a:ext uri="{FF2B5EF4-FFF2-40B4-BE49-F238E27FC236}">
                <a16:creationId xmlns:a16="http://schemas.microsoft.com/office/drawing/2014/main" id="{67ABA2AA-CEF2-3548-B098-853AF867C2CA}"/>
              </a:ext>
            </a:extLst>
          </p:cNvPr>
          <p:cNvSpPr txBox="1"/>
          <p:nvPr/>
        </p:nvSpPr>
        <p:spPr>
          <a:xfrm>
            <a:off x="2379500" y="223102"/>
            <a:ext cx="791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DBpedia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 Dataset Construction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15805D-D1D2-224D-974C-28AA27ADD419}"/>
              </a:ext>
            </a:extLst>
          </p:cNvPr>
          <p:cNvSpPr/>
          <p:nvPr/>
        </p:nvSpPr>
        <p:spPr>
          <a:xfrm>
            <a:off x="5690839" y="5085484"/>
            <a:ext cx="6096000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60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As the figure above shows, </a:t>
            </a:r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does not retrieve results for computer scientists, because there is no dataset on them. </a:t>
            </a:r>
            <a:endParaRPr lang="en-US" sz="1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 lvl="1">
              <a:spcAft>
                <a:spcPts val="1600"/>
              </a:spcAft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I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 </a:t>
            </a:r>
            <a:r>
              <a:rPr lang="en-US" sz="15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DBpedia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the majority of computer scientists is assigned to a generic class </a:t>
            </a:r>
            <a:r>
              <a:rPr lang="en-US" sz="15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dbpedia:Person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and not distinguished from other people.</a:t>
            </a:r>
            <a:endParaRPr lang="it" sz="15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564243D-B15F-8E48-8D2C-D687AA60FA3C}"/>
              </a:ext>
            </a:extLst>
          </p:cNvPr>
          <p:cNvSpPr/>
          <p:nvPr/>
        </p:nvSpPr>
        <p:spPr>
          <a:xfrm>
            <a:off x="210207" y="1720879"/>
            <a:ext cx="5809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Retrieve all the computer scientists from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endParaRPr lang="en-GB" sz="20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09;p18">
            <a:extLst>
              <a:ext uri="{FF2B5EF4-FFF2-40B4-BE49-F238E27FC236}">
                <a16:creationId xmlns:a16="http://schemas.microsoft.com/office/drawing/2014/main" id="{D54BA9CA-35D2-864E-9830-898AD144B6B0}"/>
              </a:ext>
            </a:extLst>
          </p:cNvPr>
          <p:cNvSpPr txBox="1"/>
          <p:nvPr/>
        </p:nvSpPr>
        <p:spPr>
          <a:xfrm>
            <a:off x="1983623" y="2294813"/>
            <a:ext cx="1933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SPARQL queries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E0914631-7D22-7B46-8D5F-DCA28D721586}"/>
              </a:ext>
            </a:extLst>
          </p:cNvPr>
          <p:cNvSpPr txBox="1"/>
          <p:nvPr/>
        </p:nvSpPr>
        <p:spPr>
          <a:xfrm>
            <a:off x="1930245" y="3234863"/>
            <a:ext cx="204055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Lists of</a:t>
            </a:r>
            <a:r>
              <a:rPr lang="it-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computer scientist 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112;p18">
            <a:extLst>
              <a:ext uri="{FF2B5EF4-FFF2-40B4-BE49-F238E27FC236}">
                <a16:creationId xmlns:a16="http://schemas.microsoft.com/office/drawing/2014/main" id="{62058DA2-0726-474F-B001-9D2D8A4106B6}"/>
              </a:ext>
            </a:extLst>
          </p:cNvPr>
          <p:cNvSpPr txBox="1"/>
          <p:nvPr/>
        </p:nvSpPr>
        <p:spPr>
          <a:xfrm>
            <a:off x="1990373" y="4665236"/>
            <a:ext cx="1920300" cy="5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Few</a:t>
            </a:r>
            <a:r>
              <a:rPr lang="it-IT" sz="18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800" dirty="0" err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8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" name="Google Shape;113;p18">
            <a:extLst>
              <a:ext uri="{FF2B5EF4-FFF2-40B4-BE49-F238E27FC236}">
                <a16:creationId xmlns:a16="http://schemas.microsoft.com/office/drawing/2014/main" id="{777C627B-65B7-B74F-A568-AFEDD83766B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0523" y="2697713"/>
            <a:ext cx="0" cy="53715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5;p18">
            <a:extLst>
              <a:ext uri="{FF2B5EF4-FFF2-40B4-BE49-F238E27FC236}">
                <a16:creationId xmlns:a16="http://schemas.microsoft.com/office/drawing/2014/main" id="{59858527-5484-E243-8740-97086E5FE4F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950523" y="3990563"/>
            <a:ext cx="0" cy="674673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1634BF7-333D-0242-9CB7-653874982279}"/>
              </a:ext>
            </a:extLst>
          </p:cNvPr>
          <p:cNvSpPr/>
          <p:nvPr/>
        </p:nvSpPr>
        <p:spPr>
          <a:xfrm>
            <a:off x="388692" y="5523732"/>
            <a:ext cx="4687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DBpedia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 returns to the Wikipedia page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59308B3-D685-864B-A939-BE97A2600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504" y="340196"/>
            <a:ext cx="1570962" cy="9661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23AF799-41B6-8D4F-A9F1-EEEB33AA3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07" y="1514395"/>
            <a:ext cx="5495231" cy="35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539096" y="2961082"/>
            <a:ext cx="2491068" cy="2562973"/>
            <a:chOff x="3539096" y="2961082"/>
            <a:chExt cx="2491068" cy="2562973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26303" y="4142617"/>
              <a:ext cx="2116652" cy="1381438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Check whether the relative page contains information about his influences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39096" y="3628794"/>
              <a:ext cx="249106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Check biography table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562013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34951" y="2961082"/>
            <a:ext cx="2645597" cy="2562973"/>
            <a:chOff x="8734951" y="2961082"/>
            <a:chExt cx="2645597" cy="2562973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10688" y="4142617"/>
              <a:ext cx="2116652" cy="1381438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Classification of the various fields of study of a computer scientist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34951" y="3628794"/>
              <a:ext cx="2645597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C.S. Fields Classification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835132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8200" y="2961082"/>
            <a:ext cx="2213299" cy="2821506"/>
            <a:chOff x="1018200" y="2961082"/>
            <a:chExt cx="2213299" cy="2821506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64660" y="4142618"/>
              <a:ext cx="2116652" cy="1639970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Collect in a file all the links of computer scientists present on Wikipedia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8200" y="3628794"/>
              <a:ext cx="2213299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Collect all C.S. Links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902235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1684" y="2961082"/>
            <a:ext cx="2345450" cy="2304441"/>
            <a:chOff x="6271684" y="2961082"/>
            <a:chExt cx="2345450" cy="2304441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7505" y="4142617"/>
              <a:ext cx="2116652" cy="1122906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GB" sz="1400" dirty="0">
                  <a:solidFill>
                    <a:schemeClr val="accent2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Quantify the importance of computer scientists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71684" y="3628794"/>
              <a:ext cx="234545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2">
                      <a:lumMod val="50000"/>
                    </a:schemeClr>
                  </a:solidFill>
                </a:rPr>
                <a:t>Computing Pagerank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7221793" y="2961082"/>
              <a:ext cx="46807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" sz="3600" dirty="0">
                  <a:solidFill>
                    <a:schemeClr val="accent2"/>
                  </a:solidFill>
                </a:rPr>
                <a:t>03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93341" y="587299"/>
            <a:ext cx="700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Manual Wikipedia scraping</a:t>
            </a:r>
          </a:p>
        </p:txBody>
      </p:sp>
    </p:spTree>
    <p:extLst>
      <p:ext uri="{BB962C8B-B14F-4D97-AF65-F5344CB8AC3E}">
        <p14:creationId xmlns:p14="http://schemas.microsoft.com/office/powerpoint/2010/main" val="16291477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8A7A6C43-E41F-4C49-8C54-95593F2DFB23}"/>
              </a:ext>
            </a:extLst>
          </p:cNvPr>
          <p:cNvSpPr txBox="1"/>
          <p:nvPr/>
        </p:nvSpPr>
        <p:spPr>
          <a:xfrm>
            <a:off x="2572376" y="183454"/>
            <a:ext cx="732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Methodology:</a:t>
            </a:r>
          </a:p>
          <a:p>
            <a:r>
              <a:rPr lang="en-US" sz="3600" b="1" dirty="0">
                <a:latin typeface="Titillium" panose="00000500000000000000" pitchFamily="50" charset="0"/>
              </a:rPr>
              <a:t>	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Wikipedia Dataset Construction</a:t>
            </a:r>
          </a:p>
        </p:txBody>
      </p:sp>
      <p:sp>
        <p:nvSpPr>
          <p:cNvPr id="6" name="Google Shape;109;p18">
            <a:extLst>
              <a:ext uri="{FF2B5EF4-FFF2-40B4-BE49-F238E27FC236}">
                <a16:creationId xmlns:a16="http://schemas.microsoft.com/office/drawing/2014/main" id="{47716DB9-7254-1D45-8237-5378F9731D2C}"/>
              </a:ext>
            </a:extLst>
          </p:cNvPr>
          <p:cNvSpPr txBox="1"/>
          <p:nvPr/>
        </p:nvSpPr>
        <p:spPr>
          <a:xfrm>
            <a:off x="1073489" y="3429000"/>
            <a:ext cx="3293802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-IT" sz="15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Lists of computer scientists</a:t>
            </a: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B694396B-B427-5047-B96C-5DEA9EE37370}"/>
              </a:ext>
            </a:extLst>
          </p:cNvPr>
          <p:cNvSpPr txBox="1"/>
          <p:nvPr/>
        </p:nvSpPr>
        <p:spPr>
          <a:xfrm>
            <a:off x="1232448" y="4413803"/>
            <a:ext cx="2999417" cy="79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Retrieve  Computer Scientists Wikipedia pages</a:t>
            </a:r>
            <a:endParaRPr sz="15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111;p18">
            <a:extLst>
              <a:ext uri="{FF2B5EF4-FFF2-40B4-BE49-F238E27FC236}">
                <a16:creationId xmlns:a16="http://schemas.microsoft.com/office/drawing/2014/main" id="{E0E439EB-5F2E-054C-B0F4-E5BFA77BF6DE}"/>
              </a:ext>
            </a:extLst>
          </p:cNvPr>
          <p:cNvSpPr txBox="1"/>
          <p:nvPr/>
        </p:nvSpPr>
        <p:spPr>
          <a:xfrm>
            <a:off x="204862" y="5588409"/>
            <a:ext cx="261459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500" dirty="0">
                <a:solidFill>
                  <a:schemeClr val="accent2"/>
                </a:solidFill>
              </a:rPr>
              <a:t>Applying Google PageRank algorithm to rank computer scientists.</a:t>
            </a:r>
            <a:endParaRPr sz="15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112;p18">
            <a:extLst>
              <a:ext uri="{FF2B5EF4-FFF2-40B4-BE49-F238E27FC236}">
                <a16:creationId xmlns:a16="http://schemas.microsoft.com/office/drawing/2014/main" id="{5EC13530-2074-1E4F-8206-E727B327855A}"/>
              </a:ext>
            </a:extLst>
          </p:cNvPr>
          <p:cNvSpPr txBox="1"/>
          <p:nvPr/>
        </p:nvSpPr>
        <p:spPr>
          <a:xfrm>
            <a:off x="2720390" y="5681457"/>
            <a:ext cx="2688462" cy="64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Computer Scientist branches classification</a:t>
            </a:r>
            <a:endParaRPr sz="15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" name="Google Shape;113;p18">
            <a:extLst>
              <a:ext uri="{FF2B5EF4-FFF2-40B4-BE49-F238E27FC236}">
                <a16:creationId xmlns:a16="http://schemas.microsoft.com/office/drawing/2014/main" id="{1EAC1273-5A0C-6A4E-9C95-EB0DB5F47B1F}"/>
              </a:ext>
            </a:extLst>
          </p:cNvPr>
          <p:cNvCxnSpPr>
            <a:cxnSpLocks/>
          </p:cNvCxnSpPr>
          <p:nvPr/>
        </p:nvCxnSpPr>
        <p:spPr>
          <a:xfrm>
            <a:off x="2720390" y="3876653"/>
            <a:ext cx="0" cy="655864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14;p18">
            <a:extLst>
              <a:ext uri="{FF2B5EF4-FFF2-40B4-BE49-F238E27FC236}">
                <a16:creationId xmlns:a16="http://schemas.microsoft.com/office/drawing/2014/main" id="{EF18FD74-CC78-0F49-90E4-45229449D38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512157" y="5212425"/>
            <a:ext cx="1220000" cy="375984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5;p18">
            <a:extLst>
              <a:ext uri="{FF2B5EF4-FFF2-40B4-BE49-F238E27FC236}">
                <a16:creationId xmlns:a16="http://schemas.microsoft.com/office/drawing/2014/main" id="{AC0A0956-802E-2F46-8870-A7C31745A6B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732157" y="5212425"/>
            <a:ext cx="1332464" cy="469032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39563BC6-8C9A-9840-AFC3-3C6ADB00C106}"/>
              </a:ext>
            </a:extLst>
          </p:cNvPr>
          <p:cNvSpPr/>
          <p:nvPr/>
        </p:nvSpPr>
        <p:spPr>
          <a:xfrm>
            <a:off x="317114" y="1473292"/>
            <a:ext cx="11657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Retrieve all the computer scientists from Wikipedia</a:t>
            </a:r>
          </a:p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Associate each computer scientist in order to consider his influences</a:t>
            </a:r>
          </a:p>
          <a:p>
            <a:pPr marL="457200" lvl="0" indent="-317500">
              <a:buSzPts val="1400"/>
              <a:buFont typeface="Raleway"/>
              <a:buChar char="●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Download each Wikipedia page associated to each computer scientist</a:t>
            </a:r>
          </a:p>
          <a:p>
            <a:pPr marL="139700" lvl="0">
              <a:buSzPts val="1400"/>
            </a:pPr>
            <a:endParaRPr lang="en-GB" sz="2000" dirty="0">
              <a:solidFill>
                <a:schemeClr val="bg2">
                  <a:lumMod val="50000"/>
                </a:schemeClr>
              </a:solidFill>
              <a:latin typeface="+mj-lt"/>
              <a:ea typeface="Raleway"/>
              <a:cs typeface="Raleway"/>
              <a:sym typeface="Raleway"/>
            </a:endParaRPr>
          </a:p>
          <a:p>
            <a:pPr marL="139700" lvl="0">
              <a:buSzPts val="1400"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Python scripts are being used in order to provide the lists and download the pages, resulting in </a:t>
            </a: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509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different </a:t>
            </a: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computer scientist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DE8104D-A7BD-2049-B097-1E42CA23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257" y="178228"/>
            <a:ext cx="1205556" cy="12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2EDE2B7A-ED14-204F-8D0F-BE98684CCDDF}"/>
              </a:ext>
            </a:extLst>
          </p:cNvPr>
          <p:cNvSpPr/>
          <p:nvPr/>
        </p:nvSpPr>
        <p:spPr>
          <a:xfrm>
            <a:off x="5448024" y="4393451"/>
            <a:ext cx="7256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tillium" panose="00000500000000000000" pitchFamily="50" charset="0"/>
              </a:rPr>
              <a:t>V</a:t>
            </a:r>
            <a:r>
              <a:rPr lang="en-US" sz="4000" b="1" dirty="0">
                <a:solidFill>
                  <a:schemeClr val="accent2"/>
                </a:solidFill>
                <a:latin typeface="Titillium" panose="00000500000000000000" pitchFamily="50" charset="0"/>
              </a:rPr>
              <a:t>S</a:t>
            </a:r>
            <a:endParaRPr lang="it-IT" sz="4000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F38F6152-B9E2-EB44-95A1-85DD437B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64" y="3373083"/>
            <a:ext cx="4316652" cy="30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1FD2FC89-FB58-0640-A39D-3D7298FFACC8}"/>
                  </a:ext>
                </a:extLst>
              </p:cNvPr>
              <p:cNvSpPr/>
              <p:nvPr/>
            </p:nvSpPr>
            <p:spPr>
              <a:xfrm>
                <a:off x="508000" y="2098023"/>
                <a:ext cx="5003800" cy="304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endParaRPr lang="en-GB" sz="2000" b="1" dirty="0"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Consider link structure between Wikipedia pages of computer scientists to build directed graph</a:t>
                </a: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b="1" u="sng" dirty="0">
                    <a:solidFill>
                      <a:schemeClr val="bg2">
                        <a:lumMod val="50000"/>
                      </a:schemeClr>
                    </a:solidFill>
                    <a:ea typeface="Raleway"/>
                    <a:cs typeface="Raleway"/>
                    <a:sym typeface="Raleway"/>
                  </a:rPr>
                  <a:t>Assumption </a:t>
                </a:r>
                <a:r>
                  <a:rPr lang="en-GB" sz="2000" b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: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if there exists a link from page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to page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was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1FD2FC89-FB58-0640-A39D-3D7298FFA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098023"/>
                <a:ext cx="5003800" cy="3040832"/>
              </a:xfrm>
              <a:prstGeom prst="rect">
                <a:avLst/>
              </a:prstGeom>
              <a:blipFill>
                <a:blip r:embed="rId3"/>
                <a:stretch>
                  <a:fillRect l="-1013" r="-1013" b="-20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FCE59885-9D84-2645-B3D0-BABDBB153C07}"/>
              </a:ext>
            </a:extLst>
          </p:cNvPr>
          <p:cNvSpPr/>
          <p:nvPr/>
        </p:nvSpPr>
        <p:spPr>
          <a:xfrm>
            <a:off x="329026" y="2098023"/>
            <a:ext cx="3553089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GB" sz="2000" b="1" dirty="0">
                <a:ea typeface="Raleway"/>
                <a:cs typeface="Raleway"/>
                <a:sym typeface="Raleway"/>
              </a:rPr>
              <a:t>1) Blind meta-data link picking</a:t>
            </a:r>
            <a:endParaRPr lang="en-GB" sz="2000" dirty="0">
              <a:ea typeface="Raleway"/>
              <a:cs typeface="Raleway"/>
              <a:sym typeface="Raleway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52733A5-DA60-824C-B9F1-23F9EA8B7DD2}"/>
              </a:ext>
            </a:extLst>
          </p:cNvPr>
          <p:cNvSpPr/>
          <p:nvPr/>
        </p:nvSpPr>
        <p:spPr>
          <a:xfrm>
            <a:off x="6564726" y="2098023"/>
            <a:ext cx="3636188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GB" sz="2000" b="1" dirty="0">
                <a:solidFill>
                  <a:schemeClr val="accent2"/>
                </a:solidFill>
                <a:ea typeface="Raleway"/>
                <a:cs typeface="Raleway"/>
                <a:sym typeface="Raleway"/>
              </a:rPr>
              <a:t>2) </a:t>
            </a:r>
            <a:r>
              <a:rPr lang="it" sz="2000" b="1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“Influences” section analysis</a:t>
            </a:r>
            <a:endParaRPr lang="en-GB" sz="2000" dirty="0">
              <a:solidFill>
                <a:schemeClr val="accent2"/>
              </a:solidFill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E51AAE4-B05B-844C-B54A-A07A6F884B9C}"/>
                  </a:ext>
                </a:extLst>
              </p:cNvPr>
              <p:cNvSpPr/>
              <p:nvPr/>
            </p:nvSpPr>
            <p:spPr>
              <a:xfrm>
                <a:off x="6680200" y="2098023"/>
                <a:ext cx="5003800" cy="3332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endParaRPr lang="en-GB" sz="2000" b="1" dirty="0"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Scraping of Wikipedia computer scientists’ pages to get “influences” section</a:t>
                </a:r>
              </a:p>
              <a:p>
                <a:pPr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endParaRPr lang="en-GB" sz="2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  <a:p>
                <a:pPr lv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Font typeface="Raleway"/>
                  <a:buChar char="●"/>
                </a:pP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b="1" u="sng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Assumption</a:t>
                </a:r>
                <a:r>
                  <a:rPr lang="en-GB" sz="2000" b="1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: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if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is mentioned in the “influence” section of computer scientist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2">
                        <a:lumMod val="50000"/>
                      </a:schemeClr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was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</m:ctrlPr>
                      </m:sSubPr>
                      <m:e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𝑠</m:t>
                        </m:r>
                      </m:e>
                      <m:sub>
                        <m:r>
                          <a:rPr lang="en-GB" sz="2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aleway"/>
                            <a:cs typeface="Raleway"/>
                            <a:sym typeface="Raleway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Raleway"/>
                  <a:cs typeface="Raleway"/>
                  <a:sym typeface="Raleway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E51AAE4-B05B-844C-B54A-A07A6F884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098023"/>
                <a:ext cx="5003800" cy="3332707"/>
              </a:xfrm>
              <a:prstGeom prst="rect">
                <a:avLst/>
              </a:prstGeom>
              <a:blipFill>
                <a:blip r:embed="rId4"/>
                <a:stretch>
                  <a:fillRect l="-1266"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4">
            <a:extLst>
              <a:ext uri="{FF2B5EF4-FFF2-40B4-BE49-F238E27FC236}">
                <a16:creationId xmlns:a16="http://schemas.microsoft.com/office/drawing/2014/main" id="{8A3784A7-A947-1D41-B66D-18A240DCACF9}"/>
              </a:ext>
            </a:extLst>
          </p:cNvPr>
          <p:cNvSpPr txBox="1"/>
          <p:nvPr/>
        </p:nvSpPr>
        <p:spPr>
          <a:xfrm>
            <a:off x="3029576" y="628830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tillium" panose="00000500000000000000" pitchFamily="50" charset="0"/>
              </a:rPr>
              <a:t>Methodology –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Methods Used</a:t>
            </a:r>
          </a:p>
        </p:txBody>
      </p:sp>
    </p:spTree>
    <p:extLst>
      <p:ext uri="{BB962C8B-B14F-4D97-AF65-F5344CB8AC3E}">
        <p14:creationId xmlns:p14="http://schemas.microsoft.com/office/powerpoint/2010/main" val="13720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1142</Words>
  <Application>Microsoft Macintosh PowerPoint</Application>
  <PresentationFormat>Widescreen</PresentationFormat>
  <Paragraphs>327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8" baseType="lpstr">
      <vt:lpstr>Arial</vt:lpstr>
      <vt:lpstr>Calibri</vt:lpstr>
      <vt:lpstr>Cambria Math</vt:lpstr>
      <vt:lpstr>EBGaramond</vt:lpstr>
      <vt:lpstr>Lato</vt:lpstr>
      <vt:lpstr>Lato Light</vt:lpstr>
      <vt:lpstr>Menlo</vt:lpstr>
      <vt:lpstr>Raleway</vt:lpstr>
      <vt:lpstr>Source Sans Pro</vt:lpstr>
      <vt:lpstr>Source Sans Pro Black</vt:lpstr>
      <vt:lpstr>Titillium</vt:lpstr>
      <vt:lpstr>Titillium Bd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Microsoft Office User</cp:lastModifiedBy>
  <cp:revision>225</cp:revision>
  <dcterms:created xsi:type="dcterms:W3CDTF">2016-11-12T04:56:49Z</dcterms:created>
  <dcterms:modified xsi:type="dcterms:W3CDTF">2020-07-23T17:48:10Z</dcterms:modified>
  <cp:category/>
</cp:coreProperties>
</file>