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3" r:id="rId9"/>
    <p:sldId id="262" r:id="rId10"/>
    <p:sldId id="265" r:id="rId11"/>
    <p:sldId id="266" r:id="rId12"/>
    <p:sldId id="267" r:id="rId13"/>
    <p:sldId id="268" r:id="rId14"/>
    <p:sldId id="269" r:id="rId15"/>
    <p:sldId id="270" r:id="rId16"/>
    <p:sldId id="271"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E85DDC-01BB-9A1C-5F3C-DD07216D0E82}"/>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A93C876-FEA8-A22F-BB8E-8A723495D6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3994E91-7014-6FBD-8341-05ED09155F80}"/>
              </a:ext>
            </a:extLst>
          </p:cNvPr>
          <p:cNvSpPr>
            <a:spLocks noGrp="1"/>
          </p:cNvSpPr>
          <p:nvPr>
            <p:ph type="dt" sz="half" idx="10"/>
          </p:nvPr>
        </p:nvSpPr>
        <p:spPr/>
        <p:txBody>
          <a:bodyPr/>
          <a:lstStyle/>
          <a:p>
            <a:fld id="{6B8668F9-BAF1-482F-A67A-B51D5B2FB7B7}" type="datetimeFigureOut">
              <a:rPr lang="it-IT" smtClean="0"/>
              <a:t>14/05/2023</a:t>
            </a:fld>
            <a:endParaRPr lang="it-IT"/>
          </a:p>
        </p:txBody>
      </p:sp>
      <p:sp>
        <p:nvSpPr>
          <p:cNvPr id="5" name="Segnaposto piè di pagina 4">
            <a:extLst>
              <a:ext uri="{FF2B5EF4-FFF2-40B4-BE49-F238E27FC236}">
                <a16:creationId xmlns:a16="http://schemas.microsoft.com/office/drawing/2014/main" id="{C18E4657-A58E-340F-B874-464456E997C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8475F26-9474-8112-6F51-E99633E0E1A8}"/>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761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59ADF0-9E85-B33D-E5AC-05C64086636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39A4A2A-183C-AAE7-A54D-228A64E7983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C5D0332-AB6C-34A6-C6A6-D42A8E3EC6D1}"/>
              </a:ext>
            </a:extLst>
          </p:cNvPr>
          <p:cNvSpPr>
            <a:spLocks noGrp="1"/>
          </p:cNvSpPr>
          <p:nvPr>
            <p:ph type="dt" sz="half" idx="10"/>
          </p:nvPr>
        </p:nvSpPr>
        <p:spPr/>
        <p:txBody>
          <a:bodyPr/>
          <a:lstStyle/>
          <a:p>
            <a:fld id="{6B8668F9-BAF1-482F-A67A-B51D5B2FB7B7}" type="datetimeFigureOut">
              <a:rPr lang="it-IT" smtClean="0"/>
              <a:t>14/05/2023</a:t>
            </a:fld>
            <a:endParaRPr lang="it-IT"/>
          </a:p>
        </p:txBody>
      </p:sp>
      <p:sp>
        <p:nvSpPr>
          <p:cNvPr id="5" name="Segnaposto piè di pagina 4">
            <a:extLst>
              <a:ext uri="{FF2B5EF4-FFF2-40B4-BE49-F238E27FC236}">
                <a16:creationId xmlns:a16="http://schemas.microsoft.com/office/drawing/2014/main" id="{9661406A-ABF3-5ED3-3327-DF5B4EFFFEA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A82F661-AA4F-2484-F394-79E3E1134666}"/>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1379028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9DED8C63-8483-6AA4-9974-FBFBECFBAA88}"/>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565A646-6080-CAAE-EA4D-3AD48DCDC26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B9FCFDE-8E2A-BBB5-7306-51CA0C7F6E47}"/>
              </a:ext>
            </a:extLst>
          </p:cNvPr>
          <p:cNvSpPr>
            <a:spLocks noGrp="1"/>
          </p:cNvSpPr>
          <p:nvPr>
            <p:ph type="dt" sz="half" idx="10"/>
          </p:nvPr>
        </p:nvSpPr>
        <p:spPr/>
        <p:txBody>
          <a:bodyPr/>
          <a:lstStyle/>
          <a:p>
            <a:fld id="{6B8668F9-BAF1-482F-A67A-B51D5B2FB7B7}" type="datetimeFigureOut">
              <a:rPr lang="it-IT" smtClean="0"/>
              <a:t>14/05/2023</a:t>
            </a:fld>
            <a:endParaRPr lang="it-IT"/>
          </a:p>
        </p:txBody>
      </p:sp>
      <p:sp>
        <p:nvSpPr>
          <p:cNvPr id="5" name="Segnaposto piè di pagina 4">
            <a:extLst>
              <a:ext uri="{FF2B5EF4-FFF2-40B4-BE49-F238E27FC236}">
                <a16:creationId xmlns:a16="http://schemas.microsoft.com/office/drawing/2014/main" id="{3EF638A4-D1BB-D618-398F-619C26F68BB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3B2B29C-0D03-BDC1-A3D2-52FAA4766BA3}"/>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3336246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F14CDB-DD72-907D-1828-187711503D3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B854105-63C6-0193-756F-D3252DF54095}"/>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DA7A385-DC55-40A4-A466-DD8EBE5D59BD}"/>
              </a:ext>
            </a:extLst>
          </p:cNvPr>
          <p:cNvSpPr>
            <a:spLocks noGrp="1"/>
          </p:cNvSpPr>
          <p:nvPr>
            <p:ph type="dt" sz="half" idx="10"/>
          </p:nvPr>
        </p:nvSpPr>
        <p:spPr/>
        <p:txBody>
          <a:bodyPr/>
          <a:lstStyle/>
          <a:p>
            <a:fld id="{6B8668F9-BAF1-482F-A67A-B51D5B2FB7B7}" type="datetimeFigureOut">
              <a:rPr lang="it-IT" smtClean="0"/>
              <a:t>14/05/2023</a:t>
            </a:fld>
            <a:endParaRPr lang="it-IT"/>
          </a:p>
        </p:txBody>
      </p:sp>
      <p:sp>
        <p:nvSpPr>
          <p:cNvPr id="5" name="Segnaposto piè di pagina 4">
            <a:extLst>
              <a:ext uri="{FF2B5EF4-FFF2-40B4-BE49-F238E27FC236}">
                <a16:creationId xmlns:a16="http://schemas.microsoft.com/office/drawing/2014/main" id="{84143A81-AAEA-BD10-6BD2-27D518FD4E2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0E47796-0A48-2D34-E1D3-3F05B60E529B}"/>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4092994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94C8EB-D643-F04E-3663-811193B539C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70AEE60-8AC1-36A7-AB8F-947654146D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F2828F4-10B1-6484-2F70-5F3FF93EF1B6}"/>
              </a:ext>
            </a:extLst>
          </p:cNvPr>
          <p:cNvSpPr>
            <a:spLocks noGrp="1"/>
          </p:cNvSpPr>
          <p:nvPr>
            <p:ph type="dt" sz="half" idx="10"/>
          </p:nvPr>
        </p:nvSpPr>
        <p:spPr/>
        <p:txBody>
          <a:bodyPr/>
          <a:lstStyle/>
          <a:p>
            <a:fld id="{6B8668F9-BAF1-482F-A67A-B51D5B2FB7B7}" type="datetimeFigureOut">
              <a:rPr lang="it-IT" smtClean="0"/>
              <a:t>14/05/2023</a:t>
            </a:fld>
            <a:endParaRPr lang="it-IT"/>
          </a:p>
        </p:txBody>
      </p:sp>
      <p:sp>
        <p:nvSpPr>
          <p:cNvPr id="5" name="Segnaposto piè di pagina 4">
            <a:extLst>
              <a:ext uri="{FF2B5EF4-FFF2-40B4-BE49-F238E27FC236}">
                <a16:creationId xmlns:a16="http://schemas.microsoft.com/office/drawing/2014/main" id="{5DFAF610-1903-8C04-1DE4-203EFF30B7F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01BEBE5-8DCF-7348-2B11-D17FBB457D35}"/>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357699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2B7A5-7FDF-D8AE-8620-7CC6D51EB99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375AFA2-945B-B13A-BD6B-B8894898960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6CC3A8B-5F05-AFA7-B92A-4C42FD38643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57C69D77-D6CE-C19A-9C66-FEE23F6DE579}"/>
              </a:ext>
            </a:extLst>
          </p:cNvPr>
          <p:cNvSpPr>
            <a:spLocks noGrp="1"/>
          </p:cNvSpPr>
          <p:nvPr>
            <p:ph type="dt" sz="half" idx="10"/>
          </p:nvPr>
        </p:nvSpPr>
        <p:spPr/>
        <p:txBody>
          <a:bodyPr/>
          <a:lstStyle/>
          <a:p>
            <a:fld id="{6B8668F9-BAF1-482F-A67A-B51D5B2FB7B7}" type="datetimeFigureOut">
              <a:rPr lang="it-IT" smtClean="0"/>
              <a:t>14/05/2023</a:t>
            </a:fld>
            <a:endParaRPr lang="it-IT"/>
          </a:p>
        </p:txBody>
      </p:sp>
      <p:sp>
        <p:nvSpPr>
          <p:cNvPr id="6" name="Segnaposto piè di pagina 5">
            <a:extLst>
              <a:ext uri="{FF2B5EF4-FFF2-40B4-BE49-F238E27FC236}">
                <a16:creationId xmlns:a16="http://schemas.microsoft.com/office/drawing/2014/main" id="{E872EAC7-7030-C055-3324-5EA1F47CDA0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2589847-1B22-CC95-3B5B-78AE504C7B37}"/>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3252762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9F723-B57F-0E24-ED14-8BD6F8EAE914}"/>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42A1997-643D-C866-2524-D8CE56E0D9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AF625BF-6D02-F862-ECF0-2EF76CD0633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8143F1E-9587-71AA-B26C-064D4D7D6E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2BE4DE4-D973-1C06-7659-3BE57C8D21E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99EDD86-33C3-C38C-698F-74C178CE3DCA}"/>
              </a:ext>
            </a:extLst>
          </p:cNvPr>
          <p:cNvSpPr>
            <a:spLocks noGrp="1"/>
          </p:cNvSpPr>
          <p:nvPr>
            <p:ph type="dt" sz="half" idx="10"/>
          </p:nvPr>
        </p:nvSpPr>
        <p:spPr/>
        <p:txBody>
          <a:bodyPr/>
          <a:lstStyle/>
          <a:p>
            <a:fld id="{6B8668F9-BAF1-482F-A67A-B51D5B2FB7B7}" type="datetimeFigureOut">
              <a:rPr lang="it-IT" smtClean="0"/>
              <a:t>14/05/2023</a:t>
            </a:fld>
            <a:endParaRPr lang="it-IT"/>
          </a:p>
        </p:txBody>
      </p:sp>
      <p:sp>
        <p:nvSpPr>
          <p:cNvPr id="8" name="Segnaposto piè di pagina 7">
            <a:extLst>
              <a:ext uri="{FF2B5EF4-FFF2-40B4-BE49-F238E27FC236}">
                <a16:creationId xmlns:a16="http://schemas.microsoft.com/office/drawing/2014/main" id="{88FCC705-8CE1-C181-255B-5F9D6248DA4E}"/>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311F1988-8FDB-2F9D-60C7-14B05DB150DC}"/>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3948158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FE76E3-CEA2-52B3-7CE7-0748A3E2D6D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CE74DBDB-3938-5AD0-5102-81E38BFE3A54}"/>
              </a:ext>
            </a:extLst>
          </p:cNvPr>
          <p:cNvSpPr>
            <a:spLocks noGrp="1"/>
          </p:cNvSpPr>
          <p:nvPr>
            <p:ph type="dt" sz="half" idx="10"/>
          </p:nvPr>
        </p:nvSpPr>
        <p:spPr/>
        <p:txBody>
          <a:bodyPr/>
          <a:lstStyle/>
          <a:p>
            <a:fld id="{6B8668F9-BAF1-482F-A67A-B51D5B2FB7B7}" type="datetimeFigureOut">
              <a:rPr lang="it-IT" smtClean="0"/>
              <a:t>14/05/2023</a:t>
            </a:fld>
            <a:endParaRPr lang="it-IT"/>
          </a:p>
        </p:txBody>
      </p:sp>
      <p:sp>
        <p:nvSpPr>
          <p:cNvPr id="4" name="Segnaposto piè di pagina 3">
            <a:extLst>
              <a:ext uri="{FF2B5EF4-FFF2-40B4-BE49-F238E27FC236}">
                <a16:creationId xmlns:a16="http://schemas.microsoft.com/office/drawing/2014/main" id="{D2292C04-51DA-D983-566C-AF46ACE8FF8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1DB7CF2-DC7C-068A-76BD-248EDB8C51F2}"/>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232528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2D7339F0-4755-4080-B394-9C61A92422D4}"/>
              </a:ext>
            </a:extLst>
          </p:cNvPr>
          <p:cNvSpPr>
            <a:spLocks noGrp="1"/>
          </p:cNvSpPr>
          <p:nvPr>
            <p:ph type="dt" sz="half" idx="10"/>
          </p:nvPr>
        </p:nvSpPr>
        <p:spPr/>
        <p:txBody>
          <a:bodyPr/>
          <a:lstStyle/>
          <a:p>
            <a:fld id="{6B8668F9-BAF1-482F-A67A-B51D5B2FB7B7}" type="datetimeFigureOut">
              <a:rPr lang="it-IT" smtClean="0"/>
              <a:t>14/05/2023</a:t>
            </a:fld>
            <a:endParaRPr lang="it-IT"/>
          </a:p>
        </p:txBody>
      </p:sp>
      <p:sp>
        <p:nvSpPr>
          <p:cNvPr id="3" name="Segnaposto piè di pagina 2">
            <a:extLst>
              <a:ext uri="{FF2B5EF4-FFF2-40B4-BE49-F238E27FC236}">
                <a16:creationId xmlns:a16="http://schemas.microsoft.com/office/drawing/2014/main" id="{CDF2822F-8A7B-8D09-225D-0F29B369110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D3BAB21-D5B5-D83C-6192-730A2E501F77}"/>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4017975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0E554A-A7A3-BB2C-93EE-9A999021AAA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5AE2528-B2D6-E93C-7026-81B92761BD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D523425B-E912-C530-0810-5F383AF55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DAD8337-10AF-61D8-1C03-2765352D757D}"/>
              </a:ext>
            </a:extLst>
          </p:cNvPr>
          <p:cNvSpPr>
            <a:spLocks noGrp="1"/>
          </p:cNvSpPr>
          <p:nvPr>
            <p:ph type="dt" sz="half" idx="10"/>
          </p:nvPr>
        </p:nvSpPr>
        <p:spPr/>
        <p:txBody>
          <a:bodyPr/>
          <a:lstStyle/>
          <a:p>
            <a:fld id="{6B8668F9-BAF1-482F-A67A-B51D5B2FB7B7}" type="datetimeFigureOut">
              <a:rPr lang="it-IT" smtClean="0"/>
              <a:t>14/05/2023</a:t>
            </a:fld>
            <a:endParaRPr lang="it-IT"/>
          </a:p>
        </p:txBody>
      </p:sp>
      <p:sp>
        <p:nvSpPr>
          <p:cNvPr id="6" name="Segnaposto piè di pagina 5">
            <a:extLst>
              <a:ext uri="{FF2B5EF4-FFF2-40B4-BE49-F238E27FC236}">
                <a16:creationId xmlns:a16="http://schemas.microsoft.com/office/drawing/2014/main" id="{0495D0E0-184F-C2A9-23B5-63743326D3D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D107C81-BA89-5CDD-4C10-B46D3AF21358}"/>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424168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316F99-D240-CDA4-2B58-DF6B8C9BA1F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D2586CCD-DBD2-FE07-01DD-8C1F1288D7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5857E463-29B4-11C3-693B-FA10749AC0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90F2634-223F-72EC-5DAF-34D76404EA1B}"/>
              </a:ext>
            </a:extLst>
          </p:cNvPr>
          <p:cNvSpPr>
            <a:spLocks noGrp="1"/>
          </p:cNvSpPr>
          <p:nvPr>
            <p:ph type="dt" sz="half" idx="10"/>
          </p:nvPr>
        </p:nvSpPr>
        <p:spPr/>
        <p:txBody>
          <a:bodyPr/>
          <a:lstStyle/>
          <a:p>
            <a:fld id="{6B8668F9-BAF1-482F-A67A-B51D5B2FB7B7}" type="datetimeFigureOut">
              <a:rPr lang="it-IT" smtClean="0"/>
              <a:t>14/05/2023</a:t>
            </a:fld>
            <a:endParaRPr lang="it-IT"/>
          </a:p>
        </p:txBody>
      </p:sp>
      <p:sp>
        <p:nvSpPr>
          <p:cNvPr id="6" name="Segnaposto piè di pagina 5">
            <a:extLst>
              <a:ext uri="{FF2B5EF4-FFF2-40B4-BE49-F238E27FC236}">
                <a16:creationId xmlns:a16="http://schemas.microsoft.com/office/drawing/2014/main" id="{0A1FA97E-40E5-13DF-6624-23F4E5EA450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252CACE-162E-94A1-147E-5A008166507A}"/>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3250708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7D341A5-99CC-5322-5AC8-5F061ADA54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A8AA039-372E-4814-D0AC-27EA7B5141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5390101-EB2D-EF93-F248-5297AED518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8668F9-BAF1-482F-A67A-B51D5B2FB7B7}" type="datetimeFigureOut">
              <a:rPr lang="it-IT" smtClean="0"/>
              <a:t>14/05/2023</a:t>
            </a:fld>
            <a:endParaRPr lang="it-IT"/>
          </a:p>
        </p:txBody>
      </p:sp>
      <p:sp>
        <p:nvSpPr>
          <p:cNvPr id="5" name="Segnaposto piè di pagina 4">
            <a:extLst>
              <a:ext uri="{FF2B5EF4-FFF2-40B4-BE49-F238E27FC236}">
                <a16:creationId xmlns:a16="http://schemas.microsoft.com/office/drawing/2014/main" id="{A10D30D1-DE3D-CA77-D885-77C0CDA4C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23EEB25-8CB3-9C1B-4EA7-20CBEC7230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52D976-966E-4F80-B654-8BD5DE267B95}" type="slidenum">
              <a:rPr lang="it-IT" smtClean="0"/>
              <a:t>‹N›</a:t>
            </a:fld>
            <a:endParaRPr lang="it-IT"/>
          </a:p>
        </p:txBody>
      </p:sp>
    </p:spTree>
    <p:extLst>
      <p:ext uri="{BB962C8B-B14F-4D97-AF65-F5344CB8AC3E}">
        <p14:creationId xmlns:p14="http://schemas.microsoft.com/office/powerpoint/2010/main" val="1791336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7662D2-DA87-B6FC-5521-5BB1FF1B9051}"/>
              </a:ext>
            </a:extLst>
          </p:cNvPr>
          <p:cNvSpPr>
            <a:spLocks noGrp="1"/>
          </p:cNvSpPr>
          <p:nvPr>
            <p:ph type="ctrTitle"/>
          </p:nvPr>
        </p:nvSpPr>
        <p:spPr/>
        <p:txBody>
          <a:bodyPr>
            <a:normAutofit/>
          </a:bodyPr>
          <a:lstStyle/>
          <a:p>
            <a:r>
              <a:rPr lang="it-IT" sz="6600" b="1" dirty="0" err="1">
                <a:cs typeface="Calibri" panose="020F0502020204030204" pitchFamily="34" charset="0"/>
              </a:rPr>
              <a:t>Exams</a:t>
            </a:r>
            <a:r>
              <a:rPr lang="it-IT" sz="6600" b="1" dirty="0">
                <a:cs typeface="Calibri" panose="020F0502020204030204" pitchFamily="34" charset="0"/>
              </a:rPr>
              <a:t> </a:t>
            </a:r>
            <a:r>
              <a:rPr lang="it-IT" sz="6600" b="1" dirty="0" err="1">
                <a:cs typeface="Calibri" panose="020F0502020204030204" pitchFamily="34" charset="0"/>
              </a:rPr>
              <a:t>verbalization</a:t>
            </a:r>
            <a:r>
              <a:rPr lang="it-IT" sz="6600" b="1" dirty="0">
                <a:cs typeface="Calibri" panose="020F0502020204030204" pitchFamily="34" charset="0"/>
              </a:rPr>
              <a:t> project</a:t>
            </a:r>
          </a:p>
        </p:txBody>
      </p:sp>
      <p:sp>
        <p:nvSpPr>
          <p:cNvPr id="3" name="Sottotitolo 2">
            <a:extLst>
              <a:ext uri="{FF2B5EF4-FFF2-40B4-BE49-F238E27FC236}">
                <a16:creationId xmlns:a16="http://schemas.microsoft.com/office/drawing/2014/main" id="{A68E1FBF-4B96-CBF4-AED8-394CA718D8C8}"/>
              </a:ext>
            </a:extLst>
          </p:cNvPr>
          <p:cNvSpPr>
            <a:spLocks noGrp="1"/>
          </p:cNvSpPr>
          <p:nvPr>
            <p:ph type="subTitle" idx="1"/>
          </p:nvPr>
        </p:nvSpPr>
        <p:spPr>
          <a:xfrm>
            <a:off x="1523999" y="4378367"/>
            <a:ext cx="9144000" cy="1655762"/>
          </a:xfrm>
        </p:spPr>
        <p:txBody>
          <a:bodyPr>
            <a:normAutofit/>
          </a:bodyPr>
          <a:lstStyle/>
          <a:p>
            <a:r>
              <a:rPr lang="it-IT" sz="3200" dirty="0">
                <a:solidFill>
                  <a:schemeClr val="tx1">
                    <a:tint val="75000"/>
                  </a:schemeClr>
                </a:solidFill>
              </a:rPr>
              <a:t>Web Technologies</a:t>
            </a:r>
          </a:p>
        </p:txBody>
      </p:sp>
      <p:sp>
        <p:nvSpPr>
          <p:cNvPr id="4" name="CasellaDiTesto 3">
            <a:extLst>
              <a:ext uri="{FF2B5EF4-FFF2-40B4-BE49-F238E27FC236}">
                <a16:creationId xmlns:a16="http://schemas.microsoft.com/office/drawing/2014/main" id="{1F5E42C8-3912-A090-4E0A-1898F7024E3F}"/>
              </a:ext>
            </a:extLst>
          </p:cNvPr>
          <p:cNvSpPr txBox="1"/>
          <p:nvPr/>
        </p:nvSpPr>
        <p:spPr>
          <a:xfrm>
            <a:off x="1523999" y="3509963"/>
            <a:ext cx="9144000" cy="523220"/>
          </a:xfrm>
          <a:prstGeom prst="rect">
            <a:avLst/>
          </a:prstGeom>
          <a:noFill/>
        </p:spPr>
        <p:txBody>
          <a:bodyPr wrap="square" rtlCol="0">
            <a:spAutoFit/>
          </a:bodyPr>
          <a:lstStyle/>
          <a:p>
            <a:pPr algn="ctr"/>
            <a:r>
              <a:rPr lang="it-IT" sz="2800" b="1" dirty="0"/>
              <a:t>HTML - Version</a:t>
            </a:r>
          </a:p>
        </p:txBody>
      </p:sp>
    </p:spTree>
    <p:extLst>
      <p:ext uri="{BB962C8B-B14F-4D97-AF65-F5344CB8AC3E}">
        <p14:creationId xmlns:p14="http://schemas.microsoft.com/office/powerpoint/2010/main" val="3654979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98C9E8-78F1-C91B-52E3-4E2DD1841595}"/>
              </a:ext>
            </a:extLst>
          </p:cNvPr>
          <p:cNvSpPr>
            <a:spLocks noGrp="1"/>
          </p:cNvSpPr>
          <p:nvPr>
            <p:ph type="title"/>
          </p:nvPr>
        </p:nvSpPr>
        <p:spPr>
          <a:xfrm>
            <a:off x="838200" y="0"/>
            <a:ext cx="10515600" cy="1325563"/>
          </a:xfrm>
        </p:spPr>
        <p:txBody>
          <a:bodyPr/>
          <a:lstStyle/>
          <a:p>
            <a:pPr algn="ctr"/>
            <a:r>
              <a:rPr lang="it-IT" sz="6600" b="1" dirty="0"/>
              <a:t>Database design</a:t>
            </a:r>
          </a:p>
        </p:txBody>
      </p:sp>
      <p:pic>
        <p:nvPicPr>
          <p:cNvPr id="4" name="Segnaposto contenuto 3">
            <a:extLst>
              <a:ext uri="{FF2B5EF4-FFF2-40B4-BE49-F238E27FC236}">
                <a16:creationId xmlns:a16="http://schemas.microsoft.com/office/drawing/2014/main" id="{FBAFCA51-7D03-C678-6B33-28A068FFC46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5655"/>
          <a:stretch/>
        </p:blipFill>
        <p:spPr bwMode="auto">
          <a:xfrm>
            <a:off x="2810208" y="1325563"/>
            <a:ext cx="6571583" cy="541026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68614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945426-EE58-E07E-8474-B68C472E2D7F}"/>
              </a:ext>
            </a:extLst>
          </p:cNvPr>
          <p:cNvSpPr>
            <a:spLocks noGrp="1"/>
          </p:cNvSpPr>
          <p:nvPr>
            <p:ph type="title"/>
          </p:nvPr>
        </p:nvSpPr>
        <p:spPr/>
        <p:txBody>
          <a:bodyPr/>
          <a:lstStyle/>
          <a:p>
            <a:pPr algn="ctr"/>
            <a:r>
              <a:rPr lang="it-IT" sz="6600" b="1" dirty="0"/>
              <a:t>Local database schema</a:t>
            </a:r>
          </a:p>
        </p:txBody>
      </p:sp>
      <p:sp>
        <p:nvSpPr>
          <p:cNvPr id="3" name="Segnaposto contenuto 2">
            <a:extLst>
              <a:ext uri="{FF2B5EF4-FFF2-40B4-BE49-F238E27FC236}">
                <a16:creationId xmlns:a16="http://schemas.microsoft.com/office/drawing/2014/main" id="{CF2FD2C1-7A47-3A67-717D-0746A63D9C5E}"/>
              </a:ext>
            </a:extLst>
          </p:cNvPr>
          <p:cNvSpPr>
            <a:spLocks noGrp="1"/>
          </p:cNvSpPr>
          <p:nvPr>
            <p:ph idx="1"/>
          </p:nvPr>
        </p:nvSpPr>
        <p:spPr>
          <a:xfrm>
            <a:off x="481263" y="1857709"/>
            <a:ext cx="5614737" cy="4351338"/>
          </a:xfrm>
        </p:spPr>
        <p:txBody>
          <a:bodyPr>
            <a:normAutofit fontScale="92500" lnSpcReduction="10000"/>
          </a:bodyPr>
          <a:lstStyle/>
          <a:p>
            <a:pPr marL="0" indent="0">
              <a:buNone/>
            </a:pPr>
            <a:r>
              <a:rPr lang="it-IT" sz="2400" b="1" i="1" dirty="0"/>
              <a:t>Tabelle(ITA)</a:t>
            </a:r>
          </a:p>
          <a:p>
            <a:pPr>
              <a:lnSpc>
                <a:spcPct val="107000"/>
              </a:lnSpc>
              <a:spcAft>
                <a:spcPts val="300"/>
              </a:spcAft>
            </a:pP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Appelli (</a:t>
            </a:r>
            <a:r>
              <a:rPr lang="it-IT" sz="1800" u="sng" kern="100" dirty="0">
                <a:effectLst/>
                <a:latin typeface="Calibri" panose="020F0502020204030204" pitchFamily="34" charset="0"/>
                <a:ea typeface="Calibri" panose="020F0502020204030204" pitchFamily="34" charset="0"/>
                <a:cs typeface="Times New Roman" panose="02020603050405020304" pitchFamily="18" charset="0"/>
              </a:rPr>
              <a:t>ID</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ID_Corso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Ora, Data)</a:t>
            </a:r>
          </a:p>
          <a:p>
            <a:pPr>
              <a:lnSpc>
                <a:spcPct val="107000"/>
              </a:lnSpc>
              <a:spcAft>
                <a:spcPts val="300"/>
              </a:spcAft>
            </a:pP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Corsi (</a:t>
            </a:r>
            <a:r>
              <a:rPr lang="it-IT" sz="1800" u="sng" kern="100" dirty="0">
                <a:effectLst/>
                <a:latin typeface="Calibri" panose="020F0502020204030204" pitchFamily="34" charset="0"/>
                <a:ea typeface="Calibri" panose="020F0502020204030204" pitchFamily="34" charset="0"/>
                <a:cs typeface="Times New Roman" panose="02020603050405020304" pitchFamily="18" charset="0"/>
              </a:rPr>
              <a:t>ID</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Nome, Descrizione,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ID_Docente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Corsi_di_laurea</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u="sng" kern="100" dirty="0">
                <a:effectLst/>
                <a:latin typeface="Calibri" panose="020F0502020204030204" pitchFamily="34" charset="0"/>
                <a:ea typeface="Calibri" panose="020F0502020204030204" pitchFamily="34" charset="0"/>
                <a:cs typeface="Times New Roman" panose="02020603050405020304" pitchFamily="18" charset="0"/>
              </a:rPr>
              <a:t>ID</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Nome, Descrizione)</a:t>
            </a:r>
          </a:p>
          <a:p>
            <a:pPr>
              <a:lnSpc>
                <a:spcPct val="107000"/>
              </a:lnSpc>
              <a:spcAft>
                <a:spcPts val="300"/>
              </a:spcAft>
            </a:pP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Utenti (</a:t>
            </a:r>
            <a:r>
              <a:rPr lang="it-IT" sz="1800" u="sng" kern="100" dirty="0">
                <a:effectLst/>
                <a:latin typeface="Calibri" panose="020F0502020204030204" pitchFamily="34" charset="0"/>
                <a:ea typeface="Calibri" panose="020F0502020204030204" pitchFamily="34" charset="0"/>
                <a:cs typeface="Times New Roman" panose="02020603050405020304" pitchFamily="18" charset="0"/>
              </a:rPr>
              <a:t>ID</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Cognome, Nome, Email, Username, Password, Ruolo,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ID_CorsoDiLaurea</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Iscrizioni_appelli</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u="sng" kern="100" dirty="0" err="1">
                <a:effectLst/>
                <a:latin typeface="Calibri" panose="020F0502020204030204" pitchFamily="34" charset="0"/>
                <a:ea typeface="Calibri" panose="020F0502020204030204" pitchFamily="34" charset="0"/>
                <a:cs typeface="Times New Roman" panose="02020603050405020304" pitchFamily="18" charset="0"/>
              </a:rPr>
              <a:t>ID_Studente</a:t>
            </a:r>
            <a:r>
              <a:rPr lang="it-IT" sz="1800" u="sng"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u="sng" kern="100" dirty="0" err="1">
                <a:effectLst/>
                <a:latin typeface="Calibri" panose="020F0502020204030204" pitchFamily="34" charset="0"/>
                <a:ea typeface="Calibri" panose="020F0502020204030204" pitchFamily="34" charset="0"/>
                <a:cs typeface="Times New Roman" panose="02020603050405020304" pitchFamily="18" charset="0"/>
              </a:rPr>
              <a:t>ID_Appello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Voto,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StatoValutazione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Iscrizioni_corsi</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u="sng" kern="100" dirty="0" err="1">
                <a:effectLst/>
                <a:latin typeface="Calibri" panose="020F0502020204030204" pitchFamily="34" charset="0"/>
                <a:ea typeface="Calibri" panose="020F0502020204030204" pitchFamily="34" charset="0"/>
                <a:cs typeface="Times New Roman" panose="02020603050405020304" pitchFamily="18" charset="0"/>
              </a:rPr>
              <a:t>ID_Studente</a:t>
            </a:r>
            <a:r>
              <a:rPr lang="it-IT" sz="1800" u="sng"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u="sng" kern="100" dirty="0" err="1">
                <a:effectLst/>
                <a:latin typeface="Calibri" panose="020F0502020204030204" pitchFamily="34" charset="0"/>
                <a:ea typeface="Calibri" panose="020F0502020204030204" pitchFamily="34" charset="0"/>
                <a:cs typeface="Times New Roman" panose="02020603050405020304" pitchFamily="18" charset="0"/>
              </a:rPr>
              <a:t>ID_Corso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Studenti_Verbali</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u="sng" kern="100" dirty="0" err="1">
                <a:effectLst/>
                <a:latin typeface="Calibri" panose="020F0502020204030204" pitchFamily="34" charset="0"/>
                <a:ea typeface="Calibri" panose="020F0502020204030204" pitchFamily="34" charset="0"/>
                <a:cs typeface="Times New Roman" panose="02020603050405020304" pitchFamily="18" charset="0"/>
              </a:rPr>
              <a:t>ID_Studente</a:t>
            </a:r>
            <a:r>
              <a:rPr lang="it-IT" sz="1800" u="sng"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u="sng" kern="100" dirty="0" err="1">
                <a:effectLst/>
                <a:latin typeface="Calibri" panose="020F0502020204030204" pitchFamily="34" charset="0"/>
                <a:ea typeface="Calibri" panose="020F0502020204030204" pitchFamily="34" charset="0"/>
                <a:cs typeface="Times New Roman" panose="02020603050405020304" pitchFamily="18" charset="0"/>
              </a:rPr>
              <a:t>ID_Verbale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300"/>
              </a:spcAft>
            </a:pP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Verbali (</a:t>
            </a:r>
            <a:r>
              <a:rPr lang="it-IT" sz="1800" u="sng" kern="100" dirty="0">
                <a:effectLst/>
                <a:latin typeface="Calibri" panose="020F0502020204030204" pitchFamily="34" charset="0"/>
                <a:ea typeface="Calibri" panose="020F0502020204030204" pitchFamily="34" charset="0"/>
                <a:cs typeface="Times New Roman" panose="02020603050405020304" pitchFamily="18" charset="0"/>
              </a:rPr>
              <a:t>ID</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DataCreazione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OraCreazione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ID_Appello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it-IT" sz="1800" dirty="0"/>
          </a:p>
        </p:txBody>
      </p:sp>
      <p:sp>
        <p:nvSpPr>
          <p:cNvPr id="4" name="Segnaposto contenuto 2">
            <a:extLst>
              <a:ext uri="{FF2B5EF4-FFF2-40B4-BE49-F238E27FC236}">
                <a16:creationId xmlns:a16="http://schemas.microsoft.com/office/drawing/2014/main" id="{E98AE608-D4DC-74B1-F24C-755B24E7E6BC}"/>
              </a:ext>
            </a:extLst>
          </p:cNvPr>
          <p:cNvSpPr txBox="1">
            <a:spLocks/>
          </p:cNvSpPr>
          <p:nvPr/>
        </p:nvSpPr>
        <p:spPr>
          <a:xfrm>
            <a:off x="6096000" y="1857709"/>
            <a:ext cx="5614737"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2400" b="1" i="1" dirty="0" err="1"/>
              <a:t>Tables</a:t>
            </a:r>
            <a:r>
              <a:rPr lang="it-IT" sz="2400" b="1" i="1" dirty="0"/>
              <a:t>(ENG)</a:t>
            </a:r>
          </a:p>
          <a:p>
            <a:pPr>
              <a:lnSpc>
                <a:spcPct val="107000"/>
              </a:lnSpc>
              <a:spcAft>
                <a:spcPts val="3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Calls (</a:t>
            </a: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Time,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Date,ID_Course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Courses (</a:t>
            </a: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Name, Description,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ID_Lecturer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Degree_courses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Name, Description)</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Users (</a:t>
            </a: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Surname, Name, Email, Username, Password, Role,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ID_DegreeCourse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Registrations_calls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err="1">
                <a:effectLst/>
                <a:latin typeface="Calibri" panose="020F0502020204030204" pitchFamily="34" charset="0"/>
                <a:ea typeface="Calibri" panose="020F0502020204030204" pitchFamily="34" charset="0"/>
                <a:cs typeface="Times New Roman" panose="02020603050405020304" pitchFamily="18" charset="0"/>
              </a:rPr>
              <a:t>ID_Student</a:t>
            </a: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err="1">
                <a:effectLst/>
                <a:latin typeface="Calibri" panose="020F0502020204030204" pitchFamily="34" charset="0"/>
                <a:ea typeface="Calibri" panose="020F0502020204030204" pitchFamily="34" charset="0"/>
                <a:cs typeface="Times New Roman" panose="02020603050405020304" pitchFamily="18" charset="0"/>
              </a:rPr>
              <a:t>ID_Call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Mark,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EvaluationStatus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Registrations_courses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err="1">
                <a:effectLst/>
                <a:latin typeface="Calibri" panose="020F0502020204030204" pitchFamily="34" charset="0"/>
                <a:ea typeface="Calibri" panose="020F0502020204030204" pitchFamily="34" charset="0"/>
                <a:cs typeface="Times New Roman" panose="02020603050405020304" pitchFamily="18" charset="0"/>
              </a:rPr>
              <a:t>ID_Student</a:t>
            </a: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err="1">
                <a:effectLst/>
                <a:latin typeface="Calibri" panose="020F0502020204030204" pitchFamily="34" charset="0"/>
                <a:ea typeface="Calibri" panose="020F0502020204030204" pitchFamily="34" charset="0"/>
                <a:cs typeface="Times New Roman" panose="02020603050405020304" pitchFamily="18" charset="0"/>
              </a:rPr>
              <a:t>ID_Course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Students_verbals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err="1">
                <a:effectLst/>
                <a:latin typeface="Calibri" panose="020F0502020204030204" pitchFamily="34" charset="0"/>
                <a:ea typeface="Calibri" panose="020F0502020204030204" pitchFamily="34" charset="0"/>
                <a:cs typeface="Times New Roman" panose="02020603050405020304" pitchFamily="18" charset="0"/>
              </a:rPr>
              <a:t>ID_Student</a:t>
            </a: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err="1">
                <a:effectLst/>
                <a:latin typeface="Calibri" panose="020F0502020204030204" pitchFamily="34" charset="0"/>
                <a:ea typeface="Calibri" panose="020F0502020204030204" pitchFamily="34" charset="0"/>
                <a:cs typeface="Times New Roman" panose="02020603050405020304" pitchFamily="18" charset="0"/>
              </a:rPr>
              <a:t>ID_Verbal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Verbals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CreationDate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CreationTime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ID_Call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it-IT" sz="1800" dirty="0"/>
          </a:p>
        </p:txBody>
      </p:sp>
    </p:spTree>
    <p:extLst>
      <p:ext uri="{BB962C8B-B14F-4D97-AF65-F5344CB8AC3E}">
        <p14:creationId xmlns:p14="http://schemas.microsoft.com/office/powerpoint/2010/main" val="239649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9E765B-F951-07A6-C024-FBD9B5B56BB3}"/>
              </a:ext>
            </a:extLst>
          </p:cNvPr>
          <p:cNvSpPr>
            <a:spLocks noGrp="1"/>
          </p:cNvSpPr>
          <p:nvPr>
            <p:ph type="title"/>
          </p:nvPr>
        </p:nvSpPr>
        <p:spPr/>
        <p:txBody>
          <a:bodyPr/>
          <a:lstStyle/>
          <a:p>
            <a:pPr algn="ctr"/>
            <a:r>
              <a:rPr lang="it-IT" sz="6600" b="1" dirty="0"/>
              <a:t>Local database schema</a:t>
            </a:r>
          </a:p>
        </p:txBody>
      </p:sp>
      <p:sp>
        <p:nvSpPr>
          <p:cNvPr id="4" name="Segnaposto contenuto 2">
            <a:extLst>
              <a:ext uri="{FF2B5EF4-FFF2-40B4-BE49-F238E27FC236}">
                <a16:creationId xmlns:a16="http://schemas.microsoft.com/office/drawing/2014/main" id="{104830D4-3AAA-3B02-272D-F76DE1405267}"/>
              </a:ext>
            </a:extLst>
          </p:cNvPr>
          <p:cNvSpPr>
            <a:spLocks noGrp="1"/>
          </p:cNvSpPr>
          <p:nvPr>
            <p:ph idx="1"/>
          </p:nvPr>
        </p:nvSpPr>
        <p:spPr>
          <a:xfrm>
            <a:off x="481263" y="1857708"/>
            <a:ext cx="5614737" cy="5000291"/>
          </a:xfrm>
        </p:spPr>
        <p:txBody>
          <a:bodyPr>
            <a:normAutofit fontScale="85000" lnSpcReduction="10000"/>
          </a:bodyPr>
          <a:lstStyle/>
          <a:p>
            <a:pPr marL="0" indent="0">
              <a:buNone/>
            </a:pPr>
            <a:r>
              <a:rPr lang="it-IT" b="1" i="1" dirty="0"/>
              <a:t>Commento(ITA)</a:t>
            </a:r>
          </a:p>
          <a:p>
            <a:pPr marL="0" indent="0">
              <a:lnSpc>
                <a:spcPct val="107000"/>
              </a:lnSpc>
              <a:spcAft>
                <a:spcPts val="300"/>
              </a:spcAft>
              <a:buNone/>
            </a:pP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Per l’implementazione della tabella Appelli, ho valutato 2 possibili alternative:</a:t>
            </a:r>
          </a:p>
          <a:p>
            <a:pPr marL="342900" lvl="0" indent="-342900">
              <a:lnSpc>
                <a:spcPct val="107000"/>
              </a:lnSpc>
              <a:spcAft>
                <a:spcPts val="300"/>
              </a:spcAft>
              <a:buFont typeface="Symbol" panose="05050102010706020507" pitchFamily="18" charset="2"/>
              <a:buChar char=""/>
            </a:pP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Mantenere la relazione di entità debole, e quindi realizzare la tabella in modo che la chiave primaria sia costituita dall’attributo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OraData</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(Unione dei due attributi “Ora” e “Data”) e da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ID_Corso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(chiave primaria della tabella Corso), questo permette di specificare che ad un corso siano associati più appelli a patto che siano in momenti diversi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OraData</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diversi). Il lato negativo di questa implementazione è che non è possibile specificare che più appelli relativi allo stesso corso possano essere tenuti alla stessa data e ora.</a:t>
            </a:r>
          </a:p>
          <a:p>
            <a:pPr marL="342900" lvl="0" indent="-342900">
              <a:lnSpc>
                <a:spcPct val="107000"/>
              </a:lnSpc>
              <a:spcAft>
                <a:spcPts val="300"/>
              </a:spcAft>
              <a:buFont typeface="Symbol" panose="05050102010706020507" pitchFamily="18" charset="2"/>
              <a:buChar char=""/>
            </a:pP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(Scelta adottata) Trasformare la relazione di entità debole in una normale relazione 1:N introducendo un attributo “ID”, all’interno della tabella Appelli. In questo modo a differenza del caso precedente, posso anche andare a specificare la concomitanza di due appelli relativi allo stesso corso ed inoltre posso tenere separati gli attributi “Ora” e “Data” per maggiore comodità nelle query.</a:t>
            </a:r>
          </a:p>
          <a:p>
            <a:pPr marL="0" indent="0">
              <a:buNone/>
            </a:pPr>
            <a:endParaRPr lang="it-IT" sz="1800" dirty="0"/>
          </a:p>
        </p:txBody>
      </p:sp>
      <p:sp>
        <p:nvSpPr>
          <p:cNvPr id="5" name="Segnaposto contenuto 2">
            <a:extLst>
              <a:ext uri="{FF2B5EF4-FFF2-40B4-BE49-F238E27FC236}">
                <a16:creationId xmlns:a16="http://schemas.microsoft.com/office/drawing/2014/main" id="{2632C8BE-AF9D-6DDC-2632-797DEE4BD1F0}"/>
              </a:ext>
            </a:extLst>
          </p:cNvPr>
          <p:cNvSpPr txBox="1">
            <a:spLocks/>
          </p:cNvSpPr>
          <p:nvPr/>
        </p:nvSpPr>
        <p:spPr>
          <a:xfrm>
            <a:off x="6096000" y="1857709"/>
            <a:ext cx="5614737" cy="500029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2600" b="1" i="1" dirty="0" err="1"/>
              <a:t>Tables</a:t>
            </a:r>
            <a:r>
              <a:rPr lang="it-IT" sz="2600" b="1" i="1" dirty="0"/>
              <a:t>(ENG)</a:t>
            </a:r>
          </a:p>
          <a:p>
            <a:pPr marL="0" indent="0">
              <a:lnSpc>
                <a:spcPct val="107000"/>
              </a:lnSpc>
              <a:spcAft>
                <a:spcPts val="3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the Calls table I evaluated 2 possible alternatives:</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Maintain the weak relationship, and then create the table so that the primary key consists of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TimeDate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attribute (Union of the “Time” and “Date” attributes)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ID_Course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(primary key of the Course table). This allows to specify that multiple calls can be associated with a course, provided that they are at different times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TimeDate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must be different). The negative part of this implementation is that it’s not possible to specify that multiple calls related to the same course can be held on the same date and time.</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(Choice adopted) Transform the weak relationship into a normal 1:N relationship by introducing an “ID” attribute, in the Calls table. In this way, unlike the precedent case, I can specify the concurrence of two calls related to the same course and I can also keep the “Time” and “Date” attributes separated for more convenience in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Querys</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it-IT" sz="1800" dirty="0"/>
          </a:p>
        </p:txBody>
      </p:sp>
    </p:spTree>
    <p:extLst>
      <p:ext uri="{BB962C8B-B14F-4D97-AF65-F5344CB8AC3E}">
        <p14:creationId xmlns:p14="http://schemas.microsoft.com/office/powerpoint/2010/main" val="3155532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758A00-3DD7-5E5A-194E-4663CBB30AA8}"/>
              </a:ext>
            </a:extLst>
          </p:cNvPr>
          <p:cNvSpPr>
            <a:spLocks noGrp="1"/>
          </p:cNvSpPr>
          <p:nvPr>
            <p:ph type="title"/>
          </p:nvPr>
        </p:nvSpPr>
        <p:spPr/>
        <p:txBody>
          <a:bodyPr/>
          <a:lstStyle/>
          <a:p>
            <a:pPr algn="ctr"/>
            <a:r>
              <a:rPr lang="it-IT" sz="6600" b="1" dirty="0"/>
              <a:t>Local database schema</a:t>
            </a:r>
          </a:p>
        </p:txBody>
      </p:sp>
      <p:sp>
        <p:nvSpPr>
          <p:cNvPr id="4" name="Segnaposto contenuto 2">
            <a:extLst>
              <a:ext uri="{FF2B5EF4-FFF2-40B4-BE49-F238E27FC236}">
                <a16:creationId xmlns:a16="http://schemas.microsoft.com/office/drawing/2014/main" id="{7388DA11-02AE-F4E3-6406-188364A2F886}"/>
              </a:ext>
            </a:extLst>
          </p:cNvPr>
          <p:cNvSpPr>
            <a:spLocks noGrp="1"/>
          </p:cNvSpPr>
          <p:nvPr>
            <p:ph idx="1"/>
          </p:nvPr>
        </p:nvSpPr>
        <p:spPr>
          <a:xfrm>
            <a:off x="481263" y="1857708"/>
            <a:ext cx="5614737" cy="5000291"/>
          </a:xfrm>
        </p:spPr>
        <p:txBody>
          <a:bodyPr>
            <a:normAutofit lnSpcReduction="10000"/>
          </a:bodyPr>
          <a:lstStyle/>
          <a:p>
            <a:pPr marL="0" indent="0">
              <a:buNone/>
            </a:pPr>
            <a:r>
              <a:rPr lang="it-IT" sz="2400" b="1" i="1" dirty="0"/>
              <a:t>Chiavi esterne(ITA)</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corsi.ID_Docente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utenti.ID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studenti_verbali.ID_Studente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utenti.ID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studenti_verbali.ID_Verbale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verbali.ID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verbali.ID_Appello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appelli.ID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appelli.ID_Corso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corsi.ID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IscrizioniAppelli.ID_Studente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utenti.Matricola</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IscrizioniAppelli.ID_Appello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appelli.ID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iscrizioniCorsi.ID_Studente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utenti.Matricola</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iscrizioniCorsi.ID_Appello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appelli.ID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utenti.ID_CorsoDiLaurea</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CorsiDiLaurea.ID</a:t>
            </a:r>
          </a:p>
          <a:p>
            <a:pPr marL="0" indent="0">
              <a:buNone/>
            </a:pPr>
            <a:endParaRPr lang="it-IT" sz="1800" dirty="0"/>
          </a:p>
        </p:txBody>
      </p:sp>
      <p:sp>
        <p:nvSpPr>
          <p:cNvPr id="5" name="Segnaposto contenuto 2">
            <a:extLst>
              <a:ext uri="{FF2B5EF4-FFF2-40B4-BE49-F238E27FC236}">
                <a16:creationId xmlns:a16="http://schemas.microsoft.com/office/drawing/2014/main" id="{AB5FF44A-D86F-C9D9-B3E9-C724FE6979D5}"/>
              </a:ext>
            </a:extLst>
          </p:cNvPr>
          <p:cNvSpPr txBox="1">
            <a:spLocks/>
          </p:cNvSpPr>
          <p:nvPr/>
        </p:nvSpPr>
        <p:spPr>
          <a:xfrm>
            <a:off x="6096000" y="1857709"/>
            <a:ext cx="5614737" cy="500029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2400" b="1" i="1" dirty="0"/>
              <a:t>Foreign keys(ENG)</a:t>
            </a: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calls.ID_Course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courses.ID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courses.ID_Lecturer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lecturers.ID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Registrations_calls.ID_Student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students.ID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Registrations_calls.ID_Call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calls.ID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Registrations_courses.ID_Student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students.ID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Registrations_courses.ID_Call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calls.ID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users.ID_DegreeCourse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degree_courses.ID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students_verbals.ID_Student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students.ID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students_verbals.ID_Verbal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verbals.ID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verbals.ID_Call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calls.ID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it-IT" sz="1800" dirty="0"/>
          </a:p>
        </p:txBody>
      </p:sp>
    </p:spTree>
    <p:extLst>
      <p:ext uri="{BB962C8B-B14F-4D97-AF65-F5344CB8AC3E}">
        <p14:creationId xmlns:p14="http://schemas.microsoft.com/office/powerpoint/2010/main" val="3180451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50B03433-42FC-605F-F18B-E61FE90FECB4}"/>
              </a:ext>
            </a:extLst>
          </p:cNvPr>
          <p:cNvSpPr>
            <a:spLocks noGrp="1"/>
          </p:cNvSpPr>
          <p:nvPr>
            <p:ph idx="1"/>
          </p:nvPr>
        </p:nvSpPr>
        <p:spPr>
          <a:xfrm>
            <a:off x="1" y="1871345"/>
            <a:ext cx="3822191" cy="4351338"/>
          </a:xfrm>
        </p:spPr>
        <p:txBody>
          <a:bodyPr>
            <a:normAutofit/>
          </a:bodyPr>
          <a:lstStyle/>
          <a:p>
            <a:pPr marL="0" indent="0">
              <a:buNone/>
            </a:pPr>
            <a:r>
              <a:rPr lang="it-IT" sz="2600" b="1" i="1" dirty="0"/>
              <a:t>Calls </a:t>
            </a:r>
            <a:r>
              <a:rPr lang="it-IT" sz="2600" b="1" i="1" dirty="0" err="1"/>
              <a:t>table</a:t>
            </a:r>
            <a:endParaRPr lang="it-IT" sz="2600" b="1" i="1" dirty="0"/>
          </a:p>
          <a:p>
            <a:pPr marL="0" indent="0">
              <a:buNone/>
            </a:pPr>
            <a:r>
              <a:rPr lang="it-IT" sz="1400" dirty="0"/>
              <a:t>CREATE TABLE `calls` (</a:t>
            </a:r>
          </a:p>
          <a:p>
            <a:pPr marL="0" indent="0">
              <a:buNone/>
            </a:pPr>
            <a:r>
              <a:rPr lang="it-IT" sz="1400" dirty="0"/>
              <a:t>  	`ID` </a:t>
            </a:r>
            <a:r>
              <a:rPr lang="it-IT" sz="1400" dirty="0" err="1"/>
              <a:t>int</a:t>
            </a:r>
            <a:r>
              <a:rPr lang="it-IT" sz="1400" dirty="0"/>
              <a:t> NOT NULL AUTO_INCREMENT,</a:t>
            </a:r>
          </a:p>
          <a:p>
            <a:pPr marL="0" indent="0">
              <a:buNone/>
            </a:pPr>
            <a:r>
              <a:rPr lang="it-IT" sz="1400" dirty="0"/>
              <a:t> 	`Date` date NOT NULL,</a:t>
            </a:r>
          </a:p>
          <a:p>
            <a:pPr marL="0" indent="0">
              <a:buNone/>
            </a:pPr>
            <a:r>
              <a:rPr lang="it-IT" sz="1400" dirty="0"/>
              <a:t>  	`Time` time NOT NULL,</a:t>
            </a:r>
          </a:p>
          <a:p>
            <a:pPr marL="0" indent="0">
              <a:buNone/>
            </a:pPr>
            <a:r>
              <a:rPr lang="it-IT" sz="1400" dirty="0"/>
              <a:t>  	`</a:t>
            </a:r>
            <a:r>
              <a:rPr lang="it-IT" sz="1400" dirty="0" err="1"/>
              <a:t>ID_Course</a:t>
            </a:r>
            <a:r>
              <a:rPr lang="it-IT" sz="1400" dirty="0"/>
              <a:t>` </a:t>
            </a:r>
            <a:r>
              <a:rPr lang="it-IT" sz="1400" dirty="0" err="1"/>
              <a:t>int</a:t>
            </a:r>
            <a:r>
              <a:rPr lang="it-IT" sz="1400" dirty="0"/>
              <a:t> NOT NULL,</a:t>
            </a:r>
          </a:p>
          <a:p>
            <a:pPr marL="0" indent="0">
              <a:buNone/>
            </a:pPr>
            <a:r>
              <a:rPr lang="it-IT" sz="1400" dirty="0"/>
              <a:t>  	PRIMARY KEY (`ID`),</a:t>
            </a:r>
          </a:p>
          <a:p>
            <a:pPr marL="0" indent="0">
              <a:buNone/>
            </a:pPr>
            <a:r>
              <a:rPr lang="it-IT" sz="1400" dirty="0"/>
              <a:t>  	KEY `</a:t>
            </a:r>
            <a:r>
              <a:rPr lang="it-IT" sz="1400" dirty="0" err="1"/>
              <a:t>ID_Course_idx</a:t>
            </a:r>
            <a:r>
              <a:rPr lang="it-IT" sz="1400" dirty="0"/>
              <a:t>` (`</a:t>
            </a:r>
            <a:r>
              <a:rPr lang="it-IT" sz="1400" dirty="0" err="1"/>
              <a:t>ID_Course</a:t>
            </a:r>
            <a:r>
              <a:rPr lang="it-IT" sz="1400" dirty="0"/>
              <a:t>`),</a:t>
            </a:r>
          </a:p>
          <a:p>
            <a:pPr marL="0" indent="0">
              <a:buNone/>
            </a:pPr>
            <a:r>
              <a:rPr lang="it-IT" sz="1400" dirty="0"/>
              <a:t>  	CONSTRAINT `Calls-&gt;Course` 	FOREIGN KEY (`</a:t>
            </a:r>
            <a:r>
              <a:rPr lang="it-IT" sz="1400" dirty="0" err="1"/>
              <a:t>ID_Course</a:t>
            </a:r>
            <a:r>
              <a:rPr lang="it-IT" sz="1400" dirty="0"/>
              <a:t>`) 	REFERENCES `</a:t>
            </a:r>
            <a:r>
              <a:rPr lang="it-IT" sz="1400" dirty="0" err="1"/>
              <a:t>courses</a:t>
            </a:r>
            <a:r>
              <a:rPr lang="it-IT" sz="1400" dirty="0"/>
              <a:t>` (`ID`) ON 	UPDATE CASCADE</a:t>
            </a:r>
          </a:p>
          <a:p>
            <a:pPr marL="0" indent="0">
              <a:buNone/>
            </a:pPr>
            <a:r>
              <a:rPr lang="it-IT" sz="1400" dirty="0"/>
              <a:t>)</a:t>
            </a:r>
          </a:p>
        </p:txBody>
      </p:sp>
      <p:sp>
        <p:nvSpPr>
          <p:cNvPr id="4" name="Titolo 1">
            <a:extLst>
              <a:ext uri="{FF2B5EF4-FFF2-40B4-BE49-F238E27FC236}">
                <a16:creationId xmlns:a16="http://schemas.microsoft.com/office/drawing/2014/main" id="{5B0F8839-557B-EBA0-A925-E1FF3D61BA97}"/>
              </a:ext>
            </a:extLst>
          </p:cNvPr>
          <p:cNvSpPr>
            <a:spLocks noGrp="1"/>
          </p:cNvSpPr>
          <p:nvPr>
            <p:ph type="title"/>
          </p:nvPr>
        </p:nvSpPr>
        <p:spPr>
          <a:xfrm>
            <a:off x="838200" y="365125"/>
            <a:ext cx="10515600" cy="1325563"/>
          </a:xfrm>
        </p:spPr>
        <p:txBody>
          <a:bodyPr/>
          <a:lstStyle/>
          <a:p>
            <a:pPr algn="ctr"/>
            <a:r>
              <a:rPr lang="it-IT" sz="6600" b="1" dirty="0"/>
              <a:t>Local database schema</a:t>
            </a:r>
          </a:p>
        </p:txBody>
      </p:sp>
      <p:sp>
        <p:nvSpPr>
          <p:cNvPr id="5" name="Segnaposto contenuto 2">
            <a:extLst>
              <a:ext uri="{FF2B5EF4-FFF2-40B4-BE49-F238E27FC236}">
                <a16:creationId xmlns:a16="http://schemas.microsoft.com/office/drawing/2014/main" id="{09FEB368-B10F-5051-E9D6-B374F7090F59}"/>
              </a:ext>
            </a:extLst>
          </p:cNvPr>
          <p:cNvSpPr txBox="1">
            <a:spLocks/>
          </p:cNvSpPr>
          <p:nvPr/>
        </p:nvSpPr>
        <p:spPr>
          <a:xfrm>
            <a:off x="3822192" y="1871345"/>
            <a:ext cx="4197096" cy="435133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10400" b="1" i="1" dirty="0"/>
              <a:t>Courses </a:t>
            </a:r>
            <a:r>
              <a:rPr lang="it-IT" sz="10400" b="1" i="1" dirty="0" err="1"/>
              <a:t>table</a:t>
            </a:r>
            <a:endParaRPr lang="it-IT" sz="10400" b="1" i="1" dirty="0"/>
          </a:p>
          <a:p>
            <a:pPr marL="0" indent="0">
              <a:lnSpc>
                <a:spcPct val="110000"/>
              </a:lnSpc>
              <a:buNone/>
            </a:pPr>
            <a:r>
              <a:rPr lang="en-US" sz="5600" dirty="0"/>
              <a:t>CREATE TABLE `courses` (</a:t>
            </a:r>
          </a:p>
          <a:p>
            <a:pPr marL="0" indent="0">
              <a:lnSpc>
                <a:spcPct val="110000"/>
              </a:lnSpc>
              <a:buNone/>
            </a:pPr>
            <a:r>
              <a:rPr lang="en-US" sz="5600" dirty="0"/>
              <a:t>  	`ID` int NOT NULL AUTO_INCREMENT,</a:t>
            </a:r>
          </a:p>
          <a:p>
            <a:pPr marL="0" indent="0">
              <a:lnSpc>
                <a:spcPct val="110000"/>
              </a:lnSpc>
              <a:buNone/>
            </a:pPr>
            <a:r>
              <a:rPr lang="en-US" sz="5600" dirty="0"/>
              <a:t>  	`Name` varchar(64) NOT NULL,</a:t>
            </a:r>
          </a:p>
          <a:p>
            <a:pPr marL="0" indent="0">
              <a:lnSpc>
                <a:spcPct val="110000"/>
              </a:lnSpc>
              <a:buNone/>
            </a:pPr>
            <a:r>
              <a:rPr lang="en-US" sz="5600" dirty="0"/>
              <a:t>  	`Description` varchar(255) NOT NULL 	DEFAULT 'No description',</a:t>
            </a:r>
          </a:p>
          <a:p>
            <a:pPr marL="0" indent="0">
              <a:lnSpc>
                <a:spcPct val="110000"/>
              </a:lnSpc>
              <a:buNone/>
            </a:pPr>
            <a:r>
              <a:rPr lang="en-US" sz="5600" dirty="0"/>
              <a:t>  	`</a:t>
            </a:r>
            <a:r>
              <a:rPr lang="en-US" sz="5600" dirty="0" err="1"/>
              <a:t>ID_Lecturer</a:t>
            </a:r>
            <a:r>
              <a:rPr lang="en-US" sz="5600" dirty="0"/>
              <a:t>` int NOT NULL,</a:t>
            </a:r>
          </a:p>
          <a:p>
            <a:pPr marL="0" indent="0">
              <a:lnSpc>
                <a:spcPct val="110000"/>
              </a:lnSpc>
              <a:buNone/>
            </a:pPr>
            <a:r>
              <a:rPr lang="en-US" sz="5600" dirty="0"/>
              <a:t>  	PRIMARY KEY (`ID`),</a:t>
            </a:r>
          </a:p>
          <a:p>
            <a:pPr marL="0" indent="0">
              <a:lnSpc>
                <a:spcPct val="110000"/>
              </a:lnSpc>
              <a:buNone/>
            </a:pPr>
            <a:r>
              <a:rPr lang="en-US" sz="5600" dirty="0"/>
              <a:t>  	UNIQUE KEY `</a:t>
            </a:r>
            <a:r>
              <a:rPr lang="en-US" sz="5600" dirty="0" err="1"/>
              <a:t>Name_UNIQUE</a:t>
            </a:r>
            <a:r>
              <a:rPr lang="en-US" sz="5600" dirty="0"/>
              <a:t>` (`Name`),</a:t>
            </a:r>
          </a:p>
          <a:p>
            <a:pPr marL="0" indent="0">
              <a:lnSpc>
                <a:spcPct val="110000"/>
              </a:lnSpc>
              <a:buNone/>
            </a:pPr>
            <a:r>
              <a:rPr lang="en-US" sz="5600" dirty="0"/>
              <a:t> 	KEY `Courses-&gt;</a:t>
            </a:r>
            <a:r>
              <a:rPr lang="en-US" sz="5600" dirty="0" err="1"/>
              <a:t>Lecturers_idx</a:t>
            </a:r>
            <a:r>
              <a:rPr lang="en-US" sz="5600" dirty="0"/>
              <a:t>` 	(`</a:t>
            </a:r>
            <a:r>
              <a:rPr lang="en-US" sz="5600" dirty="0" err="1"/>
              <a:t>ID_Lecturer</a:t>
            </a:r>
            <a:r>
              <a:rPr lang="en-US" sz="5600" dirty="0"/>
              <a:t>`), CONSTRAINT `Courses-	&gt;Lecturers` FOREIGN KEY (`</a:t>
            </a:r>
            <a:r>
              <a:rPr lang="en-US" sz="5600" dirty="0" err="1"/>
              <a:t>ID_Lecturer</a:t>
            </a:r>
            <a:r>
              <a:rPr lang="en-US" sz="5600" dirty="0"/>
              <a:t>`) 	REFERENCES `users` (`ID`) ON UPDATE 	CASCADE</a:t>
            </a:r>
          </a:p>
          <a:p>
            <a:pPr marL="0" indent="0">
              <a:lnSpc>
                <a:spcPct val="110000"/>
              </a:lnSpc>
              <a:buNone/>
            </a:pPr>
            <a:r>
              <a:rPr lang="en-US" sz="5600" dirty="0"/>
              <a:t>)</a:t>
            </a:r>
            <a:endParaRPr lang="it-IT" sz="5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Segnaposto contenuto 2">
            <a:extLst>
              <a:ext uri="{FF2B5EF4-FFF2-40B4-BE49-F238E27FC236}">
                <a16:creationId xmlns:a16="http://schemas.microsoft.com/office/drawing/2014/main" id="{171F0937-9343-F780-BDAA-1CA5FE005471}"/>
              </a:ext>
            </a:extLst>
          </p:cNvPr>
          <p:cNvSpPr txBox="1">
            <a:spLocks/>
          </p:cNvSpPr>
          <p:nvPr/>
        </p:nvSpPr>
        <p:spPr>
          <a:xfrm>
            <a:off x="8019288" y="1868170"/>
            <a:ext cx="41970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2600" b="1" i="1" dirty="0"/>
              <a:t>Degree </a:t>
            </a:r>
            <a:r>
              <a:rPr lang="it-IT" sz="2600" b="1" i="1" dirty="0" err="1"/>
              <a:t>courses</a:t>
            </a:r>
            <a:r>
              <a:rPr lang="it-IT" sz="2600" b="1" i="1" dirty="0"/>
              <a:t> </a:t>
            </a:r>
            <a:r>
              <a:rPr lang="it-IT" sz="2600" b="1" i="1" dirty="0" err="1"/>
              <a:t>table</a:t>
            </a:r>
            <a:endParaRPr lang="it-IT" sz="2600" b="1" i="1" dirty="0"/>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CREATE TABLE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degree_courses</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`ID` int NOT NULL AUTO_INCREMENT,</a:t>
            </a:r>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`Name` varchar(64) NOT NULL,</a:t>
            </a:r>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`Description` varchar(255) NOT NULL 	DEFAULT 'No description',</a:t>
            </a:r>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PRIMARY KEY (`ID`),</a:t>
            </a:r>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UNIQUE KEY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Nome_UNIQUE</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(`Name`)</a:t>
            </a:r>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9608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D18F20D0-1E82-B5FF-9A57-258B104876E9}"/>
              </a:ext>
            </a:extLst>
          </p:cNvPr>
          <p:cNvSpPr>
            <a:spLocks noGrp="1"/>
          </p:cNvSpPr>
          <p:nvPr>
            <p:ph type="title"/>
          </p:nvPr>
        </p:nvSpPr>
        <p:spPr>
          <a:xfrm>
            <a:off x="838200" y="365125"/>
            <a:ext cx="10515600" cy="1325563"/>
          </a:xfrm>
        </p:spPr>
        <p:txBody>
          <a:bodyPr/>
          <a:lstStyle/>
          <a:p>
            <a:pPr algn="ctr"/>
            <a:r>
              <a:rPr lang="it-IT" sz="6600" b="1" dirty="0"/>
              <a:t>Local database schema</a:t>
            </a:r>
          </a:p>
        </p:txBody>
      </p:sp>
      <p:sp>
        <p:nvSpPr>
          <p:cNvPr id="5" name="Segnaposto contenuto 2">
            <a:extLst>
              <a:ext uri="{FF2B5EF4-FFF2-40B4-BE49-F238E27FC236}">
                <a16:creationId xmlns:a16="http://schemas.microsoft.com/office/drawing/2014/main" id="{6D467AAC-3912-EDBE-0B99-1372B003C431}"/>
              </a:ext>
            </a:extLst>
          </p:cNvPr>
          <p:cNvSpPr>
            <a:spLocks noGrp="1"/>
          </p:cNvSpPr>
          <p:nvPr>
            <p:ph idx="1"/>
          </p:nvPr>
        </p:nvSpPr>
        <p:spPr>
          <a:xfrm>
            <a:off x="0" y="1693863"/>
            <a:ext cx="3822191" cy="4348164"/>
          </a:xfrm>
        </p:spPr>
        <p:txBody>
          <a:bodyPr>
            <a:noAutofit/>
          </a:bodyPr>
          <a:lstStyle/>
          <a:p>
            <a:pPr marL="0" indent="0">
              <a:buNone/>
            </a:pPr>
            <a:r>
              <a:rPr lang="it-IT" sz="2600" b="1" i="1" dirty="0" err="1"/>
              <a:t>Lecturers</a:t>
            </a:r>
            <a:r>
              <a:rPr lang="it-IT" sz="2600" b="1" i="1" dirty="0"/>
              <a:t> </a:t>
            </a:r>
            <a:r>
              <a:rPr lang="it-IT" sz="2600" b="1" i="1" dirty="0" err="1"/>
              <a:t>table</a:t>
            </a:r>
            <a:endParaRPr lang="it-IT" sz="2600" b="1" i="1" dirty="0"/>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CREATE TABLE `lecturers` (</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`ID` int NOT NULL AUTO_INCREMENT,</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`Surname` varchar(64) NOT NULL,</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`Name` varchar(64) NOT NULL,</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`Email` varchar(64) NOT NULL 	DEFAULT 'Non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indicata</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`Username` varchar(64) NOT NULL,</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`Password` varchar(64) NOT NULL,</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PRIMARY KEY (`ID`),</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UNIQUE KEY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Email_UNIQUE</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(`Email`),</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UNIQUE KEY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Username_UNIQUE</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(`Username`)</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Segnaposto contenuto 2">
            <a:extLst>
              <a:ext uri="{FF2B5EF4-FFF2-40B4-BE49-F238E27FC236}">
                <a16:creationId xmlns:a16="http://schemas.microsoft.com/office/drawing/2014/main" id="{B6A61C7B-B802-992A-3721-EF483F240A3B}"/>
              </a:ext>
            </a:extLst>
          </p:cNvPr>
          <p:cNvSpPr txBox="1">
            <a:spLocks/>
          </p:cNvSpPr>
          <p:nvPr/>
        </p:nvSpPr>
        <p:spPr>
          <a:xfrm>
            <a:off x="3822191" y="1693863"/>
            <a:ext cx="4050793" cy="435133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it-IT" sz="10400" b="1" i="1" dirty="0" err="1"/>
              <a:t>Registrations_calls</a:t>
            </a:r>
            <a:r>
              <a:rPr lang="it-IT" sz="10400" b="1" i="1" dirty="0"/>
              <a:t> </a:t>
            </a:r>
            <a:r>
              <a:rPr lang="it-IT" sz="10400" b="1" i="1" dirty="0" err="1"/>
              <a:t>table</a:t>
            </a:r>
            <a:endParaRPr lang="it-IT" sz="10400" b="1" i="1" dirty="0"/>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CREATE TABLE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registrations_calls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ID_Student</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int NOT NULL,</a:t>
            </a:r>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ID_Call</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int NOT NULL,</a:t>
            </a:r>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Mark`enum</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('','Assente','</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Rimandato</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',’Rip</a:t>
            </a:r>
          </a:p>
          <a:p>
            <a:pPr marL="0" indent="0">
              <a:lnSpc>
                <a:spcPct val="110000"/>
              </a:lnSpc>
              <a:buNone/>
            </a:pPr>
            <a:r>
              <a:rPr lang="en-US" sz="5600" kern="100" dirty="0">
                <a:latin typeface="Calibri" panose="020F0502020204030204" pitchFamily="34" charset="0"/>
                <a:ea typeface="Calibri" panose="020F0502020204030204" pitchFamily="34" charset="0"/>
                <a:cs typeface="Times New Roman" panose="02020603050405020304" pitchFamily="18" charset="0"/>
              </a:rPr>
              <a:t>	</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rovato','18’,'20’,'21','22','23','24','25','26’,	’27','28','29','30','30L') NOT NULL,</a:t>
            </a:r>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EvaluationStatus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enum</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(‘Non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inserito</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Inserito</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Pubblicato</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Rifiutato</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Verbalizzato</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NOT NULL,</a:t>
            </a:r>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PRIMARY KEY (`ID_Student`,`</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ID_Call</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KEY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ID_Call_idx</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ID_Call</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KEY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Registrations_calls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-&gt;</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Students_idx</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ID_Student</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CONSTRAINT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Registrations_calls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-&gt;Calls` FOREIGN KEY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ID_Call</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REFERENCES `calls` (`ID`) ON 	UPDATE CASCADE, CONSTRAINT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Registrations_calls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-&gt;Students` FOREIGN 	KEY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ID_Student</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REFERENCES `users` 	(`ID`) ON UPDATE CASCADE</a:t>
            </a:r>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a:t>
            </a:r>
            <a:endParaRPr lang="it-IT" sz="5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egnaposto contenuto 2">
            <a:extLst>
              <a:ext uri="{FF2B5EF4-FFF2-40B4-BE49-F238E27FC236}">
                <a16:creationId xmlns:a16="http://schemas.microsoft.com/office/drawing/2014/main" id="{270DCDB1-6C26-6F70-EF2B-82585CBEF558}"/>
              </a:ext>
            </a:extLst>
          </p:cNvPr>
          <p:cNvSpPr txBox="1">
            <a:spLocks/>
          </p:cNvSpPr>
          <p:nvPr/>
        </p:nvSpPr>
        <p:spPr>
          <a:xfrm>
            <a:off x="8019287" y="1690688"/>
            <a:ext cx="4197096" cy="435133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it-IT" sz="10400" b="1" i="1" dirty="0" err="1"/>
              <a:t>Registrations_courses</a:t>
            </a:r>
            <a:r>
              <a:rPr lang="it-IT" sz="10400" b="1" i="1" dirty="0"/>
              <a:t> </a:t>
            </a:r>
            <a:r>
              <a:rPr lang="it-IT" sz="10400" b="1" i="1" dirty="0" err="1"/>
              <a:t>table</a:t>
            </a:r>
            <a:endParaRPr lang="it-IT" sz="10400" b="1" i="1" dirty="0"/>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CREATE TABLE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registrations_courses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ID_Student</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int NOT NULL,</a:t>
            </a:r>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ID_Course</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int NOT NULL,</a:t>
            </a:r>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PRIMARY KEY (`ID_Student`,`</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ID_Course</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KEY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Registrations_courses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-&gt;</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Courses_idx</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ID_Course</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KEY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Registrations_courses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&gt;</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Students_idx</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ID_Student</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CONSTRAINT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Registrations_courses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&gt;Courses` FOREIGN KEY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ID_Course</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REFERENCES `courses` (`ID`) ON UPDATE 	CASCADE, CONSTRAINT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Registrations_courses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-&gt;Students` 	FOREIGN KEY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ID_Student</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REFERENCES 	`users` (`ID`) ON UPDATE CASCADE</a:t>
            </a:r>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a:t>
            </a:r>
            <a:endParaRPr lang="it-IT" sz="5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7197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72732D56-8435-9705-CB82-67E8890E63CC}"/>
              </a:ext>
            </a:extLst>
          </p:cNvPr>
          <p:cNvSpPr>
            <a:spLocks noGrp="1"/>
          </p:cNvSpPr>
          <p:nvPr>
            <p:ph type="title"/>
          </p:nvPr>
        </p:nvSpPr>
        <p:spPr>
          <a:xfrm>
            <a:off x="838200" y="365125"/>
            <a:ext cx="10515600" cy="1325563"/>
          </a:xfrm>
        </p:spPr>
        <p:txBody>
          <a:bodyPr/>
          <a:lstStyle/>
          <a:p>
            <a:pPr algn="ctr"/>
            <a:r>
              <a:rPr lang="it-IT" sz="6600" b="1" dirty="0"/>
              <a:t>Local database schema</a:t>
            </a:r>
          </a:p>
        </p:txBody>
      </p:sp>
      <p:sp>
        <p:nvSpPr>
          <p:cNvPr id="5" name="Segnaposto contenuto 2">
            <a:extLst>
              <a:ext uri="{FF2B5EF4-FFF2-40B4-BE49-F238E27FC236}">
                <a16:creationId xmlns:a16="http://schemas.microsoft.com/office/drawing/2014/main" id="{D9E7D361-0997-CE83-4A99-B3FCAE7936CC}"/>
              </a:ext>
            </a:extLst>
          </p:cNvPr>
          <p:cNvSpPr>
            <a:spLocks noGrp="1"/>
          </p:cNvSpPr>
          <p:nvPr>
            <p:ph idx="1"/>
          </p:nvPr>
        </p:nvSpPr>
        <p:spPr>
          <a:xfrm>
            <a:off x="1" y="1871345"/>
            <a:ext cx="3822191" cy="4351338"/>
          </a:xfrm>
        </p:spPr>
        <p:txBody>
          <a:bodyPr>
            <a:normAutofit fontScale="25000" lnSpcReduction="20000"/>
          </a:bodyPr>
          <a:lstStyle/>
          <a:p>
            <a:pPr marL="0" indent="0">
              <a:lnSpc>
                <a:spcPct val="110000"/>
              </a:lnSpc>
              <a:buNone/>
            </a:pPr>
            <a:r>
              <a:rPr lang="it-IT" sz="10400" b="1" i="1" dirty="0" err="1"/>
              <a:t>Students_verbals</a:t>
            </a:r>
            <a:r>
              <a:rPr lang="it-IT" sz="10400" b="1" i="1" dirty="0"/>
              <a:t> </a:t>
            </a:r>
            <a:r>
              <a:rPr lang="it-IT" sz="10400" b="1" i="1" dirty="0" err="1"/>
              <a:t>table</a:t>
            </a:r>
            <a:endParaRPr lang="it-IT" sz="10400" b="1" i="1" dirty="0"/>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CREATE TABLE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students_verbals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ID_Student</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int NOT NULL,</a:t>
            </a:r>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ID_Verbal</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int NOT NULL,</a:t>
            </a:r>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PRIMARY KEY 	(`ID_Student`,`</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ID_Verbal</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KEY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students_verbals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-&gt;</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Students_idx</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ID_Student</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KEY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students_verbals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-&gt;</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Verbals_idx</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ID_Verbal</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CONSTRAINT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students_verbals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-&gt;Students` 	FOREIGN KEY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ID_Student</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REFERENCES `users` (`ID`) ON 	UPDATE CASCADE, CONSTRAINT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students_verbals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-&gt;</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Verbals`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FOREIGN 	KEY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ID_Verbal</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REFERENCES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verbals`</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(`ID`) ON UPDATE CASCADE</a:t>
            </a:r>
          </a:p>
          <a:p>
            <a:pPr marL="0" indent="0">
              <a:lnSpc>
                <a:spcPct val="110000"/>
              </a:lnSpc>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a:t>
            </a:r>
            <a:endParaRPr lang="it-IT" sz="1400" dirty="0"/>
          </a:p>
        </p:txBody>
      </p:sp>
      <p:sp>
        <p:nvSpPr>
          <p:cNvPr id="6" name="Segnaposto contenuto 2">
            <a:extLst>
              <a:ext uri="{FF2B5EF4-FFF2-40B4-BE49-F238E27FC236}">
                <a16:creationId xmlns:a16="http://schemas.microsoft.com/office/drawing/2014/main" id="{EF310203-2096-E914-2BD5-2CB6AD1A0774}"/>
              </a:ext>
            </a:extLst>
          </p:cNvPr>
          <p:cNvSpPr txBox="1">
            <a:spLocks/>
          </p:cNvSpPr>
          <p:nvPr/>
        </p:nvSpPr>
        <p:spPr>
          <a:xfrm>
            <a:off x="3822192" y="1871345"/>
            <a:ext cx="4197096" cy="435133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it-IT" sz="10400" b="1" i="1" dirty="0"/>
              <a:t>Users </a:t>
            </a:r>
            <a:r>
              <a:rPr lang="it-IT" sz="10400" b="1" i="1" dirty="0" err="1"/>
              <a:t>table</a:t>
            </a:r>
            <a:endParaRPr lang="it-IT" sz="10400" b="1" i="1" dirty="0"/>
          </a:p>
          <a:p>
            <a:pPr marL="0" indent="0">
              <a:lnSpc>
                <a:spcPct val="110000"/>
              </a:lnSpc>
              <a:buNone/>
            </a:pPr>
            <a:r>
              <a:rPr lang="en-US" sz="4800" dirty="0"/>
              <a:t>CREATE TABLE `users` (</a:t>
            </a:r>
          </a:p>
          <a:p>
            <a:pPr marL="0" indent="0">
              <a:lnSpc>
                <a:spcPct val="110000"/>
              </a:lnSpc>
              <a:buNone/>
            </a:pPr>
            <a:r>
              <a:rPr lang="en-US" sz="4800" dirty="0"/>
              <a:t>  	`ID` int NOT NULL AUTO_INCREMENT,</a:t>
            </a:r>
          </a:p>
          <a:p>
            <a:pPr marL="0" indent="0">
              <a:lnSpc>
                <a:spcPct val="110000"/>
              </a:lnSpc>
              <a:buNone/>
            </a:pPr>
            <a:r>
              <a:rPr lang="en-US" sz="4800" dirty="0"/>
              <a:t>  	`Surname` varchar(64) NOT NULL,</a:t>
            </a:r>
          </a:p>
          <a:p>
            <a:pPr marL="0" indent="0">
              <a:lnSpc>
                <a:spcPct val="110000"/>
              </a:lnSpc>
              <a:buNone/>
            </a:pPr>
            <a:r>
              <a:rPr lang="en-US" sz="4800" dirty="0"/>
              <a:t>  	`Name` varchar(64) NOT NULL,</a:t>
            </a:r>
          </a:p>
          <a:p>
            <a:pPr marL="0" indent="0">
              <a:lnSpc>
                <a:spcPct val="110000"/>
              </a:lnSpc>
              <a:buNone/>
            </a:pPr>
            <a:r>
              <a:rPr lang="en-US" sz="4800" dirty="0"/>
              <a:t>  	`Email` varchar(64) NOT NULL,</a:t>
            </a:r>
          </a:p>
          <a:p>
            <a:pPr marL="0" indent="0">
              <a:lnSpc>
                <a:spcPct val="110000"/>
              </a:lnSpc>
              <a:buNone/>
            </a:pPr>
            <a:r>
              <a:rPr lang="en-US" sz="4800" dirty="0"/>
              <a:t>  	`Username` varchar(64) NOT NULL,</a:t>
            </a:r>
          </a:p>
          <a:p>
            <a:pPr marL="0" indent="0">
              <a:lnSpc>
                <a:spcPct val="110000"/>
              </a:lnSpc>
              <a:buNone/>
            </a:pPr>
            <a:r>
              <a:rPr lang="en-US" sz="4800" dirty="0"/>
              <a:t>  	`Password` varchar(64) NOT NULL,</a:t>
            </a:r>
          </a:p>
          <a:p>
            <a:pPr marL="0" indent="0">
              <a:lnSpc>
                <a:spcPct val="110000"/>
              </a:lnSpc>
              <a:buNone/>
            </a:pPr>
            <a:r>
              <a:rPr lang="en-US" sz="4800" dirty="0"/>
              <a:t>  	`Role` varchar(64) NOT NULL,</a:t>
            </a:r>
          </a:p>
          <a:p>
            <a:pPr marL="0" indent="0">
              <a:lnSpc>
                <a:spcPct val="110000"/>
              </a:lnSpc>
              <a:buNone/>
            </a:pPr>
            <a:r>
              <a:rPr lang="en-US" sz="4800" dirty="0"/>
              <a:t>  	`</a:t>
            </a:r>
            <a:r>
              <a:rPr lang="en-US" sz="4800" dirty="0" err="1"/>
              <a:t>ID_DegreeCourse</a:t>
            </a:r>
            <a:r>
              <a:rPr lang="en-US" sz="4800" dirty="0"/>
              <a:t>` int DEFAULT NULL,</a:t>
            </a:r>
          </a:p>
          <a:p>
            <a:pPr marL="0" indent="0">
              <a:lnSpc>
                <a:spcPct val="110000"/>
              </a:lnSpc>
              <a:buNone/>
            </a:pPr>
            <a:r>
              <a:rPr lang="en-US" sz="4800" dirty="0"/>
              <a:t>  	PRIMARY KEY (`ID`),</a:t>
            </a:r>
          </a:p>
          <a:p>
            <a:pPr marL="0" indent="0">
              <a:lnSpc>
                <a:spcPct val="110000"/>
              </a:lnSpc>
              <a:buNone/>
            </a:pPr>
            <a:r>
              <a:rPr lang="en-US" sz="4800" dirty="0"/>
              <a:t>  	UNIQUE KEY `</a:t>
            </a:r>
            <a:r>
              <a:rPr lang="en-US" sz="4800" dirty="0" err="1"/>
              <a:t>Username_UNIQUE</a:t>
            </a:r>
            <a:r>
              <a:rPr lang="en-US" sz="4800" dirty="0"/>
              <a:t>` 	(`Username`), KEY `Students-	&gt;</a:t>
            </a:r>
            <a:r>
              <a:rPr lang="en-US" sz="4800" dirty="0" err="1"/>
              <a:t>DegreeCourses_idx</a:t>
            </a:r>
            <a:r>
              <a:rPr lang="en-US" sz="4800" dirty="0"/>
              <a:t>` (`</a:t>
            </a:r>
            <a:r>
              <a:rPr lang="en-US" sz="4800" dirty="0" err="1"/>
              <a:t>ID_DegreeCourse</a:t>
            </a:r>
            <a:r>
              <a:rPr lang="en-US" sz="4800" dirty="0"/>
              <a:t>`), 	CONSTRAINT `Students-&gt;</a:t>
            </a:r>
            <a:r>
              <a:rPr lang="en-US" sz="4800" dirty="0" err="1"/>
              <a:t>DegreeCourses</a:t>
            </a:r>
            <a:r>
              <a:rPr lang="en-US" sz="4800" dirty="0"/>
              <a:t>` 	FOREIGN KEY (`</a:t>
            </a:r>
            <a:r>
              <a:rPr lang="en-US" sz="4800" dirty="0" err="1"/>
              <a:t>ID_DegreeCourse</a:t>
            </a:r>
            <a:r>
              <a:rPr lang="en-US" sz="4800" dirty="0"/>
              <a:t>`) 	REFERENCES `</a:t>
            </a:r>
            <a:r>
              <a:rPr lang="en-US" sz="4800" dirty="0" err="1"/>
              <a:t>degree_courses</a:t>
            </a:r>
            <a:r>
              <a:rPr lang="en-US" sz="4800" dirty="0"/>
              <a:t>` (`ID`) ON 	UPDATE CASCADE</a:t>
            </a:r>
          </a:p>
          <a:p>
            <a:pPr marL="0" indent="0">
              <a:lnSpc>
                <a:spcPct val="110000"/>
              </a:lnSpc>
              <a:buNone/>
            </a:pPr>
            <a:r>
              <a:rPr lang="en-US" sz="4800" dirty="0"/>
              <a:t>)</a:t>
            </a:r>
            <a:endParaRPr lang="it-IT" sz="5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egnaposto contenuto 2">
            <a:extLst>
              <a:ext uri="{FF2B5EF4-FFF2-40B4-BE49-F238E27FC236}">
                <a16:creationId xmlns:a16="http://schemas.microsoft.com/office/drawing/2014/main" id="{20FA03E0-9396-A31F-D874-ABB5A2774337}"/>
              </a:ext>
            </a:extLst>
          </p:cNvPr>
          <p:cNvSpPr txBox="1">
            <a:spLocks/>
          </p:cNvSpPr>
          <p:nvPr/>
        </p:nvSpPr>
        <p:spPr>
          <a:xfrm>
            <a:off x="8019288" y="1868170"/>
            <a:ext cx="41970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2600" b="1" i="1" dirty="0" err="1"/>
              <a:t>Verbals</a:t>
            </a:r>
            <a:r>
              <a:rPr lang="it-IT" sz="2600" b="1" i="1" dirty="0"/>
              <a:t> </a:t>
            </a:r>
            <a:r>
              <a:rPr lang="it-IT" sz="2600" b="1" i="1" dirty="0" err="1"/>
              <a:t>table</a:t>
            </a:r>
            <a:endParaRPr lang="it-IT" sz="2600" b="1" i="1" dirty="0"/>
          </a:p>
          <a:p>
            <a:pPr marL="0" indent="0">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CREATE TABLE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verbals`</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`ID` int NOT NULL AUTO_INCREMENT,</a:t>
            </a:r>
          </a:p>
          <a:p>
            <a:pPr marL="0" indent="0">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CreationDate</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date NOT NULL,</a:t>
            </a:r>
          </a:p>
          <a:p>
            <a:pPr marL="0" indent="0">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CreationTime</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time NOT NULL,</a:t>
            </a:r>
          </a:p>
          <a:p>
            <a:pPr marL="0" indent="0">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ID_Call</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int NOT NULL,</a:t>
            </a:r>
          </a:p>
          <a:p>
            <a:pPr marL="0" indent="0">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PRIMARY KEY (`ID`),</a:t>
            </a:r>
          </a:p>
          <a:p>
            <a:pPr marL="0" indent="0">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KEY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Verbals</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-&gt;</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Calls_idx</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ID_Call</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CONSTRAINT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Verbals</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-&gt;Calls` FOREIGN KEY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ID_Call</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REFERENCES `calls` (`ID`) ON 	UPDATE CASCADE</a:t>
            </a:r>
          </a:p>
          <a:p>
            <a:pPr marL="0" indent="0">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8178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D63B1B-E959-1B89-475C-38D5060AAE2A}"/>
              </a:ext>
            </a:extLst>
          </p:cNvPr>
          <p:cNvSpPr>
            <a:spLocks noGrp="1"/>
          </p:cNvSpPr>
          <p:nvPr>
            <p:ph type="title"/>
          </p:nvPr>
        </p:nvSpPr>
        <p:spPr/>
        <p:txBody>
          <a:bodyPr>
            <a:normAutofit/>
          </a:bodyPr>
          <a:lstStyle/>
          <a:p>
            <a:pPr algn="ctr"/>
            <a:r>
              <a:rPr lang="it-IT" sz="6600" b="1" dirty="0"/>
              <a:t>Trace</a:t>
            </a:r>
            <a:endParaRPr lang="it-IT" sz="4000" b="1" dirty="0"/>
          </a:p>
        </p:txBody>
      </p:sp>
      <p:sp>
        <p:nvSpPr>
          <p:cNvPr id="3" name="Segnaposto contenuto 2">
            <a:extLst>
              <a:ext uri="{FF2B5EF4-FFF2-40B4-BE49-F238E27FC236}">
                <a16:creationId xmlns:a16="http://schemas.microsoft.com/office/drawing/2014/main" id="{AD58DDC7-7D7B-E04B-E9B0-8DEB8FF338E6}"/>
              </a:ext>
            </a:extLst>
          </p:cNvPr>
          <p:cNvSpPr>
            <a:spLocks noGrp="1"/>
          </p:cNvSpPr>
          <p:nvPr>
            <p:ph idx="1"/>
          </p:nvPr>
        </p:nvSpPr>
        <p:spPr>
          <a:xfrm>
            <a:off x="838200" y="1825621"/>
            <a:ext cx="10515600" cy="4238295"/>
          </a:xfrm>
        </p:spPr>
        <p:txBody>
          <a:bodyPr>
            <a:normAutofit/>
          </a:bodyPr>
          <a:lstStyle/>
          <a:p>
            <a:pPr marL="0" indent="0">
              <a:buNone/>
            </a:pPr>
            <a:r>
              <a:rPr lang="it-IT" sz="2400" dirty="0"/>
              <a:t>Un’applicazione permette di verbalizzare gli esiti degli esami di un appello. Il docente accede tramite login e seleziona nella HOME page un corso da una lista dei propri corsi ordinata in modo alfabetico decrescente e poi una data d’appello del corso scelto selezionata da un elenco ordinato per data decrescente. Ogni corso ha un solo docente. La selezione dell’appello porta a una pagina ISCRITTI, che mostra una tabella con tutti gli iscritti all’appello. La tabella riporta i seguenti dati: matricola, cognome e nome, email, corso di laurea, voto e stato di valutazione. Il voto può non essere ancora definito. Lo stato di valutazione dello studente rispetto all’appello può assumere i valori: non inserito, inserito, pubblicato, rifiutato e verbalizzato. Selezionando un’etichetta nell’intestazione della tabella, l’utente ordina le righe in base al valore di tale etichetta (ad esempio, selezionando “cognome” la tabella è riordinata in base al cognome). </a:t>
            </a:r>
          </a:p>
        </p:txBody>
      </p:sp>
      <p:sp>
        <p:nvSpPr>
          <p:cNvPr id="4" name="CasellaDiTesto 3">
            <a:extLst>
              <a:ext uri="{FF2B5EF4-FFF2-40B4-BE49-F238E27FC236}">
                <a16:creationId xmlns:a16="http://schemas.microsoft.com/office/drawing/2014/main" id="{67F9588B-EFE9-DDD4-C65D-11520692B6FE}"/>
              </a:ext>
            </a:extLst>
          </p:cNvPr>
          <p:cNvSpPr txBox="1"/>
          <p:nvPr/>
        </p:nvSpPr>
        <p:spPr>
          <a:xfrm>
            <a:off x="6903720" y="466344"/>
            <a:ext cx="365760" cy="461665"/>
          </a:xfrm>
          <a:prstGeom prst="rect">
            <a:avLst/>
          </a:prstGeom>
          <a:noFill/>
        </p:spPr>
        <p:txBody>
          <a:bodyPr wrap="square" rtlCol="0">
            <a:spAutoFit/>
          </a:bodyPr>
          <a:lstStyle/>
          <a:p>
            <a:r>
              <a:rPr lang="it-IT" sz="2400" b="1" dirty="0"/>
              <a:t>1</a:t>
            </a:r>
            <a:endParaRPr lang="it-IT" b="1" dirty="0"/>
          </a:p>
        </p:txBody>
      </p:sp>
    </p:spTree>
    <p:extLst>
      <p:ext uri="{BB962C8B-B14F-4D97-AF65-F5344CB8AC3E}">
        <p14:creationId xmlns:p14="http://schemas.microsoft.com/office/powerpoint/2010/main" val="45716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776A52C-B86D-E73F-E953-0E1BE5B3B1BD}"/>
              </a:ext>
            </a:extLst>
          </p:cNvPr>
          <p:cNvSpPr>
            <a:spLocks noGrp="1"/>
          </p:cNvSpPr>
          <p:nvPr>
            <p:ph idx="1"/>
          </p:nvPr>
        </p:nvSpPr>
        <p:spPr/>
        <p:txBody>
          <a:bodyPr>
            <a:noAutofit/>
          </a:bodyPr>
          <a:lstStyle/>
          <a:p>
            <a:pPr marL="0" indent="0">
              <a:buNone/>
            </a:pPr>
            <a:r>
              <a:rPr lang="it-IT" sz="2400" dirty="0"/>
              <a:t>Successive selezioni della stessa etichetta invertono l’ordinamento: si parte con l’ordinamento crescente. Il valore del voto viene considerato ordinato nel modo seguente: &lt;vuoto&gt;, assente, rimandato, riprovato, 18, 19, …, 30, 30 e lode. Nella tabella della pagina ISCRITTI ad ogni riga corrisponde un bottone “MODIFICA”. Premendo il bottone compare una pagina con una </a:t>
            </a:r>
            <a:r>
              <a:rPr lang="it-IT" sz="2400" dirty="0" err="1"/>
              <a:t>form</a:t>
            </a:r>
            <a:r>
              <a:rPr lang="it-IT" sz="2400" dirty="0"/>
              <a:t> che mostra tutti i dati dello studente selezionato e un campo di input in cui è possibile scegliere il voto. L’invio della </a:t>
            </a:r>
            <a:r>
              <a:rPr lang="it-IT" sz="2400" dirty="0" err="1"/>
              <a:t>form</a:t>
            </a:r>
            <a:r>
              <a:rPr lang="it-IT" sz="2400" dirty="0"/>
              <a:t> provoca la modifica o l’inserimento del voto. Inizialmente le righe sono nello stato di valutazione “non inserito”. L’inserimento e le successive eventuali modifiche portano la riga nello stato di valutazione “inserito”. Alla tabella della pagina ISCRITTI è associato un bottone PUBBLICA che comporta la pubblicazione delle righe con lo stato di valutazione INSERITO. La pubblicazione rende il voto non più modificabile dal docente e visibile allo studente e cambia lo stato di valutazione della riga dello studente a “pubblicato”. </a:t>
            </a:r>
          </a:p>
        </p:txBody>
      </p:sp>
      <p:sp>
        <p:nvSpPr>
          <p:cNvPr id="4" name="Titolo 1">
            <a:extLst>
              <a:ext uri="{FF2B5EF4-FFF2-40B4-BE49-F238E27FC236}">
                <a16:creationId xmlns:a16="http://schemas.microsoft.com/office/drawing/2014/main" id="{2DBB6C7C-A811-1DA2-2EDA-7413971BF818}"/>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6600" b="1" dirty="0"/>
              <a:t>Trace</a:t>
            </a:r>
            <a:endParaRPr lang="it-IT" sz="4000" b="1" dirty="0"/>
          </a:p>
        </p:txBody>
      </p:sp>
      <p:sp>
        <p:nvSpPr>
          <p:cNvPr id="5" name="CasellaDiTesto 4">
            <a:extLst>
              <a:ext uri="{FF2B5EF4-FFF2-40B4-BE49-F238E27FC236}">
                <a16:creationId xmlns:a16="http://schemas.microsoft.com/office/drawing/2014/main" id="{F20E9548-F12A-AE6F-9D40-DBDB72322773}"/>
              </a:ext>
            </a:extLst>
          </p:cNvPr>
          <p:cNvSpPr txBox="1"/>
          <p:nvPr/>
        </p:nvSpPr>
        <p:spPr>
          <a:xfrm>
            <a:off x="6903720" y="466344"/>
            <a:ext cx="365760" cy="461665"/>
          </a:xfrm>
          <a:prstGeom prst="rect">
            <a:avLst/>
          </a:prstGeom>
          <a:noFill/>
        </p:spPr>
        <p:txBody>
          <a:bodyPr wrap="square" rtlCol="0">
            <a:spAutoFit/>
          </a:bodyPr>
          <a:lstStyle/>
          <a:p>
            <a:r>
              <a:rPr lang="it-IT" sz="2400" b="1" dirty="0"/>
              <a:t>2</a:t>
            </a:r>
            <a:endParaRPr lang="it-IT" b="1" dirty="0"/>
          </a:p>
        </p:txBody>
      </p:sp>
    </p:spTree>
    <p:extLst>
      <p:ext uri="{BB962C8B-B14F-4D97-AF65-F5344CB8AC3E}">
        <p14:creationId xmlns:p14="http://schemas.microsoft.com/office/powerpoint/2010/main" val="3587742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79CE79D-6897-038A-7C88-EEBA36692EC5}"/>
              </a:ext>
            </a:extLst>
          </p:cNvPr>
          <p:cNvSpPr>
            <a:spLocks noGrp="1"/>
          </p:cNvSpPr>
          <p:nvPr>
            <p:ph idx="1"/>
          </p:nvPr>
        </p:nvSpPr>
        <p:spPr/>
        <p:txBody>
          <a:bodyPr>
            <a:noAutofit/>
          </a:bodyPr>
          <a:lstStyle/>
          <a:p>
            <a:pPr marL="0" indent="0">
              <a:buNone/>
            </a:pPr>
            <a:r>
              <a:rPr lang="it-IT" sz="2400" dirty="0"/>
              <a:t>Lo studente accede tramite login e seleziona nella HOME page un corso tra quelli a cui è iscritto mediante una lista ordinata in modo alfabetico decrescente e poi una data d’appello del corso scelto selezionata da un elenco ordinato per data decrescente. Uno studente può essere iscritto a più appelli dello stesso corso. La selezione della data d’appello porta a una pagina ESITO che mostra il messaggio “Voto non ancora definito” se il docente non ha ancora pubblicato il risultato per quello studente in quell’appello. Altrimenti, la pagina mostra i dati dello studente, del corso, dell’appello e il voto assegnato. Se il voto è tra 18 e 30 e lode compare un bottone RIFIUTA. Premendo tale bottone la pagina mostra gli stessi dati con la dizione aggiunta “Il voto è stato rifiutato” e senza il bottone RIFIUTA. Il rifiuto del voto cambia lo stato di valutazione a “rifiutato” della riga dello studente per quell’appello nella pagina ISCRITTI del docente. </a:t>
            </a:r>
          </a:p>
        </p:txBody>
      </p:sp>
      <p:sp>
        <p:nvSpPr>
          <p:cNvPr id="12" name="Titolo 1">
            <a:extLst>
              <a:ext uri="{FF2B5EF4-FFF2-40B4-BE49-F238E27FC236}">
                <a16:creationId xmlns:a16="http://schemas.microsoft.com/office/drawing/2014/main" id="{4E3ABA77-5AE8-35F4-A9F1-25E07B7A2C3E}"/>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6600" b="1" dirty="0"/>
              <a:t>Trace</a:t>
            </a:r>
            <a:endParaRPr lang="it-IT" sz="4000" b="1" dirty="0"/>
          </a:p>
        </p:txBody>
      </p:sp>
      <p:sp>
        <p:nvSpPr>
          <p:cNvPr id="13" name="CasellaDiTesto 12">
            <a:extLst>
              <a:ext uri="{FF2B5EF4-FFF2-40B4-BE49-F238E27FC236}">
                <a16:creationId xmlns:a16="http://schemas.microsoft.com/office/drawing/2014/main" id="{E4700FAC-93BD-2AEE-8334-6FCE6AD497C5}"/>
              </a:ext>
            </a:extLst>
          </p:cNvPr>
          <p:cNvSpPr txBox="1"/>
          <p:nvPr/>
        </p:nvSpPr>
        <p:spPr>
          <a:xfrm>
            <a:off x="6903720" y="466344"/>
            <a:ext cx="365760" cy="461665"/>
          </a:xfrm>
          <a:prstGeom prst="rect">
            <a:avLst/>
          </a:prstGeom>
          <a:noFill/>
        </p:spPr>
        <p:txBody>
          <a:bodyPr wrap="square" rtlCol="0">
            <a:spAutoFit/>
          </a:bodyPr>
          <a:lstStyle/>
          <a:p>
            <a:r>
              <a:rPr lang="it-IT" sz="2400" b="1" dirty="0"/>
              <a:t>3</a:t>
            </a:r>
            <a:endParaRPr lang="it-IT" b="1" dirty="0"/>
          </a:p>
        </p:txBody>
      </p:sp>
    </p:spTree>
    <p:extLst>
      <p:ext uri="{BB962C8B-B14F-4D97-AF65-F5344CB8AC3E}">
        <p14:creationId xmlns:p14="http://schemas.microsoft.com/office/powerpoint/2010/main" val="2592495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08BE55E-17E6-ADF6-743A-F641301E5652}"/>
              </a:ext>
            </a:extLst>
          </p:cNvPr>
          <p:cNvSpPr>
            <a:spLocks noGrp="1"/>
          </p:cNvSpPr>
          <p:nvPr>
            <p:ph idx="1"/>
          </p:nvPr>
        </p:nvSpPr>
        <p:spPr>
          <a:xfrm>
            <a:off x="838200" y="1825625"/>
            <a:ext cx="10515600" cy="3243680"/>
          </a:xfrm>
        </p:spPr>
        <p:txBody>
          <a:bodyPr>
            <a:normAutofit/>
          </a:bodyPr>
          <a:lstStyle/>
          <a:p>
            <a:pPr marL="0" indent="0">
              <a:buNone/>
            </a:pPr>
            <a:r>
              <a:rPr lang="it-IT" sz="2400" dirty="0"/>
              <a:t>Nella pagina ISCRITTI del docente la tabella degli iscritti è associata anche a un bottone VERBALIZZA. La pressione del bottone provoca il cambio di stato a “verbalizzato” per le righe nello stato “pubblicato” o "rifiutato" e comporta anche la creazione di un verbale e la disabilitazione della possibilità di rifiutare il voto. Il rifiuto implica la verbalizzazione di “rimandato” come voto. Un verbale ha un codice generato dal sistema, una data e ora di creazione ed è associato all’appello del corso a cui si riferisce e agli studenti (con nome, cognome, matricola e voto) che passano allo stato “verbalizzato”. A seguito della pressione del bottone VERBALIZZA compare una pagina VERBALE che mostra i dati completi del verbale creato.</a:t>
            </a:r>
          </a:p>
        </p:txBody>
      </p:sp>
      <p:sp>
        <p:nvSpPr>
          <p:cNvPr id="4" name="Titolo 1">
            <a:extLst>
              <a:ext uri="{FF2B5EF4-FFF2-40B4-BE49-F238E27FC236}">
                <a16:creationId xmlns:a16="http://schemas.microsoft.com/office/drawing/2014/main" id="{F33C1005-465F-4A3C-6319-9EADED07D44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6600" b="1" dirty="0"/>
              <a:t>Trace</a:t>
            </a:r>
            <a:endParaRPr lang="it-IT" sz="4000" b="1" dirty="0"/>
          </a:p>
        </p:txBody>
      </p:sp>
      <p:sp>
        <p:nvSpPr>
          <p:cNvPr id="5" name="CasellaDiTesto 4">
            <a:extLst>
              <a:ext uri="{FF2B5EF4-FFF2-40B4-BE49-F238E27FC236}">
                <a16:creationId xmlns:a16="http://schemas.microsoft.com/office/drawing/2014/main" id="{375C4DBE-DCCE-C161-C717-C5A8F19E50CF}"/>
              </a:ext>
            </a:extLst>
          </p:cNvPr>
          <p:cNvSpPr txBox="1"/>
          <p:nvPr/>
        </p:nvSpPr>
        <p:spPr>
          <a:xfrm>
            <a:off x="6903720" y="466344"/>
            <a:ext cx="365760" cy="461665"/>
          </a:xfrm>
          <a:prstGeom prst="rect">
            <a:avLst/>
          </a:prstGeom>
          <a:noFill/>
        </p:spPr>
        <p:txBody>
          <a:bodyPr wrap="square" rtlCol="0">
            <a:spAutoFit/>
          </a:bodyPr>
          <a:lstStyle/>
          <a:p>
            <a:r>
              <a:rPr lang="it-IT" sz="2400" b="1" dirty="0"/>
              <a:t>4</a:t>
            </a:r>
            <a:endParaRPr lang="it-IT" b="1" dirty="0"/>
          </a:p>
        </p:txBody>
      </p:sp>
    </p:spTree>
    <p:extLst>
      <p:ext uri="{BB962C8B-B14F-4D97-AF65-F5344CB8AC3E}">
        <p14:creationId xmlns:p14="http://schemas.microsoft.com/office/powerpoint/2010/main" val="2905900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1A09F7-6A76-A3DA-4AC8-45DC4D330849}"/>
              </a:ext>
            </a:extLst>
          </p:cNvPr>
          <p:cNvSpPr>
            <a:spLocks noGrp="1"/>
          </p:cNvSpPr>
          <p:nvPr>
            <p:ph type="title"/>
          </p:nvPr>
        </p:nvSpPr>
        <p:spPr/>
        <p:txBody>
          <a:bodyPr/>
          <a:lstStyle/>
          <a:p>
            <a:pPr algn="ctr"/>
            <a:r>
              <a:rPr lang="it-IT" sz="6600" b="1" dirty="0"/>
              <a:t>Data </a:t>
            </a:r>
            <a:r>
              <a:rPr lang="it-IT" sz="6600" b="1" dirty="0" err="1"/>
              <a:t>requirements</a:t>
            </a:r>
            <a:r>
              <a:rPr lang="it-IT" sz="6600" b="1" dirty="0"/>
              <a:t> </a:t>
            </a:r>
            <a:r>
              <a:rPr lang="it-IT" sz="6600" b="1" dirty="0" err="1"/>
              <a:t>analysis</a:t>
            </a:r>
            <a:endParaRPr lang="it-IT" sz="6600" b="1" dirty="0"/>
          </a:p>
        </p:txBody>
      </p:sp>
      <p:sp>
        <p:nvSpPr>
          <p:cNvPr id="3" name="Segnaposto contenuto 2">
            <a:extLst>
              <a:ext uri="{FF2B5EF4-FFF2-40B4-BE49-F238E27FC236}">
                <a16:creationId xmlns:a16="http://schemas.microsoft.com/office/drawing/2014/main" id="{67A1DAA2-96DA-7B7B-A4E2-F4ED800893BA}"/>
              </a:ext>
            </a:extLst>
          </p:cNvPr>
          <p:cNvSpPr>
            <a:spLocks noGrp="1"/>
          </p:cNvSpPr>
          <p:nvPr>
            <p:ph idx="1"/>
          </p:nvPr>
        </p:nvSpPr>
        <p:spPr/>
        <p:txBody>
          <a:bodyPr>
            <a:normAutofit fontScale="92500" lnSpcReduction="10000"/>
          </a:bodyPr>
          <a:lstStyle/>
          <a:p>
            <a:pPr marL="0" indent="0">
              <a:buNone/>
            </a:pPr>
            <a:r>
              <a:rPr lang="it-IT" sz="2800" dirty="0"/>
              <a:t>Un’applicazione permette di verbalizzare gli </a:t>
            </a:r>
            <a:r>
              <a:rPr lang="it-IT" sz="2800" dirty="0">
                <a:solidFill>
                  <a:srgbClr val="FF0000"/>
                </a:solidFill>
              </a:rPr>
              <a:t>esiti degli esami </a:t>
            </a:r>
            <a:r>
              <a:rPr lang="it-IT" sz="2800" dirty="0"/>
              <a:t>di un </a:t>
            </a:r>
            <a:r>
              <a:rPr lang="it-IT" sz="2800" dirty="0">
                <a:solidFill>
                  <a:srgbClr val="FF0000"/>
                </a:solidFill>
              </a:rPr>
              <a:t>appello</a:t>
            </a:r>
            <a:r>
              <a:rPr lang="it-IT" sz="2800" dirty="0"/>
              <a:t>. Il </a:t>
            </a:r>
            <a:r>
              <a:rPr lang="it-IT" sz="2800" dirty="0">
                <a:solidFill>
                  <a:srgbClr val="FF0000"/>
                </a:solidFill>
              </a:rPr>
              <a:t>docente</a:t>
            </a:r>
            <a:r>
              <a:rPr lang="it-IT" sz="2800" dirty="0"/>
              <a:t> accede tramite login e seleziona nella HOME page un corso da una lista </a:t>
            </a:r>
            <a:r>
              <a:rPr lang="it-IT" sz="2800" dirty="0">
                <a:solidFill>
                  <a:srgbClr val="0070C0"/>
                </a:solidFill>
              </a:rPr>
              <a:t>dei propri corsi </a:t>
            </a:r>
            <a:r>
              <a:rPr lang="it-IT" sz="2800" dirty="0"/>
              <a:t>ordinata in modo alfabetico decrescente e poi una </a:t>
            </a:r>
            <a:r>
              <a:rPr lang="it-IT" sz="2800" dirty="0">
                <a:solidFill>
                  <a:srgbClr val="0070C0"/>
                </a:solidFill>
              </a:rPr>
              <a:t>data d’appello del corso </a:t>
            </a:r>
            <a:r>
              <a:rPr lang="it-IT" sz="2800" dirty="0"/>
              <a:t>scelto selezionata da un elenco ordinato per data decrescente. </a:t>
            </a:r>
            <a:r>
              <a:rPr lang="it-IT" sz="2800" dirty="0">
                <a:solidFill>
                  <a:srgbClr val="0070C0"/>
                </a:solidFill>
              </a:rPr>
              <a:t>Ogni corso ha un solo docente</a:t>
            </a:r>
            <a:r>
              <a:rPr lang="it-IT" sz="2800" dirty="0"/>
              <a:t>. La selezione dell’appello porta a una pagina ISCRITTI, che mostra una tabella con tutti gli </a:t>
            </a:r>
            <a:r>
              <a:rPr lang="it-IT" sz="2800" dirty="0">
                <a:solidFill>
                  <a:srgbClr val="0070C0"/>
                </a:solidFill>
              </a:rPr>
              <a:t>iscritti all’appello</a:t>
            </a:r>
            <a:r>
              <a:rPr lang="it-IT" sz="2800" dirty="0"/>
              <a:t>. La tabella riporta i seguenti dati: </a:t>
            </a:r>
            <a:r>
              <a:rPr lang="it-IT" sz="2800" dirty="0">
                <a:solidFill>
                  <a:srgbClr val="92D050"/>
                </a:solidFill>
              </a:rPr>
              <a:t>matricola, cognome e nome, email, corso di laurea, voto e stato di valutazione</a:t>
            </a:r>
            <a:r>
              <a:rPr lang="it-IT" sz="2800" dirty="0"/>
              <a:t>. Il voto può non essere ancora definito. Lo stato di valutazione dello studente rispetto all’appello può assumere i valori: </a:t>
            </a:r>
            <a:r>
              <a:rPr lang="it-IT" sz="2800" dirty="0">
                <a:solidFill>
                  <a:srgbClr val="92D050"/>
                </a:solidFill>
              </a:rPr>
              <a:t>non inserito, inserito, pubblicato, rifiutato e verbalizzato</a:t>
            </a:r>
            <a:r>
              <a:rPr lang="it-IT" sz="2800" dirty="0"/>
              <a:t>. Selezionando un’etichetta nell’intestazione della tabella, l’utente ordina le righe in base al valore di tale etichetta (ad esempio, selezionando “cognome” la tabella è riordinata in base al cognome). </a:t>
            </a:r>
          </a:p>
          <a:p>
            <a:pPr marL="0" indent="0">
              <a:buNone/>
            </a:pPr>
            <a:endParaRPr lang="it-IT" dirty="0"/>
          </a:p>
        </p:txBody>
      </p:sp>
      <p:sp>
        <p:nvSpPr>
          <p:cNvPr id="4" name="CasellaDiTesto 3">
            <a:extLst>
              <a:ext uri="{FF2B5EF4-FFF2-40B4-BE49-F238E27FC236}">
                <a16:creationId xmlns:a16="http://schemas.microsoft.com/office/drawing/2014/main" id="{A2A8A1B9-84C0-530E-43A6-55B6FC449466}"/>
              </a:ext>
            </a:extLst>
          </p:cNvPr>
          <p:cNvSpPr txBox="1"/>
          <p:nvPr/>
        </p:nvSpPr>
        <p:spPr>
          <a:xfrm>
            <a:off x="838200" y="6257875"/>
            <a:ext cx="10515600" cy="470000"/>
          </a:xfrm>
          <a:prstGeom prst="rect">
            <a:avLst/>
          </a:prstGeom>
          <a:noFill/>
        </p:spPr>
        <p:txBody>
          <a:bodyPr wrap="square" rtlCol="0">
            <a:spAutoFit/>
          </a:bodyPr>
          <a:lstStyle/>
          <a:p>
            <a:pPr algn="ctr">
              <a:lnSpc>
                <a:spcPct val="107000"/>
              </a:lnSpc>
              <a:spcAft>
                <a:spcPts val="800"/>
              </a:spcAft>
            </a:pPr>
            <a:r>
              <a:rPr lang="it-IT" sz="24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Entità</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Attributi</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Relazioni</a:t>
            </a:r>
            <a:endParaRPr lang="it-IT" sz="2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6527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1A09F7-6A76-A3DA-4AC8-45DC4D330849}"/>
              </a:ext>
            </a:extLst>
          </p:cNvPr>
          <p:cNvSpPr>
            <a:spLocks noGrp="1"/>
          </p:cNvSpPr>
          <p:nvPr>
            <p:ph type="title"/>
          </p:nvPr>
        </p:nvSpPr>
        <p:spPr/>
        <p:txBody>
          <a:bodyPr/>
          <a:lstStyle/>
          <a:p>
            <a:pPr algn="ctr"/>
            <a:r>
              <a:rPr lang="it-IT" sz="6600" b="1" dirty="0"/>
              <a:t>Data </a:t>
            </a:r>
            <a:r>
              <a:rPr lang="it-IT" sz="6600" b="1" dirty="0" err="1"/>
              <a:t>requirements</a:t>
            </a:r>
            <a:r>
              <a:rPr lang="it-IT" sz="6600" b="1" dirty="0"/>
              <a:t> </a:t>
            </a:r>
            <a:r>
              <a:rPr lang="it-IT" sz="6600" b="1" dirty="0" err="1"/>
              <a:t>analysis</a:t>
            </a:r>
            <a:endParaRPr lang="it-IT" sz="6600" b="1" dirty="0"/>
          </a:p>
        </p:txBody>
      </p:sp>
      <p:sp>
        <p:nvSpPr>
          <p:cNvPr id="3" name="Segnaposto contenuto 2">
            <a:extLst>
              <a:ext uri="{FF2B5EF4-FFF2-40B4-BE49-F238E27FC236}">
                <a16:creationId xmlns:a16="http://schemas.microsoft.com/office/drawing/2014/main" id="{67A1DAA2-96DA-7B7B-A4E2-F4ED800893BA}"/>
              </a:ext>
            </a:extLst>
          </p:cNvPr>
          <p:cNvSpPr>
            <a:spLocks noGrp="1"/>
          </p:cNvSpPr>
          <p:nvPr>
            <p:ph idx="1"/>
          </p:nvPr>
        </p:nvSpPr>
        <p:spPr/>
        <p:txBody>
          <a:bodyPr>
            <a:normAutofit fontScale="92500" lnSpcReduction="20000"/>
          </a:bodyPr>
          <a:lstStyle/>
          <a:p>
            <a:pPr marL="0" indent="0">
              <a:buNone/>
            </a:pPr>
            <a:r>
              <a:rPr lang="it-IT" sz="2800" dirty="0"/>
              <a:t>Successive selezioni della stessa etichetta invertono l’ordinamento: si parte con l’ordinamento crescente. Il valore del voto viene considerato ordinato nel modo seguente: &lt;vuoto&gt;, assente, rimandato, riprovato, 18, 19, …, 30, 30 e lode. Nella tabella della pagina ISCRITTI ad ogni riga corrisponde un bottone “MODIFICA”. Premendo il bottone compare una pagina con una </a:t>
            </a:r>
            <a:r>
              <a:rPr lang="it-IT" sz="2800" dirty="0" err="1"/>
              <a:t>form</a:t>
            </a:r>
            <a:r>
              <a:rPr lang="it-IT" sz="2800" dirty="0"/>
              <a:t> che mostra tutti i dati dello </a:t>
            </a:r>
            <a:r>
              <a:rPr lang="it-IT" sz="2800" dirty="0">
                <a:solidFill>
                  <a:srgbClr val="FF0000"/>
                </a:solidFill>
              </a:rPr>
              <a:t>studente</a:t>
            </a:r>
            <a:r>
              <a:rPr lang="it-IT" sz="2800" dirty="0"/>
              <a:t> selezionato e un campo di input in cui è possibile scegliere il voto. L’invio della </a:t>
            </a:r>
            <a:r>
              <a:rPr lang="it-IT" sz="2800" dirty="0" err="1"/>
              <a:t>form</a:t>
            </a:r>
            <a:r>
              <a:rPr lang="it-IT" sz="2800" dirty="0"/>
              <a:t> provoca la modifica o l’inserimento del voto. Inizialmente le righe sono nello stato di valutazione “non inserito”. L’inserimento e le successive eventuali modifiche portano la riga nello stato di valutazione “inserito”. Alla tabella della pagina ISCRITTI è associato un bottone PUBBLICA che comporta la pubblicazione delle righe con lo stato di valutazione INSERITO. La pubblicazione rende il voto non più modificabile dal docente e visibile allo studente e cambia lo stato di valutazione della riga dello studente a “pubblicato”. </a:t>
            </a:r>
          </a:p>
        </p:txBody>
      </p:sp>
      <p:sp>
        <p:nvSpPr>
          <p:cNvPr id="4" name="CasellaDiTesto 3">
            <a:extLst>
              <a:ext uri="{FF2B5EF4-FFF2-40B4-BE49-F238E27FC236}">
                <a16:creationId xmlns:a16="http://schemas.microsoft.com/office/drawing/2014/main" id="{0AD98FF7-971C-F742-DFE3-5D2CCF3AF2D8}"/>
              </a:ext>
            </a:extLst>
          </p:cNvPr>
          <p:cNvSpPr txBox="1"/>
          <p:nvPr/>
        </p:nvSpPr>
        <p:spPr>
          <a:xfrm>
            <a:off x="838200" y="6257875"/>
            <a:ext cx="10515600" cy="470000"/>
          </a:xfrm>
          <a:prstGeom prst="rect">
            <a:avLst/>
          </a:prstGeom>
          <a:noFill/>
        </p:spPr>
        <p:txBody>
          <a:bodyPr wrap="square" rtlCol="0">
            <a:spAutoFit/>
          </a:bodyPr>
          <a:lstStyle/>
          <a:p>
            <a:pPr algn="ctr">
              <a:lnSpc>
                <a:spcPct val="107000"/>
              </a:lnSpc>
              <a:spcAft>
                <a:spcPts val="800"/>
              </a:spcAft>
            </a:pPr>
            <a:r>
              <a:rPr lang="it-IT" sz="24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Entità</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Attributi</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Relazioni</a:t>
            </a:r>
            <a:endParaRPr lang="it-IT" sz="2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306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1A09F7-6A76-A3DA-4AC8-45DC4D330849}"/>
              </a:ext>
            </a:extLst>
          </p:cNvPr>
          <p:cNvSpPr>
            <a:spLocks noGrp="1"/>
          </p:cNvSpPr>
          <p:nvPr>
            <p:ph type="title"/>
          </p:nvPr>
        </p:nvSpPr>
        <p:spPr/>
        <p:txBody>
          <a:bodyPr/>
          <a:lstStyle/>
          <a:p>
            <a:pPr algn="ctr"/>
            <a:r>
              <a:rPr lang="it-IT" sz="6600" b="1" dirty="0"/>
              <a:t>Data </a:t>
            </a:r>
            <a:r>
              <a:rPr lang="it-IT" sz="6600" b="1" dirty="0" err="1"/>
              <a:t>requirements</a:t>
            </a:r>
            <a:r>
              <a:rPr lang="it-IT" sz="6600" b="1" dirty="0"/>
              <a:t> </a:t>
            </a:r>
            <a:r>
              <a:rPr lang="it-IT" sz="6600" b="1" dirty="0" err="1"/>
              <a:t>analysis</a:t>
            </a:r>
            <a:endParaRPr lang="it-IT" sz="6600" b="1" dirty="0"/>
          </a:p>
        </p:txBody>
      </p:sp>
      <p:sp>
        <p:nvSpPr>
          <p:cNvPr id="3" name="Segnaposto contenuto 2">
            <a:extLst>
              <a:ext uri="{FF2B5EF4-FFF2-40B4-BE49-F238E27FC236}">
                <a16:creationId xmlns:a16="http://schemas.microsoft.com/office/drawing/2014/main" id="{67A1DAA2-96DA-7B7B-A4E2-F4ED800893BA}"/>
              </a:ext>
            </a:extLst>
          </p:cNvPr>
          <p:cNvSpPr>
            <a:spLocks noGrp="1"/>
          </p:cNvSpPr>
          <p:nvPr>
            <p:ph idx="1"/>
          </p:nvPr>
        </p:nvSpPr>
        <p:spPr/>
        <p:txBody>
          <a:bodyPr>
            <a:normAutofit fontScale="92500" lnSpcReduction="10000"/>
          </a:bodyPr>
          <a:lstStyle/>
          <a:p>
            <a:pPr marL="0" indent="0">
              <a:buNone/>
            </a:pPr>
            <a:r>
              <a:rPr lang="it-IT" sz="2800" dirty="0"/>
              <a:t>Lo </a:t>
            </a:r>
            <a:r>
              <a:rPr lang="it-IT" sz="2800" dirty="0">
                <a:solidFill>
                  <a:srgbClr val="FF0000"/>
                </a:solidFill>
              </a:rPr>
              <a:t>studente</a:t>
            </a:r>
            <a:r>
              <a:rPr lang="it-IT" sz="2800" dirty="0"/>
              <a:t> accede tramite login e seleziona nella HOME page un </a:t>
            </a:r>
            <a:r>
              <a:rPr lang="it-IT" sz="2800" dirty="0">
                <a:solidFill>
                  <a:srgbClr val="FF0000"/>
                </a:solidFill>
              </a:rPr>
              <a:t>corso</a:t>
            </a:r>
            <a:r>
              <a:rPr lang="it-IT" sz="2800" dirty="0"/>
              <a:t> </a:t>
            </a:r>
            <a:r>
              <a:rPr lang="it-IT" sz="2800" dirty="0">
                <a:solidFill>
                  <a:srgbClr val="0070C0"/>
                </a:solidFill>
              </a:rPr>
              <a:t>tra quelli a cui è iscritto </a:t>
            </a:r>
            <a:r>
              <a:rPr lang="it-IT" sz="2800" dirty="0"/>
              <a:t>mediante una lista ordinata in modo alfabetico decrescente e poi una data d’</a:t>
            </a:r>
            <a:r>
              <a:rPr lang="it-IT" sz="2800" dirty="0">
                <a:solidFill>
                  <a:srgbClr val="FF0000"/>
                </a:solidFill>
              </a:rPr>
              <a:t>appello</a:t>
            </a:r>
            <a:r>
              <a:rPr lang="it-IT" sz="2800" dirty="0"/>
              <a:t> del corso scelto selezionata da un elenco ordinato per data decrescente. </a:t>
            </a:r>
            <a:r>
              <a:rPr lang="it-IT" sz="2800" dirty="0">
                <a:solidFill>
                  <a:srgbClr val="0070C0"/>
                </a:solidFill>
              </a:rPr>
              <a:t>Uno studente può essere iscritto a più appelli dello stesso corso</a:t>
            </a:r>
            <a:r>
              <a:rPr lang="it-IT" sz="2800" dirty="0"/>
              <a:t>. La selezione della data d’appello porta a una pagina ESITO che mostra il messaggio “Voto non ancora definito” se il docente non ha ancora pubblicato il risultato per quello studente in quell’appello. Altrimenti, la pagina mostra i dati dello studente, del corso, dell’appello e il voto assegnato. Se il voto è tra 18 e 30 e lode compare un bottone RIFIUTA. Premendo tale bottone la pagina mostra gli stessi dati con la dizione aggiunta “Il voto è stato rifiutato” e senza il bottone RIFIUTA. Il rifiuto del voto cambia lo stato di valutazione a “rifiutato” della riga dello studente per quell’appello nella pagina ISCRITTI del docente. </a:t>
            </a:r>
          </a:p>
        </p:txBody>
      </p:sp>
      <p:sp>
        <p:nvSpPr>
          <p:cNvPr id="4" name="CasellaDiTesto 3">
            <a:extLst>
              <a:ext uri="{FF2B5EF4-FFF2-40B4-BE49-F238E27FC236}">
                <a16:creationId xmlns:a16="http://schemas.microsoft.com/office/drawing/2014/main" id="{FF015EC0-2745-2FEA-1A2A-A2AD77388916}"/>
              </a:ext>
            </a:extLst>
          </p:cNvPr>
          <p:cNvSpPr txBox="1"/>
          <p:nvPr/>
        </p:nvSpPr>
        <p:spPr>
          <a:xfrm>
            <a:off x="838200" y="6257875"/>
            <a:ext cx="10515600" cy="470000"/>
          </a:xfrm>
          <a:prstGeom prst="rect">
            <a:avLst/>
          </a:prstGeom>
          <a:noFill/>
        </p:spPr>
        <p:txBody>
          <a:bodyPr wrap="square" rtlCol="0">
            <a:spAutoFit/>
          </a:bodyPr>
          <a:lstStyle/>
          <a:p>
            <a:pPr algn="ctr">
              <a:lnSpc>
                <a:spcPct val="107000"/>
              </a:lnSpc>
              <a:spcAft>
                <a:spcPts val="800"/>
              </a:spcAft>
            </a:pPr>
            <a:r>
              <a:rPr lang="it-IT" sz="24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Entità</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Attributi</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Relazioni</a:t>
            </a:r>
            <a:endParaRPr lang="it-IT" sz="2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5905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1A09F7-6A76-A3DA-4AC8-45DC4D330849}"/>
              </a:ext>
            </a:extLst>
          </p:cNvPr>
          <p:cNvSpPr>
            <a:spLocks noGrp="1"/>
          </p:cNvSpPr>
          <p:nvPr>
            <p:ph type="title"/>
          </p:nvPr>
        </p:nvSpPr>
        <p:spPr/>
        <p:txBody>
          <a:bodyPr/>
          <a:lstStyle/>
          <a:p>
            <a:pPr algn="ctr"/>
            <a:r>
              <a:rPr lang="it-IT" sz="6600" b="1" dirty="0"/>
              <a:t>Data </a:t>
            </a:r>
            <a:r>
              <a:rPr lang="it-IT" sz="6600" b="1" dirty="0" err="1"/>
              <a:t>requirements</a:t>
            </a:r>
            <a:r>
              <a:rPr lang="it-IT" sz="6600" b="1" dirty="0"/>
              <a:t> </a:t>
            </a:r>
            <a:r>
              <a:rPr lang="it-IT" sz="6600" b="1" dirty="0" err="1"/>
              <a:t>analysis</a:t>
            </a:r>
            <a:endParaRPr lang="it-IT" sz="6600" b="1" dirty="0"/>
          </a:p>
        </p:txBody>
      </p:sp>
      <p:sp>
        <p:nvSpPr>
          <p:cNvPr id="3" name="Segnaposto contenuto 2">
            <a:extLst>
              <a:ext uri="{FF2B5EF4-FFF2-40B4-BE49-F238E27FC236}">
                <a16:creationId xmlns:a16="http://schemas.microsoft.com/office/drawing/2014/main" id="{67A1DAA2-96DA-7B7B-A4E2-F4ED800893BA}"/>
              </a:ext>
            </a:extLst>
          </p:cNvPr>
          <p:cNvSpPr>
            <a:spLocks noGrp="1"/>
          </p:cNvSpPr>
          <p:nvPr>
            <p:ph idx="1"/>
          </p:nvPr>
        </p:nvSpPr>
        <p:spPr>
          <a:xfrm>
            <a:off x="838200" y="1825625"/>
            <a:ext cx="10515600" cy="3404101"/>
          </a:xfrm>
        </p:spPr>
        <p:txBody>
          <a:bodyPr>
            <a:normAutofit/>
          </a:bodyPr>
          <a:lstStyle/>
          <a:p>
            <a:pPr marL="0" indent="0">
              <a:buNone/>
            </a:pPr>
            <a:r>
              <a:rPr lang="it-IT" sz="2400" dirty="0"/>
              <a:t>Nella pagina ISCRITTI del docente la tabella degli iscritti è associata anche a un bottone VERBALIZZA. La pressione del bottone provoca il cambio di stato a “verbalizzato” per le righe nello stato “pubblicato” o "rifiutato" e comporta anche la creazione di un </a:t>
            </a:r>
            <a:r>
              <a:rPr lang="it-IT" sz="2400" dirty="0">
                <a:solidFill>
                  <a:srgbClr val="FF0000"/>
                </a:solidFill>
              </a:rPr>
              <a:t>verbale</a:t>
            </a:r>
            <a:r>
              <a:rPr lang="it-IT" sz="2400" dirty="0"/>
              <a:t> e la disabilitazione della possibilità di rifiutare il voto. Il rifiuto implica la verbalizzazione di “rimandato” come voto. Un verbale ha un </a:t>
            </a:r>
            <a:r>
              <a:rPr lang="it-IT" sz="2400" dirty="0">
                <a:solidFill>
                  <a:srgbClr val="92D050"/>
                </a:solidFill>
              </a:rPr>
              <a:t>codice generato dal sistema, una data e ora di creazione</a:t>
            </a:r>
            <a:r>
              <a:rPr lang="it-IT" sz="2400" dirty="0"/>
              <a:t> ed è </a:t>
            </a:r>
            <a:r>
              <a:rPr lang="it-IT" sz="2400" dirty="0">
                <a:solidFill>
                  <a:srgbClr val="0070C0"/>
                </a:solidFill>
              </a:rPr>
              <a:t>associato all’appello del corso a cui si riferisce e agli studenti </a:t>
            </a:r>
            <a:r>
              <a:rPr lang="it-IT" sz="2400" dirty="0"/>
              <a:t>(con </a:t>
            </a:r>
            <a:r>
              <a:rPr lang="it-IT" sz="2400" dirty="0">
                <a:solidFill>
                  <a:srgbClr val="92D050"/>
                </a:solidFill>
              </a:rPr>
              <a:t>nome, cognome, matricola e voto</a:t>
            </a:r>
            <a:r>
              <a:rPr lang="it-IT" sz="2400" dirty="0"/>
              <a:t>) che passano allo stato “verbalizzato”. A seguito della pressione del bottone VERBALIZZA compare una pagina VERBALE che mostra i dati completi del verbale creato.</a:t>
            </a:r>
          </a:p>
        </p:txBody>
      </p:sp>
      <p:sp>
        <p:nvSpPr>
          <p:cNvPr id="4" name="CasellaDiTesto 3">
            <a:extLst>
              <a:ext uri="{FF2B5EF4-FFF2-40B4-BE49-F238E27FC236}">
                <a16:creationId xmlns:a16="http://schemas.microsoft.com/office/drawing/2014/main" id="{5B0E2CA6-9A54-4CF3-E484-65BECF4E3F40}"/>
              </a:ext>
            </a:extLst>
          </p:cNvPr>
          <p:cNvSpPr txBox="1"/>
          <p:nvPr/>
        </p:nvSpPr>
        <p:spPr>
          <a:xfrm>
            <a:off x="838200" y="6257875"/>
            <a:ext cx="10515600" cy="470000"/>
          </a:xfrm>
          <a:prstGeom prst="rect">
            <a:avLst/>
          </a:prstGeom>
          <a:noFill/>
        </p:spPr>
        <p:txBody>
          <a:bodyPr wrap="square" rtlCol="0">
            <a:spAutoFit/>
          </a:bodyPr>
          <a:lstStyle/>
          <a:p>
            <a:pPr algn="ctr">
              <a:lnSpc>
                <a:spcPct val="107000"/>
              </a:lnSpc>
              <a:spcAft>
                <a:spcPts val="800"/>
              </a:spcAft>
            </a:pPr>
            <a:r>
              <a:rPr lang="it-IT" sz="24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Entità</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Attributi</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Relazioni</a:t>
            </a:r>
            <a:endParaRPr lang="it-IT" sz="2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104749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3350</Words>
  <Application>Microsoft Office PowerPoint</Application>
  <PresentationFormat>Widescreen</PresentationFormat>
  <Paragraphs>167</Paragraphs>
  <Slides>16</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16</vt:i4>
      </vt:variant>
    </vt:vector>
  </HeadingPairs>
  <TitlesOfParts>
    <vt:vector size="21" baseType="lpstr">
      <vt:lpstr>Arial</vt:lpstr>
      <vt:lpstr>Calibri</vt:lpstr>
      <vt:lpstr>Calibri Light</vt:lpstr>
      <vt:lpstr>Symbol</vt:lpstr>
      <vt:lpstr>Tema di Office</vt:lpstr>
      <vt:lpstr>Exams verbalization project</vt:lpstr>
      <vt:lpstr>Trace</vt:lpstr>
      <vt:lpstr>Presentazione standard di PowerPoint</vt:lpstr>
      <vt:lpstr>Presentazione standard di PowerPoint</vt:lpstr>
      <vt:lpstr>Presentazione standard di PowerPoint</vt:lpstr>
      <vt:lpstr>Data requirements analysis</vt:lpstr>
      <vt:lpstr>Data requirements analysis</vt:lpstr>
      <vt:lpstr>Data requirements analysis</vt:lpstr>
      <vt:lpstr>Data requirements analysis</vt:lpstr>
      <vt:lpstr>Database design</vt:lpstr>
      <vt:lpstr>Local database schema</vt:lpstr>
      <vt:lpstr>Local database schema</vt:lpstr>
      <vt:lpstr>Local database schema</vt:lpstr>
      <vt:lpstr>Local database schema</vt:lpstr>
      <vt:lpstr>Local database schema</vt:lpstr>
      <vt:lpstr>Local database schema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Exams verbalization project</dc:title>
  <dc:creator>Luca Tosetti</dc:creator>
  <cp:lastModifiedBy>Luca Tosetti</cp:lastModifiedBy>
  <cp:revision>2</cp:revision>
  <dcterms:created xsi:type="dcterms:W3CDTF">2023-05-14T12:28:01Z</dcterms:created>
  <dcterms:modified xsi:type="dcterms:W3CDTF">2023-05-14T22:18:08Z</dcterms:modified>
</cp:coreProperties>
</file>