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4" r:id="rId9"/>
    <p:sldId id="263" r:id="rId10"/>
    <p:sldId id="262"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9"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D0113-36D3-476D-820D-2BB5D2F0271B}" type="datetimeFigureOut">
              <a:rPr lang="it-IT" smtClean="0"/>
              <a:t>28/05/2023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32831-3539-42BA-9A7A-FDD1D06F428A}" type="slidenum">
              <a:rPr lang="it-IT" smtClean="0"/>
              <a:t>‹N›</a:t>
            </a:fld>
            <a:endParaRPr lang="it-IT"/>
          </a:p>
        </p:txBody>
      </p:sp>
    </p:spTree>
    <p:extLst>
      <p:ext uri="{BB962C8B-B14F-4D97-AF65-F5344CB8AC3E}">
        <p14:creationId xmlns:p14="http://schemas.microsoft.com/office/powerpoint/2010/main" val="156053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12</a:t>
            </a:fld>
            <a:endParaRPr lang="it-IT"/>
          </a:p>
        </p:txBody>
      </p:sp>
    </p:spTree>
    <p:extLst>
      <p:ext uri="{BB962C8B-B14F-4D97-AF65-F5344CB8AC3E}">
        <p14:creationId xmlns:p14="http://schemas.microsoft.com/office/powerpoint/2010/main" val="257633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E85DDC-01BB-9A1C-5F3C-DD07216D0E8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A93C876-FEA8-A22F-BB8E-8A723495D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3994E91-7014-6FBD-8341-05ED09155F80}"/>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5" name="Segnaposto piè di pagina 4">
            <a:extLst>
              <a:ext uri="{FF2B5EF4-FFF2-40B4-BE49-F238E27FC236}">
                <a16:creationId xmlns:a16="http://schemas.microsoft.com/office/drawing/2014/main" id="{C18E4657-A58E-340F-B874-464456E997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8475F26-9474-8112-6F51-E99633E0E1A8}"/>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761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9ADF0-9E85-B33D-E5AC-05C64086636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39A4A2A-183C-AAE7-A54D-228A64E7983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5D0332-AB6C-34A6-C6A6-D42A8E3EC6D1}"/>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5" name="Segnaposto piè di pagina 4">
            <a:extLst>
              <a:ext uri="{FF2B5EF4-FFF2-40B4-BE49-F238E27FC236}">
                <a16:creationId xmlns:a16="http://schemas.microsoft.com/office/drawing/2014/main" id="{9661406A-ABF3-5ED3-3327-DF5B4EFFFEA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2F661-AA4F-2484-F394-79E3E1134666}"/>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137902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DED8C63-8483-6AA4-9974-FBFBECFBAA8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565A646-6080-CAAE-EA4D-3AD48DCDC26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9FCFDE-8E2A-BBB5-7306-51CA0C7F6E47}"/>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5" name="Segnaposto piè di pagina 4">
            <a:extLst>
              <a:ext uri="{FF2B5EF4-FFF2-40B4-BE49-F238E27FC236}">
                <a16:creationId xmlns:a16="http://schemas.microsoft.com/office/drawing/2014/main" id="{3EF638A4-D1BB-D618-398F-619C26F68BB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B2B29C-0D03-BDC1-A3D2-52FAA4766BA3}"/>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336246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7"/>
            <a:ext cx="103632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862140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769788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53451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6197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17415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1"/>
            <a:ext cx="103632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6487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651178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0" y="273053"/>
            <a:ext cx="4011084"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4" y="273053"/>
            <a:ext cx="6815666"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609600" y="1435102"/>
            <a:ext cx="4011084"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396446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2"/>
            <a:ext cx="73152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9"/>
            <a:ext cx="73152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5037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F14CDB-DD72-907D-1828-187711503D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854105-63C6-0193-756F-D3252DF5409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DA7A385-DC55-40A4-A466-DD8EBE5D59BD}"/>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5" name="Segnaposto piè di pagina 4">
            <a:extLst>
              <a:ext uri="{FF2B5EF4-FFF2-40B4-BE49-F238E27FC236}">
                <a16:creationId xmlns:a16="http://schemas.microsoft.com/office/drawing/2014/main" id="{84143A81-AAEA-BD10-6BD2-27D518FD4E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0E47796-0A48-2D34-E1D3-3F05B60E529B}"/>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092994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20" y="-1623219"/>
            <a:ext cx="4525963" cy="109728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999711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9" y="1828800"/>
            <a:ext cx="5851525" cy="27432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9" y="-812799"/>
            <a:ext cx="5851525" cy="8026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96841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94C8EB-D643-F04E-3663-811193B539C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70AEE60-8AC1-36A7-AB8F-947654146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F2828F4-10B1-6484-2F70-5F3FF93EF1B6}"/>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5" name="Segnaposto piè di pagina 4">
            <a:extLst>
              <a:ext uri="{FF2B5EF4-FFF2-40B4-BE49-F238E27FC236}">
                <a16:creationId xmlns:a16="http://schemas.microsoft.com/office/drawing/2014/main" id="{5DFAF610-1903-8C04-1DE4-203EFF30B7F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01BEBE5-8DCF-7348-2B11-D17FBB457D35}"/>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57699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2B7A5-7FDF-D8AE-8620-7CC6D51EB9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375AFA2-945B-B13A-BD6B-B889489896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6CC3A8B-5F05-AFA7-B92A-4C42FD38643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7C69D77-D6CE-C19A-9C66-FEE23F6DE579}"/>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6" name="Segnaposto piè di pagina 5">
            <a:extLst>
              <a:ext uri="{FF2B5EF4-FFF2-40B4-BE49-F238E27FC236}">
                <a16:creationId xmlns:a16="http://schemas.microsoft.com/office/drawing/2014/main" id="{E872EAC7-7030-C055-3324-5EA1F47CDA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2589847-1B22-CC95-3B5B-78AE504C7B37}"/>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25276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723-B57F-0E24-ED14-8BD6F8EAE91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42A1997-643D-C866-2524-D8CE56E0D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F625BF-6D02-F862-ECF0-2EF76CD0633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8143F1E-9587-71AA-B26C-064D4D7D6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2BE4DE4-D973-1C06-7659-3BE57C8D21E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99EDD86-33C3-C38C-698F-74C178CE3DCA}"/>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8" name="Segnaposto piè di pagina 7">
            <a:extLst>
              <a:ext uri="{FF2B5EF4-FFF2-40B4-BE49-F238E27FC236}">
                <a16:creationId xmlns:a16="http://schemas.microsoft.com/office/drawing/2014/main" id="{88FCC705-8CE1-C181-255B-5F9D6248DA4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11F1988-8FDB-2F9D-60C7-14B05DB150DC}"/>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94815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FE76E3-CEA2-52B3-7CE7-0748A3E2D6D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E74DBDB-3938-5AD0-5102-81E38BFE3A54}"/>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4" name="Segnaposto piè di pagina 3">
            <a:extLst>
              <a:ext uri="{FF2B5EF4-FFF2-40B4-BE49-F238E27FC236}">
                <a16:creationId xmlns:a16="http://schemas.microsoft.com/office/drawing/2014/main" id="{D2292C04-51DA-D983-566C-AF46ACE8FF8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DB7CF2-DC7C-068A-76BD-248EDB8C51F2}"/>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23252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D7339F0-4755-4080-B394-9C61A92422D4}"/>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3" name="Segnaposto piè di pagina 2">
            <a:extLst>
              <a:ext uri="{FF2B5EF4-FFF2-40B4-BE49-F238E27FC236}">
                <a16:creationId xmlns:a16="http://schemas.microsoft.com/office/drawing/2014/main" id="{CDF2822F-8A7B-8D09-225D-0F29B369110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D3BAB21-D5B5-D83C-6192-730A2E501F77}"/>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01797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0E554A-A7A3-BB2C-93EE-9A999021AA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5AE2528-B2D6-E93C-7026-81B92761B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523425B-E912-C530-0810-5F383AF5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DAD8337-10AF-61D8-1C03-2765352D757D}"/>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6" name="Segnaposto piè di pagina 5">
            <a:extLst>
              <a:ext uri="{FF2B5EF4-FFF2-40B4-BE49-F238E27FC236}">
                <a16:creationId xmlns:a16="http://schemas.microsoft.com/office/drawing/2014/main" id="{0495D0E0-184F-C2A9-23B5-63743326D3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D107C81-BA89-5CDD-4C10-B46D3AF21358}"/>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2416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316F99-D240-CDA4-2B58-DF6B8C9BA1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2586CCD-DBD2-FE07-01DD-8C1F1288D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857E463-29B4-11C3-693B-FA10749AC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0F2634-223F-72EC-5DAF-34D76404EA1B}"/>
              </a:ext>
            </a:extLst>
          </p:cNvPr>
          <p:cNvSpPr>
            <a:spLocks noGrp="1"/>
          </p:cNvSpPr>
          <p:nvPr>
            <p:ph type="dt" sz="half" idx="10"/>
          </p:nvPr>
        </p:nvSpPr>
        <p:spPr/>
        <p:txBody>
          <a:bodyPr/>
          <a:lstStyle/>
          <a:p>
            <a:fld id="{6B8668F9-BAF1-482F-A67A-B51D5B2FB7B7}" type="datetimeFigureOut">
              <a:rPr lang="it-IT" smtClean="0"/>
              <a:t>28/05/2023</a:t>
            </a:fld>
            <a:endParaRPr lang="it-IT"/>
          </a:p>
        </p:txBody>
      </p:sp>
      <p:sp>
        <p:nvSpPr>
          <p:cNvPr id="6" name="Segnaposto piè di pagina 5">
            <a:extLst>
              <a:ext uri="{FF2B5EF4-FFF2-40B4-BE49-F238E27FC236}">
                <a16:creationId xmlns:a16="http://schemas.microsoft.com/office/drawing/2014/main" id="{0A1FA97E-40E5-13DF-6624-23F4E5EA450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52CACE-162E-94A1-147E-5A008166507A}"/>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25070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7D341A5-99CC-5322-5AC8-5F061ADA5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A8AA039-372E-4814-D0AC-27EA7B514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5390101-EB2D-EF93-F248-5297AED51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668F9-BAF1-482F-A67A-B51D5B2FB7B7}" type="datetimeFigureOut">
              <a:rPr lang="it-IT" smtClean="0"/>
              <a:t>28/05/2023</a:t>
            </a:fld>
            <a:endParaRPr lang="it-IT"/>
          </a:p>
        </p:txBody>
      </p:sp>
      <p:sp>
        <p:nvSpPr>
          <p:cNvPr id="5" name="Segnaposto piè di pagina 4">
            <a:extLst>
              <a:ext uri="{FF2B5EF4-FFF2-40B4-BE49-F238E27FC236}">
                <a16:creationId xmlns:a16="http://schemas.microsoft.com/office/drawing/2014/main" id="{A10D30D1-DE3D-CA77-D885-77C0CDA4C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23EEB25-8CB3-9C1B-4EA7-20CBEC723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2D976-966E-4F80-B654-8BD5DE267B95}" type="slidenum">
              <a:rPr lang="it-IT" smtClean="0"/>
              <a:t>‹N›</a:t>
            </a:fld>
            <a:endParaRPr lang="it-IT"/>
          </a:p>
        </p:txBody>
      </p:sp>
    </p:spTree>
    <p:extLst>
      <p:ext uri="{BB962C8B-B14F-4D97-AF65-F5344CB8AC3E}">
        <p14:creationId xmlns:p14="http://schemas.microsoft.com/office/powerpoint/2010/main" val="179133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09711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7662D2-DA87-B6FC-5521-5BB1FF1B9051}"/>
              </a:ext>
            </a:extLst>
          </p:cNvPr>
          <p:cNvSpPr>
            <a:spLocks noGrp="1"/>
          </p:cNvSpPr>
          <p:nvPr>
            <p:ph type="ctrTitle"/>
          </p:nvPr>
        </p:nvSpPr>
        <p:spPr/>
        <p:txBody>
          <a:bodyPr>
            <a:normAutofit/>
          </a:bodyPr>
          <a:lstStyle/>
          <a:p>
            <a:r>
              <a:rPr lang="it-IT" sz="6600" b="1" dirty="0" err="1">
                <a:cs typeface="Calibri" panose="020F0502020204030204" pitchFamily="34" charset="0"/>
              </a:rPr>
              <a:t>Exams</a:t>
            </a:r>
            <a:r>
              <a:rPr lang="it-IT" sz="6600" b="1" dirty="0">
                <a:cs typeface="Calibri" panose="020F0502020204030204" pitchFamily="34" charset="0"/>
              </a:rPr>
              <a:t> </a:t>
            </a:r>
            <a:r>
              <a:rPr lang="it-IT" sz="6600" b="1" dirty="0" err="1">
                <a:cs typeface="Calibri" panose="020F0502020204030204" pitchFamily="34" charset="0"/>
              </a:rPr>
              <a:t>verbalization</a:t>
            </a:r>
            <a:r>
              <a:rPr lang="it-IT" sz="6600" b="1" dirty="0">
                <a:cs typeface="Calibri" panose="020F0502020204030204" pitchFamily="34" charset="0"/>
              </a:rPr>
              <a:t> project</a:t>
            </a:r>
          </a:p>
        </p:txBody>
      </p:sp>
      <p:sp>
        <p:nvSpPr>
          <p:cNvPr id="3" name="Sottotitolo 2">
            <a:extLst>
              <a:ext uri="{FF2B5EF4-FFF2-40B4-BE49-F238E27FC236}">
                <a16:creationId xmlns:a16="http://schemas.microsoft.com/office/drawing/2014/main" id="{A68E1FBF-4B96-CBF4-AED8-394CA718D8C8}"/>
              </a:ext>
            </a:extLst>
          </p:cNvPr>
          <p:cNvSpPr>
            <a:spLocks noGrp="1"/>
          </p:cNvSpPr>
          <p:nvPr>
            <p:ph type="subTitle" idx="1"/>
          </p:nvPr>
        </p:nvSpPr>
        <p:spPr>
          <a:xfrm>
            <a:off x="1523999" y="4378367"/>
            <a:ext cx="9144000" cy="1655762"/>
          </a:xfrm>
        </p:spPr>
        <p:txBody>
          <a:bodyPr>
            <a:normAutofit/>
          </a:bodyPr>
          <a:lstStyle/>
          <a:p>
            <a:r>
              <a:rPr lang="it-IT" sz="3200" dirty="0">
                <a:solidFill>
                  <a:schemeClr val="tx1">
                    <a:tint val="75000"/>
                  </a:schemeClr>
                </a:solidFill>
              </a:rPr>
              <a:t>Web Technologies</a:t>
            </a:r>
          </a:p>
        </p:txBody>
      </p:sp>
      <p:sp>
        <p:nvSpPr>
          <p:cNvPr id="4" name="CasellaDiTesto 3">
            <a:extLst>
              <a:ext uri="{FF2B5EF4-FFF2-40B4-BE49-F238E27FC236}">
                <a16:creationId xmlns:a16="http://schemas.microsoft.com/office/drawing/2014/main" id="{1F5E42C8-3912-A090-4E0A-1898F7024E3F}"/>
              </a:ext>
            </a:extLst>
          </p:cNvPr>
          <p:cNvSpPr txBox="1"/>
          <p:nvPr/>
        </p:nvSpPr>
        <p:spPr>
          <a:xfrm>
            <a:off x="1523999" y="3509963"/>
            <a:ext cx="9144000" cy="523220"/>
          </a:xfrm>
          <a:prstGeom prst="rect">
            <a:avLst/>
          </a:prstGeom>
          <a:noFill/>
        </p:spPr>
        <p:txBody>
          <a:bodyPr wrap="square" rtlCol="0">
            <a:spAutoFit/>
          </a:bodyPr>
          <a:lstStyle/>
          <a:p>
            <a:pPr algn="ctr"/>
            <a:r>
              <a:rPr lang="it-IT" sz="2800" b="1" dirty="0"/>
              <a:t>HTML - Version</a:t>
            </a:r>
          </a:p>
        </p:txBody>
      </p:sp>
    </p:spTree>
    <p:extLst>
      <p:ext uri="{BB962C8B-B14F-4D97-AF65-F5344CB8AC3E}">
        <p14:creationId xmlns:p14="http://schemas.microsoft.com/office/powerpoint/2010/main" val="365497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98C9E8-78F1-C91B-52E3-4E2DD1841595}"/>
              </a:ext>
            </a:extLst>
          </p:cNvPr>
          <p:cNvSpPr>
            <a:spLocks noGrp="1"/>
          </p:cNvSpPr>
          <p:nvPr>
            <p:ph type="title"/>
          </p:nvPr>
        </p:nvSpPr>
        <p:spPr>
          <a:xfrm>
            <a:off x="838200" y="0"/>
            <a:ext cx="10515600" cy="1325563"/>
          </a:xfrm>
        </p:spPr>
        <p:txBody>
          <a:bodyPr/>
          <a:lstStyle/>
          <a:p>
            <a:pPr algn="ctr"/>
            <a:r>
              <a:rPr lang="it-IT" sz="6600" b="1" dirty="0"/>
              <a:t>Database design</a:t>
            </a:r>
          </a:p>
        </p:txBody>
      </p:sp>
      <p:pic>
        <p:nvPicPr>
          <p:cNvPr id="5" name="Immagine 4">
            <a:extLst>
              <a:ext uri="{FF2B5EF4-FFF2-40B4-BE49-F238E27FC236}">
                <a16:creationId xmlns:a16="http://schemas.microsoft.com/office/drawing/2014/main" id="{9A09137F-4BCA-E070-085E-E8B9A1B02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416" y="1199010"/>
            <a:ext cx="6573167" cy="5410955"/>
          </a:xfrm>
          <a:prstGeom prst="rect">
            <a:avLst/>
          </a:prstGeom>
        </p:spPr>
      </p:pic>
    </p:spTree>
    <p:extLst>
      <p:ext uri="{BB962C8B-B14F-4D97-AF65-F5344CB8AC3E}">
        <p14:creationId xmlns:p14="http://schemas.microsoft.com/office/powerpoint/2010/main" val="236861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45426-EE58-E07E-8474-B68C472E2D7F}"/>
              </a:ext>
            </a:extLst>
          </p:cNvPr>
          <p:cNvSpPr>
            <a:spLocks noGrp="1"/>
          </p:cNvSpPr>
          <p:nvPr>
            <p:ph type="title"/>
          </p:nvPr>
        </p:nvSpPr>
        <p:spPr/>
        <p:txBody>
          <a:bodyPr/>
          <a:lstStyle/>
          <a:p>
            <a:pPr algn="ctr"/>
            <a:r>
              <a:rPr lang="it-IT" sz="6600" b="1" dirty="0"/>
              <a:t>Local database schema</a:t>
            </a:r>
          </a:p>
        </p:txBody>
      </p:sp>
      <p:sp>
        <p:nvSpPr>
          <p:cNvPr id="3" name="Segnaposto contenuto 2">
            <a:extLst>
              <a:ext uri="{FF2B5EF4-FFF2-40B4-BE49-F238E27FC236}">
                <a16:creationId xmlns:a16="http://schemas.microsoft.com/office/drawing/2014/main" id="{CF2FD2C1-7A47-3A67-717D-0746A63D9C5E}"/>
              </a:ext>
            </a:extLst>
          </p:cNvPr>
          <p:cNvSpPr>
            <a:spLocks noGrp="1"/>
          </p:cNvSpPr>
          <p:nvPr>
            <p:ph idx="1"/>
          </p:nvPr>
        </p:nvSpPr>
        <p:spPr>
          <a:xfrm>
            <a:off x="481263" y="1857709"/>
            <a:ext cx="5614737" cy="4351338"/>
          </a:xfrm>
        </p:spPr>
        <p:txBody>
          <a:bodyPr>
            <a:normAutofit fontScale="92500" lnSpcReduction="10000"/>
          </a:bodyPr>
          <a:lstStyle/>
          <a:p>
            <a:pPr marL="0" indent="0">
              <a:buNone/>
            </a:pPr>
            <a:r>
              <a:rPr lang="it-IT" sz="2400" b="1" i="1" dirty="0"/>
              <a:t>Tabelle(ITA)</a:t>
            </a:r>
          </a:p>
          <a:p>
            <a:pPr>
              <a:lnSpc>
                <a:spcPct val="107000"/>
              </a:lnSpc>
              <a:spcAft>
                <a:spcPts val="3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Appelli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Ora, Data,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Corsi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Nome, Descrizione,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ID_Docente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Corsi_laurea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Nome, Descrizione)</a:t>
            </a:r>
          </a:p>
          <a:p>
            <a:pPr>
              <a:lnSpc>
                <a:spcPct val="107000"/>
              </a:lnSpc>
              <a:spcAft>
                <a:spcPts val="3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Utenti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Cognome, Nome, Email, Username, Password, Ruolo,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ID_CorsoDiLaurea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Iscrizioni_appelli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ID_Studente</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Voto,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StatoValutazione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Iscrizioni_corsi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ID_Studente</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ID_Studente</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ID_Verbale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Verbali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DataCreazione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OraCreazione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it-IT" sz="1800" dirty="0"/>
          </a:p>
        </p:txBody>
      </p:sp>
      <p:sp>
        <p:nvSpPr>
          <p:cNvPr id="4" name="Segnaposto contenuto 2">
            <a:extLst>
              <a:ext uri="{FF2B5EF4-FFF2-40B4-BE49-F238E27FC236}">
                <a16:creationId xmlns:a16="http://schemas.microsoft.com/office/drawing/2014/main" id="{E98AE608-D4DC-74B1-F24C-755B24E7E6BC}"/>
              </a:ext>
            </a:extLst>
          </p:cNvPr>
          <p:cNvSpPr txBox="1">
            <a:spLocks/>
          </p:cNvSpPr>
          <p:nvPr/>
        </p:nvSpPr>
        <p:spPr>
          <a:xfrm>
            <a:off x="6096000" y="1857709"/>
            <a:ext cx="5614737"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i="1" dirty="0" err="1"/>
              <a:t>Tables</a:t>
            </a:r>
            <a:r>
              <a:rPr lang="it-IT" sz="2400" b="1" i="1" dirty="0"/>
              <a:t>(ENG)</a:t>
            </a:r>
          </a:p>
          <a:p>
            <a:pPr>
              <a:lnSpc>
                <a:spcPct val="107000"/>
              </a:lnSpc>
              <a:spcAft>
                <a:spcPts val="3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Calls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Time,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Date,ID_Course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Courses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Name, Description,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ID_Lecturer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Degree_courses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Name, Description)</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Users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Surname, Name, Email, Username, Password, Role,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ID_DegreeCourse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Mark,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EvaluationStatus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CreationDate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CreationTime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Tree>
    <p:extLst>
      <p:ext uri="{BB962C8B-B14F-4D97-AF65-F5344CB8AC3E}">
        <p14:creationId xmlns:p14="http://schemas.microsoft.com/office/powerpoint/2010/main" val="23964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E765B-F951-07A6-C024-FBD9B5B56BB3}"/>
              </a:ext>
            </a:extLst>
          </p:cNvPr>
          <p:cNvSpPr>
            <a:spLocks noGrp="1"/>
          </p:cNvSpPr>
          <p:nvPr>
            <p:ph type="title"/>
          </p:nvPr>
        </p:nvSpPr>
        <p:spPr/>
        <p:txBody>
          <a:bodyPr/>
          <a:lstStyle/>
          <a:p>
            <a:pPr algn="ctr"/>
            <a:r>
              <a:rPr lang="it-IT" sz="6600" b="1" dirty="0"/>
              <a:t>Local database schema</a:t>
            </a:r>
          </a:p>
        </p:txBody>
      </p:sp>
      <p:sp>
        <p:nvSpPr>
          <p:cNvPr id="5" name="Segnaposto contenuto 2">
            <a:extLst>
              <a:ext uri="{FF2B5EF4-FFF2-40B4-BE49-F238E27FC236}">
                <a16:creationId xmlns:a16="http://schemas.microsoft.com/office/drawing/2014/main" id="{2632C8BE-AF9D-6DDC-2632-797DEE4BD1F0}"/>
              </a:ext>
            </a:extLst>
          </p:cNvPr>
          <p:cNvSpPr txBox="1">
            <a:spLocks/>
          </p:cNvSpPr>
          <p:nvPr/>
        </p:nvSpPr>
        <p:spPr>
          <a:xfrm>
            <a:off x="6096000" y="1690688"/>
            <a:ext cx="5614737" cy="51673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600" b="1" i="1" dirty="0" err="1"/>
              <a:t>Tables</a:t>
            </a:r>
            <a:r>
              <a:rPr lang="it-IT" sz="2600" b="1" i="1" dirty="0"/>
              <a:t>(ENG)</a:t>
            </a:r>
          </a:p>
          <a:p>
            <a:pPr marL="0" indent="0">
              <a:lnSpc>
                <a:spcPct val="107000"/>
              </a:lnSpc>
              <a:spcAft>
                <a:spcPts val="3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Calls table I evaluated 2 possible alternatives: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Maintain the weak relationship, and then create the table so that the primary key consists of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attribute (Union of the “Time” and “Date” attributes)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(primary key of the Course table). This allows to specify that multiple calls can be associated with a course, provided that they are at different times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must be different). The negative part of this implementation is that it’s not possible to specify that multiple calls, related to the same course, can be held on the same date and time.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(Choice adopted) Transform the weak relationship into a normal 1:N relationship by introducing an “ID” attribute, in the Calls table. In this way, unlike the precedent case, I can specify the concurrence of two calls related to the same course and I can also keep the “Time” and “Date” attributes separated for more flexibility in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Querys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
        <p:nvSpPr>
          <p:cNvPr id="6" name="CasellaDiTesto 5">
            <a:extLst>
              <a:ext uri="{FF2B5EF4-FFF2-40B4-BE49-F238E27FC236}">
                <a16:creationId xmlns:a16="http://schemas.microsoft.com/office/drawing/2014/main" id="{72203DA5-DF42-DBD5-C695-A81C7799968B}"/>
              </a:ext>
            </a:extLst>
          </p:cNvPr>
          <p:cNvSpPr txBox="1"/>
          <p:nvPr/>
        </p:nvSpPr>
        <p:spPr>
          <a:xfrm>
            <a:off x="481263" y="1609063"/>
            <a:ext cx="5614737" cy="5248937"/>
          </a:xfrm>
          <a:prstGeom prst="rect">
            <a:avLst/>
          </a:prstGeom>
          <a:noFill/>
        </p:spPr>
        <p:txBody>
          <a:bodyPr wrap="square" rtlCol="0">
            <a:spAutoFit/>
          </a:bodyPr>
          <a:lstStyle/>
          <a:p>
            <a:r>
              <a:rPr lang="it-IT" sz="2400" b="1" i="1" dirty="0"/>
              <a:t>Commento(ITA)</a:t>
            </a:r>
          </a:p>
          <a:p>
            <a:pPr marL="0" indent="0">
              <a:lnSpc>
                <a:spcPct val="87000"/>
              </a:lnSpc>
              <a:spcBef>
                <a:spcPts val="1000"/>
              </a:spcBef>
              <a:spcAft>
                <a:spcPts val="300"/>
              </a:spcAft>
              <a:buNone/>
            </a:pPr>
            <a:r>
              <a:rPr lang="it-IT" sz="1700" kern="100" dirty="0">
                <a:latin typeface="Calibri" panose="020F0502020204030204" pitchFamily="34" charset="0"/>
                <a:cs typeface="Times New Roman" panose="02020603050405020304" pitchFamily="18" charset="0"/>
              </a:rPr>
              <a:t>Per l’implementazione della tabella Appelli, ho valutato 2 possibili alternative:</a:t>
            </a:r>
          </a:p>
          <a:p>
            <a:pPr marL="342900" lvl="0" indent="-342900">
              <a:lnSpc>
                <a:spcPct val="87000"/>
              </a:lnSpc>
              <a:spcBef>
                <a:spcPts val="1000"/>
              </a:spcBef>
              <a:spcAft>
                <a:spcPts val="300"/>
              </a:spcAft>
              <a:buFont typeface="Symbol" panose="05050102010706020507" pitchFamily="18" charset="2"/>
              <a:buChar char=""/>
            </a:pPr>
            <a:r>
              <a:rPr lang="it-IT" sz="1700" kern="100" dirty="0">
                <a:latin typeface="Calibri" panose="020F0502020204030204" pitchFamily="34" charset="0"/>
                <a:cs typeface="Times New Roman" panose="02020603050405020304" pitchFamily="18" charset="0"/>
              </a:rPr>
              <a:t>Mantenere la relazione di entità debole, e quindi realizzare la tabella in modo che la chiave primaria sia costituita dall’attributo </a:t>
            </a:r>
            <a:r>
              <a:rPr lang="it-IT" sz="1700" kern="100" dirty="0" err="1">
                <a:latin typeface="Calibri" panose="020F0502020204030204" pitchFamily="34" charset="0"/>
                <a:cs typeface="Times New Roman" panose="02020603050405020304" pitchFamily="18" charset="0"/>
              </a:rPr>
              <a:t>OraData</a:t>
            </a:r>
            <a:r>
              <a:rPr lang="it-IT" sz="1700" kern="100" dirty="0">
                <a:latin typeface="Calibri" panose="020F0502020204030204" pitchFamily="34" charset="0"/>
                <a:cs typeface="Times New Roman" panose="02020603050405020304" pitchFamily="18" charset="0"/>
              </a:rPr>
              <a:t> (Unione dei due attributi “Ora” e “Data”) e da </a:t>
            </a:r>
            <a:r>
              <a:rPr lang="it-IT" sz="1700" kern="100" dirty="0" err="1">
                <a:latin typeface="Calibri" panose="020F0502020204030204" pitchFamily="34" charset="0"/>
                <a:cs typeface="Times New Roman" panose="02020603050405020304" pitchFamily="18" charset="0"/>
              </a:rPr>
              <a:t>ID_Corso</a:t>
            </a:r>
            <a:r>
              <a:rPr lang="it-IT" sz="1700" kern="100" dirty="0">
                <a:latin typeface="Calibri" panose="020F0502020204030204" pitchFamily="34" charset="0"/>
                <a:cs typeface="Times New Roman" panose="02020603050405020304" pitchFamily="18" charset="0"/>
              </a:rPr>
              <a:t> (chiave primaria della tabella Corso), questo permetterebbe di associare più appelli ad uno stesso corso, a patto che siano in momenti diversi (</a:t>
            </a:r>
            <a:r>
              <a:rPr lang="it-IT" sz="1700" kern="100" dirty="0" err="1">
                <a:latin typeface="Calibri" panose="020F0502020204030204" pitchFamily="34" charset="0"/>
                <a:cs typeface="Times New Roman" panose="02020603050405020304" pitchFamily="18" charset="0"/>
              </a:rPr>
              <a:t>OraData</a:t>
            </a:r>
            <a:r>
              <a:rPr lang="it-IT" sz="1700" kern="100" dirty="0">
                <a:latin typeface="Calibri" panose="020F0502020204030204" pitchFamily="34" charset="0"/>
                <a:cs typeface="Times New Roman" panose="02020603050405020304" pitchFamily="18" charset="0"/>
              </a:rPr>
              <a:t> diversi). Il lato negativo di questa implementazione è che non sarebbe possibile specificare che più appelli, relativi allo stesso corso, possano essere tenuti alla stessa data e ora.</a:t>
            </a:r>
          </a:p>
          <a:p>
            <a:pPr marL="342900" lvl="0" indent="-342900">
              <a:lnSpc>
                <a:spcPct val="87000"/>
              </a:lnSpc>
              <a:spcBef>
                <a:spcPts val="1000"/>
              </a:spcBef>
              <a:spcAft>
                <a:spcPts val="300"/>
              </a:spcAft>
              <a:buFont typeface="Symbol" panose="05050102010706020507" pitchFamily="18" charset="2"/>
              <a:buChar char=""/>
            </a:pPr>
            <a:r>
              <a:rPr lang="it-IT" sz="1700" kern="100" dirty="0">
                <a:latin typeface="Calibri" panose="020F0502020204030204" pitchFamily="34" charset="0"/>
                <a:cs typeface="Times New Roman" panose="02020603050405020304" pitchFamily="18" charset="0"/>
              </a:rPr>
              <a:t>(Scelta adottata) Trasformare la relazione di entità debole in una normale relazione 1:N introducendo un attributo “ID”, all’interno della tabella Appelli. In questo modo a differenza del caso precedente, posso anche andare a specificare la concomitanza di due appelli relativi allo stesso corso ed inoltre posso tenere separati gli attributi “Ora” e “Data” per maggiore flessibilità nelle query.</a:t>
            </a:r>
          </a:p>
        </p:txBody>
      </p:sp>
    </p:spTree>
    <p:extLst>
      <p:ext uri="{BB962C8B-B14F-4D97-AF65-F5344CB8AC3E}">
        <p14:creationId xmlns:p14="http://schemas.microsoft.com/office/powerpoint/2010/main" val="315553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58A00-3DD7-5E5A-194E-4663CBB30AA8}"/>
              </a:ext>
            </a:extLst>
          </p:cNvPr>
          <p:cNvSpPr>
            <a:spLocks noGrp="1"/>
          </p:cNvSpPr>
          <p:nvPr>
            <p:ph type="title"/>
          </p:nvPr>
        </p:nvSpPr>
        <p:spPr/>
        <p:txBody>
          <a:bodyPr/>
          <a:lstStyle/>
          <a:p>
            <a:pPr algn="ctr"/>
            <a:r>
              <a:rPr lang="it-IT" sz="6600" b="1" dirty="0"/>
              <a:t>Local database schema</a:t>
            </a:r>
          </a:p>
        </p:txBody>
      </p:sp>
      <p:sp>
        <p:nvSpPr>
          <p:cNvPr id="4" name="Segnaposto contenuto 2">
            <a:extLst>
              <a:ext uri="{FF2B5EF4-FFF2-40B4-BE49-F238E27FC236}">
                <a16:creationId xmlns:a16="http://schemas.microsoft.com/office/drawing/2014/main" id="{7388DA11-02AE-F4E3-6406-188364A2F886}"/>
              </a:ext>
            </a:extLst>
          </p:cNvPr>
          <p:cNvSpPr>
            <a:spLocks noGrp="1"/>
          </p:cNvSpPr>
          <p:nvPr>
            <p:ph idx="1"/>
          </p:nvPr>
        </p:nvSpPr>
        <p:spPr>
          <a:xfrm>
            <a:off x="481263" y="1857708"/>
            <a:ext cx="5614737" cy="5000291"/>
          </a:xfrm>
        </p:spPr>
        <p:txBody>
          <a:bodyPr>
            <a:normAutofit lnSpcReduction="10000"/>
          </a:bodyPr>
          <a:lstStyle/>
          <a:p>
            <a:pPr marL="0" indent="0">
              <a:buNone/>
            </a:pPr>
            <a:r>
              <a:rPr lang="it-IT" sz="2400" b="1" i="1" dirty="0"/>
              <a:t>Chiavi esterne(ITA)</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corsi.ID_Docente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studenti_verbali.ID_Verbale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verbali.ID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verbali.ID_Appello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appelli.ID_Corso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utenti.ID_CorsoDiLaurea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CorsiDiLaurea.ID</a:t>
            </a:r>
          </a:p>
          <a:p>
            <a:pPr marL="0" indent="0">
              <a:buNone/>
            </a:pPr>
            <a:endParaRPr lang="it-IT" sz="1800" dirty="0"/>
          </a:p>
        </p:txBody>
      </p:sp>
      <p:sp>
        <p:nvSpPr>
          <p:cNvPr id="5" name="Segnaposto contenuto 2">
            <a:extLst>
              <a:ext uri="{FF2B5EF4-FFF2-40B4-BE49-F238E27FC236}">
                <a16:creationId xmlns:a16="http://schemas.microsoft.com/office/drawing/2014/main" id="{AB5FF44A-D86F-C9D9-B3E9-C724FE6979D5}"/>
              </a:ext>
            </a:extLst>
          </p:cNvPr>
          <p:cNvSpPr txBox="1">
            <a:spLocks/>
          </p:cNvSpPr>
          <p:nvPr/>
        </p:nvSpPr>
        <p:spPr>
          <a:xfrm>
            <a:off x="6096000" y="1857709"/>
            <a:ext cx="5614737" cy="50002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i="1" dirty="0"/>
              <a:t>Foreign keys(ENG)</a:t>
            </a: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calls.ID_Course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courses.ID_Lecturer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lecturers.ID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users.ID_DegreeCourse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degree_courses.ID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students_verbals.ID_Verbal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verbals.ID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verbals.ID_Call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Tree>
    <p:extLst>
      <p:ext uri="{BB962C8B-B14F-4D97-AF65-F5344CB8AC3E}">
        <p14:creationId xmlns:p14="http://schemas.microsoft.com/office/powerpoint/2010/main" val="318045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0B03433-42FC-605F-F18B-E61FE90FECB4}"/>
              </a:ext>
            </a:extLst>
          </p:cNvPr>
          <p:cNvSpPr>
            <a:spLocks noGrp="1"/>
          </p:cNvSpPr>
          <p:nvPr>
            <p:ph idx="1"/>
          </p:nvPr>
        </p:nvSpPr>
        <p:spPr>
          <a:xfrm>
            <a:off x="1" y="1871345"/>
            <a:ext cx="3822191" cy="4351338"/>
          </a:xfrm>
        </p:spPr>
        <p:txBody>
          <a:bodyPr>
            <a:normAutofit/>
          </a:bodyPr>
          <a:lstStyle/>
          <a:p>
            <a:pPr marL="0" indent="0">
              <a:buNone/>
            </a:pPr>
            <a:r>
              <a:rPr lang="it-IT" sz="2600" b="1" i="1" dirty="0"/>
              <a:t>Calls </a:t>
            </a:r>
            <a:r>
              <a:rPr lang="it-IT" sz="2600" b="1" i="1" dirty="0" err="1"/>
              <a:t>table</a:t>
            </a:r>
            <a:endParaRPr lang="it-IT" sz="2600" b="1" i="1" dirty="0"/>
          </a:p>
          <a:p>
            <a:pPr marL="0" indent="0">
              <a:buNone/>
            </a:pPr>
            <a:r>
              <a:rPr lang="it-IT" sz="1400" dirty="0"/>
              <a:t>CREATE TABLE `calls` (</a:t>
            </a:r>
          </a:p>
          <a:p>
            <a:pPr marL="0" indent="0">
              <a:buNone/>
            </a:pPr>
            <a:r>
              <a:rPr lang="it-IT" sz="1400" dirty="0"/>
              <a:t>  	`ID` </a:t>
            </a:r>
            <a:r>
              <a:rPr lang="it-IT" sz="1400" dirty="0" err="1"/>
              <a:t>int</a:t>
            </a:r>
            <a:r>
              <a:rPr lang="it-IT" sz="1400" dirty="0"/>
              <a:t> NOT NULL AUTO_INCREMENT,</a:t>
            </a:r>
          </a:p>
          <a:p>
            <a:pPr marL="0" indent="0">
              <a:buNone/>
            </a:pPr>
            <a:r>
              <a:rPr lang="it-IT" sz="1400" dirty="0"/>
              <a:t> 	`Date` date NOT NULL,</a:t>
            </a:r>
          </a:p>
          <a:p>
            <a:pPr marL="0" indent="0">
              <a:buNone/>
            </a:pPr>
            <a:r>
              <a:rPr lang="it-IT" sz="1400" dirty="0"/>
              <a:t>  	`Time` time NOT NULL,</a:t>
            </a:r>
          </a:p>
          <a:p>
            <a:pPr marL="0" indent="0">
              <a:buNone/>
            </a:pPr>
            <a:r>
              <a:rPr lang="it-IT" sz="1400" dirty="0"/>
              <a:t>  	`</a:t>
            </a:r>
            <a:r>
              <a:rPr lang="it-IT" sz="1400" dirty="0" err="1"/>
              <a:t>ID_Course</a:t>
            </a:r>
            <a:r>
              <a:rPr lang="it-IT" sz="1400" dirty="0"/>
              <a:t>` </a:t>
            </a:r>
            <a:r>
              <a:rPr lang="it-IT" sz="1400" dirty="0" err="1"/>
              <a:t>int</a:t>
            </a:r>
            <a:r>
              <a:rPr lang="it-IT" sz="1400" dirty="0"/>
              <a:t> NOT NULL,</a:t>
            </a:r>
          </a:p>
          <a:p>
            <a:pPr marL="0" indent="0">
              <a:buNone/>
            </a:pPr>
            <a:r>
              <a:rPr lang="it-IT" sz="1400" dirty="0"/>
              <a:t>  	PRIMARY KEY (`ID`),</a:t>
            </a:r>
          </a:p>
          <a:p>
            <a:pPr marL="0" indent="0">
              <a:buNone/>
            </a:pPr>
            <a:r>
              <a:rPr lang="it-IT" sz="1400" dirty="0"/>
              <a:t>  	KEY `</a:t>
            </a:r>
            <a:r>
              <a:rPr lang="it-IT" sz="1400" dirty="0" err="1"/>
              <a:t>ID_Course_idx</a:t>
            </a:r>
            <a:r>
              <a:rPr lang="it-IT" sz="1400" dirty="0"/>
              <a:t>` (`</a:t>
            </a:r>
            <a:r>
              <a:rPr lang="it-IT" sz="1400" dirty="0" err="1"/>
              <a:t>ID_Course</a:t>
            </a:r>
            <a:r>
              <a:rPr lang="it-IT" sz="1400" dirty="0"/>
              <a:t>`),</a:t>
            </a:r>
          </a:p>
          <a:p>
            <a:pPr marL="0" indent="0">
              <a:buNone/>
            </a:pPr>
            <a:r>
              <a:rPr lang="it-IT" sz="1400" dirty="0"/>
              <a:t>  	CONSTRAINT `Calls-&gt;Course` 	FOREIGN KEY (`</a:t>
            </a:r>
            <a:r>
              <a:rPr lang="it-IT" sz="1400" dirty="0" err="1"/>
              <a:t>ID_Course</a:t>
            </a:r>
            <a:r>
              <a:rPr lang="it-IT" sz="1400" dirty="0"/>
              <a:t>`) 	REFERENCES `</a:t>
            </a:r>
            <a:r>
              <a:rPr lang="it-IT" sz="1400" dirty="0" err="1"/>
              <a:t>courses</a:t>
            </a:r>
            <a:r>
              <a:rPr lang="it-IT" sz="1400" dirty="0"/>
              <a:t>` (`ID`) ON 	UPDATE CASCADE</a:t>
            </a:r>
          </a:p>
          <a:p>
            <a:pPr marL="0" indent="0">
              <a:buNone/>
            </a:pPr>
            <a:r>
              <a:rPr lang="it-IT" sz="1400" dirty="0"/>
              <a:t>)</a:t>
            </a:r>
          </a:p>
        </p:txBody>
      </p:sp>
      <p:sp>
        <p:nvSpPr>
          <p:cNvPr id="4" name="Titolo 1">
            <a:extLst>
              <a:ext uri="{FF2B5EF4-FFF2-40B4-BE49-F238E27FC236}">
                <a16:creationId xmlns:a16="http://schemas.microsoft.com/office/drawing/2014/main" id="{5B0F8839-557B-EBA0-A925-E1FF3D61BA97}"/>
              </a:ext>
            </a:extLst>
          </p:cNvPr>
          <p:cNvSpPr>
            <a:spLocks noGrp="1"/>
          </p:cNvSpPr>
          <p:nvPr>
            <p:ph type="title"/>
          </p:nvPr>
        </p:nvSpPr>
        <p:spPr>
          <a:xfrm>
            <a:off x="838200" y="365125"/>
            <a:ext cx="10515600" cy="1325563"/>
          </a:xfrm>
        </p:spPr>
        <p:txBody>
          <a:bodyPr/>
          <a:lstStyle/>
          <a:p>
            <a:pPr algn="ctr"/>
            <a:r>
              <a:rPr lang="it-IT" sz="6600" b="1" dirty="0"/>
              <a:t>Local database schema</a:t>
            </a:r>
          </a:p>
        </p:txBody>
      </p:sp>
      <p:sp>
        <p:nvSpPr>
          <p:cNvPr id="5" name="Segnaposto contenuto 2">
            <a:extLst>
              <a:ext uri="{FF2B5EF4-FFF2-40B4-BE49-F238E27FC236}">
                <a16:creationId xmlns:a16="http://schemas.microsoft.com/office/drawing/2014/main" id="{09FEB368-B10F-5051-E9D6-B374F7090F59}"/>
              </a:ext>
            </a:extLst>
          </p:cNvPr>
          <p:cNvSpPr txBox="1">
            <a:spLocks/>
          </p:cNvSpPr>
          <p:nvPr/>
        </p:nvSpPr>
        <p:spPr>
          <a:xfrm>
            <a:off x="3822192" y="1871345"/>
            <a:ext cx="4197096"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0400" b="1" i="1" dirty="0"/>
              <a:t>Courses </a:t>
            </a:r>
            <a:r>
              <a:rPr lang="it-IT" sz="10400" b="1" i="1" dirty="0" err="1"/>
              <a:t>table</a:t>
            </a:r>
            <a:endParaRPr lang="it-IT" sz="10400" b="1" i="1" dirty="0"/>
          </a:p>
          <a:p>
            <a:pPr marL="0" indent="0">
              <a:lnSpc>
                <a:spcPct val="110000"/>
              </a:lnSpc>
              <a:buNone/>
            </a:pPr>
            <a:r>
              <a:rPr lang="en-US" sz="5600" dirty="0"/>
              <a:t>CREATE TABLE `courses` (</a:t>
            </a:r>
          </a:p>
          <a:p>
            <a:pPr marL="0" indent="0">
              <a:lnSpc>
                <a:spcPct val="110000"/>
              </a:lnSpc>
              <a:buNone/>
            </a:pPr>
            <a:r>
              <a:rPr lang="en-US" sz="5600" dirty="0"/>
              <a:t>  	`ID` int NOT NULL AUTO_INCREMENT,</a:t>
            </a:r>
          </a:p>
          <a:p>
            <a:pPr marL="0" indent="0">
              <a:lnSpc>
                <a:spcPct val="110000"/>
              </a:lnSpc>
              <a:buNone/>
            </a:pPr>
            <a:r>
              <a:rPr lang="en-US" sz="5600" dirty="0"/>
              <a:t>  	`Name` varchar(64) NOT NULL,</a:t>
            </a:r>
          </a:p>
          <a:p>
            <a:pPr marL="0" indent="0">
              <a:lnSpc>
                <a:spcPct val="110000"/>
              </a:lnSpc>
              <a:buNone/>
            </a:pPr>
            <a:r>
              <a:rPr lang="en-US" sz="5600" dirty="0"/>
              <a:t>  	`Description` varchar(255) NOT NULL 	DEFAULT 'No description',</a:t>
            </a:r>
          </a:p>
          <a:p>
            <a:pPr marL="0" indent="0">
              <a:lnSpc>
                <a:spcPct val="110000"/>
              </a:lnSpc>
              <a:buNone/>
            </a:pPr>
            <a:r>
              <a:rPr lang="en-US" sz="5600" dirty="0"/>
              <a:t>  	`</a:t>
            </a:r>
            <a:r>
              <a:rPr lang="en-US" sz="5600" dirty="0" err="1"/>
              <a:t>ID_Lecturer</a:t>
            </a:r>
            <a:r>
              <a:rPr lang="en-US" sz="5600" dirty="0"/>
              <a:t>` int NOT NULL,</a:t>
            </a:r>
          </a:p>
          <a:p>
            <a:pPr marL="0" indent="0">
              <a:lnSpc>
                <a:spcPct val="110000"/>
              </a:lnSpc>
              <a:buNone/>
            </a:pPr>
            <a:r>
              <a:rPr lang="en-US" sz="5600" dirty="0"/>
              <a:t>  	PRIMARY KEY (`ID`),</a:t>
            </a:r>
          </a:p>
          <a:p>
            <a:pPr marL="0" indent="0">
              <a:lnSpc>
                <a:spcPct val="110000"/>
              </a:lnSpc>
              <a:buNone/>
            </a:pPr>
            <a:r>
              <a:rPr lang="en-US" sz="5600" dirty="0"/>
              <a:t>  	UNIQUE KEY `</a:t>
            </a:r>
            <a:r>
              <a:rPr lang="en-US" sz="5600" dirty="0" err="1"/>
              <a:t>Name_UNIQUE</a:t>
            </a:r>
            <a:r>
              <a:rPr lang="en-US" sz="5600" dirty="0"/>
              <a:t>` (`Name`),</a:t>
            </a:r>
          </a:p>
          <a:p>
            <a:pPr marL="0" indent="0">
              <a:lnSpc>
                <a:spcPct val="110000"/>
              </a:lnSpc>
              <a:buNone/>
            </a:pPr>
            <a:r>
              <a:rPr lang="en-US" sz="5600" dirty="0"/>
              <a:t> 	KEY `Courses-&gt;</a:t>
            </a:r>
            <a:r>
              <a:rPr lang="en-US" sz="5600" dirty="0" err="1"/>
              <a:t>Lecturers_idx</a:t>
            </a:r>
            <a:r>
              <a:rPr lang="en-US" sz="5600" dirty="0"/>
              <a:t>` 	(`</a:t>
            </a:r>
            <a:r>
              <a:rPr lang="en-US" sz="5600" dirty="0" err="1"/>
              <a:t>ID_Lecturer</a:t>
            </a:r>
            <a:r>
              <a:rPr lang="en-US" sz="5600" dirty="0"/>
              <a:t>`), CONSTRAINT `Courses-	&gt;Lecturers` FOREIGN KEY (`</a:t>
            </a:r>
            <a:r>
              <a:rPr lang="en-US" sz="5600" dirty="0" err="1"/>
              <a:t>ID_Lecturer</a:t>
            </a:r>
            <a:r>
              <a:rPr lang="en-US" sz="5600" dirty="0"/>
              <a:t>`) 	REFERENCES `users` (`ID`) ON UPDATE 	CASCADE</a:t>
            </a:r>
          </a:p>
          <a:p>
            <a:pPr marL="0" indent="0">
              <a:lnSpc>
                <a:spcPct val="110000"/>
              </a:lnSpc>
              <a:buNone/>
            </a:pPr>
            <a:r>
              <a:rPr lang="en-US" sz="5600" dirty="0"/>
              <a:t>)</a:t>
            </a:r>
            <a:endParaRPr lang="it-IT" sz="5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egnaposto contenuto 2">
            <a:extLst>
              <a:ext uri="{FF2B5EF4-FFF2-40B4-BE49-F238E27FC236}">
                <a16:creationId xmlns:a16="http://schemas.microsoft.com/office/drawing/2014/main" id="{171F0937-9343-F780-BDAA-1CA5FE005471}"/>
              </a:ext>
            </a:extLst>
          </p:cNvPr>
          <p:cNvSpPr txBox="1">
            <a:spLocks/>
          </p:cNvSpPr>
          <p:nvPr/>
        </p:nvSpPr>
        <p:spPr>
          <a:xfrm>
            <a:off x="8019288" y="1868170"/>
            <a:ext cx="41970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600" b="1" i="1" dirty="0"/>
              <a:t>Degree </a:t>
            </a:r>
            <a:r>
              <a:rPr lang="it-IT" sz="2600" b="1" i="1" dirty="0" err="1"/>
              <a:t>courses</a:t>
            </a:r>
            <a:r>
              <a:rPr lang="it-IT" sz="2600" b="1" i="1" dirty="0"/>
              <a:t> </a:t>
            </a:r>
            <a:r>
              <a:rPr lang="it-IT" sz="2600" b="1" i="1" dirty="0" err="1"/>
              <a:t>table</a:t>
            </a:r>
            <a:endParaRPr lang="it-IT" sz="2600" b="1" i="1" dirty="0"/>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degree_courses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`ID` int NOT NULL AUTO_INCREMENT,</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`Name` varchar(64) NOT NULL,</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`Description` varchar(255) NOT NULL 	DEFAULT 'No description',</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PRIMARY KEY (`ID`),</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UNIQUE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Nome_UNIQUE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(`Name`)</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60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18F20D0-1E82-B5FF-9A57-258B104876E9}"/>
              </a:ext>
            </a:extLst>
          </p:cNvPr>
          <p:cNvSpPr>
            <a:spLocks noGrp="1"/>
          </p:cNvSpPr>
          <p:nvPr>
            <p:ph type="title"/>
          </p:nvPr>
        </p:nvSpPr>
        <p:spPr>
          <a:xfrm>
            <a:off x="838200" y="365125"/>
            <a:ext cx="10515600" cy="1325563"/>
          </a:xfrm>
        </p:spPr>
        <p:txBody>
          <a:bodyPr/>
          <a:lstStyle/>
          <a:p>
            <a:pPr algn="ctr"/>
            <a:r>
              <a:rPr lang="it-IT" sz="6600" b="1" dirty="0"/>
              <a:t>Local database schema</a:t>
            </a:r>
          </a:p>
        </p:txBody>
      </p:sp>
      <p:sp>
        <p:nvSpPr>
          <p:cNvPr id="5" name="Segnaposto contenuto 2">
            <a:extLst>
              <a:ext uri="{FF2B5EF4-FFF2-40B4-BE49-F238E27FC236}">
                <a16:creationId xmlns:a16="http://schemas.microsoft.com/office/drawing/2014/main" id="{6D467AAC-3912-EDBE-0B99-1372B003C431}"/>
              </a:ext>
            </a:extLst>
          </p:cNvPr>
          <p:cNvSpPr>
            <a:spLocks noGrp="1"/>
          </p:cNvSpPr>
          <p:nvPr>
            <p:ph idx="1"/>
          </p:nvPr>
        </p:nvSpPr>
        <p:spPr>
          <a:xfrm>
            <a:off x="0" y="1693863"/>
            <a:ext cx="3822191" cy="4348164"/>
          </a:xfrm>
        </p:spPr>
        <p:txBody>
          <a:bodyPr>
            <a:noAutofit/>
          </a:bodyPr>
          <a:lstStyle/>
          <a:p>
            <a:pPr marL="0" indent="0">
              <a:buNone/>
            </a:pPr>
            <a:r>
              <a:rPr lang="it-IT" sz="2600" b="1" i="1" dirty="0" err="1"/>
              <a:t>Lecturers</a:t>
            </a:r>
            <a:r>
              <a:rPr lang="it-IT" sz="2600" b="1" i="1" dirty="0"/>
              <a:t> </a:t>
            </a:r>
            <a:r>
              <a:rPr lang="it-IT" sz="2600" b="1" i="1" dirty="0" err="1"/>
              <a:t>table</a:t>
            </a:r>
            <a:endParaRPr lang="it-IT" sz="2600" b="1" i="1" dirty="0"/>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CREATE TABLE `lecturers` (</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`ID` int NOT NULL AUTO_INCREMENT,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`Surname` varchar(64) NOT NULL,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`Name` varchar(64) NOT NULL,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`Email` varchar(64) NOT NULL 	DEFAULT 'Non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indicata</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`Username` varchar(64) NOT NULL,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`Password` varchar(64) NOT NULL,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PRIMARY KEY (`ID`),</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UNIQUE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Email_UNIQUE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(`Email`),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UNIQUE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Username_UNIQUE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(`Username`)</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egnaposto contenuto 2">
            <a:extLst>
              <a:ext uri="{FF2B5EF4-FFF2-40B4-BE49-F238E27FC236}">
                <a16:creationId xmlns:a16="http://schemas.microsoft.com/office/drawing/2014/main" id="{B6A61C7B-B802-992A-3721-EF483F240A3B}"/>
              </a:ext>
            </a:extLst>
          </p:cNvPr>
          <p:cNvSpPr txBox="1">
            <a:spLocks/>
          </p:cNvSpPr>
          <p:nvPr/>
        </p:nvSpPr>
        <p:spPr>
          <a:xfrm>
            <a:off x="3822191" y="1693863"/>
            <a:ext cx="4050793"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it-IT" sz="10400" b="1" i="1" dirty="0" err="1"/>
              <a:t>Registrations_calls</a:t>
            </a:r>
            <a:r>
              <a:rPr lang="it-IT" sz="10400" b="1" i="1" dirty="0"/>
              <a:t> </a:t>
            </a:r>
            <a:r>
              <a:rPr lang="it-IT" sz="10400" b="1" i="1" dirty="0" err="1"/>
              <a:t>table</a:t>
            </a:r>
            <a:endParaRPr lang="it-IT" sz="10400" b="1" i="1" dirty="0"/>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Mark`enum</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('','Assente','</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Rimandato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',’Rip</a:t>
            </a:r>
          </a:p>
          <a:p>
            <a:pPr marL="0" indent="0">
              <a:lnSpc>
                <a:spcPct val="110000"/>
              </a:lnSpc>
              <a:buNone/>
            </a:pPr>
            <a:r>
              <a:rPr lang="en-US" sz="5600" kern="100" dirty="0">
                <a:latin typeface="Calibri" panose="020F0502020204030204" pitchFamily="34" charset="0"/>
                <a:ea typeface="Calibri" panose="020F0502020204030204" pitchFamily="34" charset="0"/>
                <a:cs typeface="Times New Roman" panose="02020603050405020304" pitchFamily="18" charset="0"/>
              </a:rPr>
              <a:t>	</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rovato','18’,'20’,'21','22','23','24','25','26’,	’27','28','29','30','30L')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EvaluationStatus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enum</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(‘Non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inserito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Inserito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Pubblicato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Rifiutato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Verbalizzato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PRIMARY KEY (`ID_Student`,`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-&gt;Calls`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`calls` (`ID`) ON 	UPDATE CASCADE,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-&gt;Students`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`users` 	(`ID`) ON UPDATE CASCADE</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5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egnaposto contenuto 2">
            <a:extLst>
              <a:ext uri="{FF2B5EF4-FFF2-40B4-BE49-F238E27FC236}">
                <a16:creationId xmlns:a16="http://schemas.microsoft.com/office/drawing/2014/main" id="{270DCDB1-6C26-6F70-EF2B-82585CBEF558}"/>
              </a:ext>
            </a:extLst>
          </p:cNvPr>
          <p:cNvSpPr txBox="1">
            <a:spLocks/>
          </p:cNvSpPr>
          <p:nvPr/>
        </p:nvSpPr>
        <p:spPr>
          <a:xfrm>
            <a:off x="8019287" y="1690688"/>
            <a:ext cx="4197096"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it-IT" sz="10400" b="1" i="1" dirty="0" err="1"/>
              <a:t>Registrations_courses</a:t>
            </a:r>
            <a:r>
              <a:rPr lang="it-IT" sz="10400" b="1" i="1" dirty="0"/>
              <a:t> </a:t>
            </a:r>
            <a:r>
              <a:rPr lang="it-IT" sz="10400" b="1" i="1" dirty="0" err="1"/>
              <a:t>table</a:t>
            </a:r>
            <a:endParaRPr lang="it-IT" sz="10400" b="1" i="1" dirty="0"/>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PRIMARY KEY (`ID_Student`,`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Courses_idx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&gt;Courses`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`courses` (`ID`) ON UPDATE 	CASCADE,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-&gt;Students`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`users` (`ID`) ON UPDATE CASCADE</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5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7197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72732D56-8435-9705-CB82-67E8890E63CC}"/>
              </a:ext>
            </a:extLst>
          </p:cNvPr>
          <p:cNvSpPr>
            <a:spLocks noGrp="1"/>
          </p:cNvSpPr>
          <p:nvPr>
            <p:ph type="title"/>
          </p:nvPr>
        </p:nvSpPr>
        <p:spPr>
          <a:xfrm>
            <a:off x="838200" y="365125"/>
            <a:ext cx="10515600" cy="1325563"/>
          </a:xfrm>
        </p:spPr>
        <p:txBody>
          <a:bodyPr/>
          <a:lstStyle/>
          <a:p>
            <a:pPr algn="ctr"/>
            <a:r>
              <a:rPr lang="it-IT" sz="6600" b="1" dirty="0"/>
              <a:t>Local database schema</a:t>
            </a:r>
          </a:p>
        </p:txBody>
      </p:sp>
      <p:sp>
        <p:nvSpPr>
          <p:cNvPr id="5" name="Segnaposto contenuto 2">
            <a:extLst>
              <a:ext uri="{FF2B5EF4-FFF2-40B4-BE49-F238E27FC236}">
                <a16:creationId xmlns:a16="http://schemas.microsoft.com/office/drawing/2014/main" id="{D9E7D361-0997-CE83-4A99-B3FCAE7936CC}"/>
              </a:ext>
            </a:extLst>
          </p:cNvPr>
          <p:cNvSpPr>
            <a:spLocks noGrp="1"/>
          </p:cNvSpPr>
          <p:nvPr>
            <p:ph idx="1"/>
          </p:nvPr>
        </p:nvSpPr>
        <p:spPr>
          <a:xfrm>
            <a:off x="1" y="1871345"/>
            <a:ext cx="3822191" cy="4351338"/>
          </a:xfrm>
        </p:spPr>
        <p:txBody>
          <a:bodyPr>
            <a:normAutofit fontScale="25000" lnSpcReduction="20000"/>
          </a:bodyPr>
          <a:lstStyle/>
          <a:p>
            <a:pPr marL="0" indent="0">
              <a:lnSpc>
                <a:spcPct val="110000"/>
              </a:lnSpc>
              <a:buNone/>
            </a:pPr>
            <a:r>
              <a:rPr lang="it-IT" sz="10400" b="1" i="1" dirty="0" err="1"/>
              <a:t>Students_verbals</a:t>
            </a:r>
            <a:r>
              <a:rPr lang="it-IT" sz="10400" b="1" i="1" dirty="0"/>
              <a:t> </a:t>
            </a:r>
            <a:r>
              <a:rPr lang="it-IT" sz="10400" b="1" i="1" dirty="0" err="1"/>
              <a:t>table</a:t>
            </a:r>
            <a:endParaRPr lang="it-IT" sz="10400" b="1" i="1" dirty="0"/>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PRIMARY KEY 	(`ID_Student`,`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Verbals_idx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-&gt;Students`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`users` (`ID`) ON 	UPDATE CASCADE,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(`ID`) ON UPDATE CASCADE</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dirty="0"/>
          </a:p>
        </p:txBody>
      </p:sp>
      <p:sp>
        <p:nvSpPr>
          <p:cNvPr id="6" name="Segnaposto contenuto 2">
            <a:extLst>
              <a:ext uri="{FF2B5EF4-FFF2-40B4-BE49-F238E27FC236}">
                <a16:creationId xmlns:a16="http://schemas.microsoft.com/office/drawing/2014/main" id="{EF310203-2096-E914-2BD5-2CB6AD1A0774}"/>
              </a:ext>
            </a:extLst>
          </p:cNvPr>
          <p:cNvSpPr txBox="1">
            <a:spLocks/>
          </p:cNvSpPr>
          <p:nvPr/>
        </p:nvSpPr>
        <p:spPr>
          <a:xfrm>
            <a:off x="3822192" y="1871345"/>
            <a:ext cx="4197096"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it-IT" sz="10400" b="1" i="1" dirty="0"/>
              <a:t>Users </a:t>
            </a:r>
            <a:r>
              <a:rPr lang="it-IT" sz="10400" b="1" i="1" dirty="0" err="1"/>
              <a:t>table</a:t>
            </a:r>
            <a:endParaRPr lang="it-IT" sz="10400" b="1" i="1" dirty="0"/>
          </a:p>
          <a:p>
            <a:pPr marL="0" indent="0">
              <a:lnSpc>
                <a:spcPct val="110000"/>
              </a:lnSpc>
              <a:buNone/>
            </a:pPr>
            <a:r>
              <a:rPr lang="en-US" sz="4800" dirty="0"/>
              <a:t>CREATE TABLE `users` (</a:t>
            </a:r>
          </a:p>
          <a:p>
            <a:pPr marL="0" indent="0">
              <a:lnSpc>
                <a:spcPct val="110000"/>
              </a:lnSpc>
              <a:buNone/>
            </a:pPr>
            <a:r>
              <a:rPr lang="en-US" sz="4800" dirty="0"/>
              <a:t>  	`ID` int NOT NULL AUTO_INCREMENT,</a:t>
            </a:r>
          </a:p>
          <a:p>
            <a:pPr marL="0" indent="0">
              <a:lnSpc>
                <a:spcPct val="110000"/>
              </a:lnSpc>
              <a:buNone/>
            </a:pPr>
            <a:r>
              <a:rPr lang="en-US" sz="4800" dirty="0"/>
              <a:t>  	`Surname` varchar(64) NOT NULL,</a:t>
            </a:r>
          </a:p>
          <a:p>
            <a:pPr marL="0" indent="0">
              <a:lnSpc>
                <a:spcPct val="110000"/>
              </a:lnSpc>
              <a:buNone/>
            </a:pPr>
            <a:r>
              <a:rPr lang="en-US" sz="4800" dirty="0"/>
              <a:t>  	`Name` varchar(64) NOT NULL,</a:t>
            </a:r>
          </a:p>
          <a:p>
            <a:pPr marL="0" indent="0">
              <a:lnSpc>
                <a:spcPct val="110000"/>
              </a:lnSpc>
              <a:buNone/>
            </a:pPr>
            <a:r>
              <a:rPr lang="en-US" sz="4800" dirty="0"/>
              <a:t>  	`Email` varchar(64) NOT NULL,</a:t>
            </a:r>
          </a:p>
          <a:p>
            <a:pPr marL="0" indent="0">
              <a:lnSpc>
                <a:spcPct val="110000"/>
              </a:lnSpc>
              <a:buNone/>
            </a:pPr>
            <a:r>
              <a:rPr lang="en-US" sz="4800" dirty="0"/>
              <a:t>  	`Username` varchar(64) NOT NULL,</a:t>
            </a:r>
          </a:p>
          <a:p>
            <a:pPr marL="0" indent="0">
              <a:lnSpc>
                <a:spcPct val="110000"/>
              </a:lnSpc>
              <a:buNone/>
            </a:pPr>
            <a:r>
              <a:rPr lang="en-US" sz="4800" dirty="0"/>
              <a:t>  	`Password` varchar(64) NOT NULL,</a:t>
            </a:r>
          </a:p>
          <a:p>
            <a:pPr marL="0" indent="0">
              <a:lnSpc>
                <a:spcPct val="110000"/>
              </a:lnSpc>
              <a:buNone/>
            </a:pPr>
            <a:r>
              <a:rPr lang="en-US" sz="4800" dirty="0"/>
              <a:t>  	`Role` varchar(64) NOT NULL,</a:t>
            </a:r>
          </a:p>
          <a:p>
            <a:pPr marL="0" indent="0">
              <a:lnSpc>
                <a:spcPct val="110000"/>
              </a:lnSpc>
              <a:buNone/>
            </a:pPr>
            <a:r>
              <a:rPr lang="en-US" sz="4800" dirty="0"/>
              <a:t>  	`</a:t>
            </a:r>
            <a:r>
              <a:rPr lang="en-US" sz="4800" dirty="0" err="1"/>
              <a:t>ID_DegreeCourse</a:t>
            </a:r>
            <a:r>
              <a:rPr lang="en-US" sz="4800" dirty="0"/>
              <a:t>` int DEFAULT NULL,</a:t>
            </a:r>
          </a:p>
          <a:p>
            <a:pPr marL="0" indent="0">
              <a:lnSpc>
                <a:spcPct val="110000"/>
              </a:lnSpc>
              <a:buNone/>
            </a:pPr>
            <a:r>
              <a:rPr lang="en-US" sz="4800" dirty="0"/>
              <a:t>  	PRIMARY KEY (`ID`),</a:t>
            </a:r>
          </a:p>
          <a:p>
            <a:pPr marL="0" indent="0">
              <a:lnSpc>
                <a:spcPct val="110000"/>
              </a:lnSpc>
              <a:buNone/>
            </a:pPr>
            <a:r>
              <a:rPr lang="en-US" sz="4800" dirty="0"/>
              <a:t>  	UNIQUE KEY `</a:t>
            </a:r>
            <a:r>
              <a:rPr lang="en-US" sz="4800" dirty="0" err="1"/>
              <a:t>Username_UNIQUE</a:t>
            </a:r>
            <a:r>
              <a:rPr lang="en-US" sz="4800" dirty="0"/>
              <a:t>` 	(`Username`), KEY `Students-	&gt;</a:t>
            </a:r>
            <a:r>
              <a:rPr lang="en-US" sz="4800" dirty="0" err="1"/>
              <a:t>DegreeCourses_idx</a:t>
            </a:r>
            <a:r>
              <a:rPr lang="en-US" sz="4800" dirty="0"/>
              <a:t>` (`</a:t>
            </a:r>
            <a:r>
              <a:rPr lang="en-US" sz="4800" dirty="0" err="1"/>
              <a:t>ID_DegreeCourse</a:t>
            </a:r>
            <a:r>
              <a:rPr lang="en-US" sz="4800" dirty="0"/>
              <a:t>`), 	CONSTRAINT `Students-&gt;</a:t>
            </a:r>
            <a:r>
              <a:rPr lang="en-US" sz="4800" dirty="0" err="1"/>
              <a:t>DegreeCourses</a:t>
            </a:r>
            <a:r>
              <a:rPr lang="en-US" sz="4800" dirty="0"/>
              <a:t>` 	FOREIGN KEY (`</a:t>
            </a:r>
            <a:r>
              <a:rPr lang="en-US" sz="4800" dirty="0" err="1"/>
              <a:t>ID_DegreeCourse</a:t>
            </a:r>
            <a:r>
              <a:rPr lang="en-US" sz="4800" dirty="0"/>
              <a:t>`) 	REFERENCES `</a:t>
            </a:r>
            <a:r>
              <a:rPr lang="en-US" sz="4800" dirty="0" err="1"/>
              <a:t>degree_courses</a:t>
            </a:r>
            <a:r>
              <a:rPr lang="en-US" sz="4800" dirty="0"/>
              <a:t>` (`ID`) ON 	UPDATE CASCADE</a:t>
            </a:r>
          </a:p>
          <a:p>
            <a:pPr marL="0" indent="0">
              <a:lnSpc>
                <a:spcPct val="110000"/>
              </a:lnSpc>
              <a:buNone/>
            </a:pPr>
            <a:r>
              <a:rPr lang="en-US" sz="4800" dirty="0"/>
              <a:t>)</a:t>
            </a:r>
            <a:endParaRPr lang="it-IT" sz="5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egnaposto contenuto 2">
            <a:extLst>
              <a:ext uri="{FF2B5EF4-FFF2-40B4-BE49-F238E27FC236}">
                <a16:creationId xmlns:a16="http://schemas.microsoft.com/office/drawing/2014/main" id="{20FA03E0-9396-A31F-D874-ABB5A2774337}"/>
              </a:ext>
            </a:extLst>
          </p:cNvPr>
          <p:cNvSpPr txBox="1">
            <a:spLocks/>
          </p:cNvSpPr>
          <p:nvPr/>
        </p:nvSpPr>
        <p:spPr>
          <a:xfrm>
            <a:off x="8019288" y="1868170"/>
            <a:ext cx="41970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600" b="1" i="1" dirty="0" err="1"/>
              <a:t>Verbals</a:t>
            </a:r>
            <a:r>
              <a:rPr lang="it-IT" sz="2600" b="1" i="1" dirty="0"/>
              <a:t> </a:t>
            </a:r>
            <a:r>
              <a:rPr lang="it-IT" sz="2600" b="1" i="1" dirty="0" err="1"/>
              <a:t>table</a:t>
            </a:r>
            <a:endParaRPr lang="it-IT" sz="2600" b="1" i="1" dirty="0"/>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`ID` int NOT NULL AUTO_INCREMENT,</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CreationDate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date NOT NULL,</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CreationTime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time NOT NULL,</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PRIMARY KEY (`ID`),</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Calls_idx</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CONSTRAINT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-&gt;Calls` FOREIGN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REFERENCES `calls` (`ID`) ON 	UPDATE CASCADE</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817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365125"/>
            <a:ext cx="11357809" cy="1325563"/>
          </a:xfrm>
        </p:spPr>
        <p:txBody>
          <a:bodyPr>
            <a:noAutofit/>
          </a:bodyPr>
          <a:lstStyle/>
          <a:p>
            <a:pPr algn="ctr"/>
            <a:r>
              <a:rPr lang="it-IT" sz="6600" b="1" dirty="0">
                <a:sym typeface="Calibri"/>
              </a:rPr>
              <a:t>Application </a:t>
            </a:r>
            <a:r>
              <a:rPr lang="it-IT" sz="6600" b="1" dirty="0" err="1">
                <a:sym typeface="Calibri"/>
              </a:rPr>
              <a:t>requirements</a:t>
            </a:r>
            <a:r>
              <a:rPr lang="it-IT" sz="6600" b="1" dirty="0">
                <a:sym typeface="Calibri"/>
              </a:rPr>
              <a:t> </a:t>
            </a:r>
            <a:r>
              <a:rPr lang="it-IT" sz="6600" b="1" dirty="0" err="1">
                <a:sym typeface="Calibri"/>
              </a:rPr>
              <a:t>analysis</a:t>
            </a:r>
            <a:endParaRPr lang="it-IT" sz="6600" b="1" dirty="0">
              <a:sym typeface="Calibri"/>
            </a:endParaRPr>
          </a:p>
        </p:txBody>
      </p:sp>
      <p:sp>
        <p:nvSpPr>
          <p:cNvPr id="5" name="Segnaposto contenuto 2">
            <a:extLst>
              <a:ext uri="{FF2B5EF4-FFF2-40B4-BE49-F238E27FC236}">
                <a16:creationId xmlns:a16="http://schemas.microsoft.com/office/drawing/2014/main" id="{C4264A6A-2494-7D8D-A345-7AA434E9C4E5}"/>
              </a:ext>
            </a:extLst>
          </p:cNvPr>
          <p:cNvSpPr>
            <a:spLocks noGrp="1"/>
          </p:cNvSpPr>
          <p:nvPr>
            <p:ph idx="1"/>
          </p:nvPr>
        </p:nvSpPr>
        <p:spPr>
          <a:xfrm>
            <a:off x="838200" y="1825621"/>
            <a:ext cx="10515600" cy="4238295"/>
          </a:xfrm>
        </p:spPr>
        <p:txBody>
          <a:bodyPr>
            <a:normAutofit/>
          </a:bodyPr>
          <a:lstStyle/>
          <a:p>
            <a:pPr marL="0" indent="0">
              <a:buNone/>
            </a:pPr>
            <a:r>
              <a:rPr lang="it-IT" sz="2400" dirty="0"/>
              <a:t>Un’applicazione permette di verbalizzare gli esiti degli esami di un appello. Il </a:t>
            </a:r>
            <a:r>
              <a:rPr lang="it-IT" sz="2400" dirty="0">
                <a:solidFill>
                  <a:srgbClr val="FF0000"/>
                </a:solidFill>
              </a:rPr>
              <a:t>docente</a:t>
            </a:r>
            <a:r>
              <a:rPr lang="it-IT" sz="2400" dirty="0"/>
              <a:t> accede tramite </a:t>
            </a:r>
            <a:r>
              <a:rPr lang="it-IT" sz="2400" dirty="0">
                <a:solidFill>
                  <a:srgbClr val="0070C0"/>
                </a:solidFill>
              </a:rPr>
              <a:t>l</a:t>
            </a:r>
            <a:r>
              <a:rPr lang="it-IT" sz="2400" dirty="0">
                <a:solidFill>
                  <a:schemeClr val="accent2">
                    <a:lumMod val="50000"/>
                  </a:schemeClr>
                </a:solidFill>
              </a:rPr>
              <a:t>o</a:t>
            </a:r>
            <a:r>
              <a:rPr lang="it-IT" sz="2400" dirty="0">
                <a:solidFill>
                  <a:srgbClr val="0070C0"/>
                </a:solidFill>
              </a:rPr>
              <a:t>g</a:t>
            </a:r>
            <a:r>
              <a:rPr lang="it-IT" sz="2400" dirty="0">
                <a:solidFill>
                  <a:schemeClr val="accent2">
                    <a:lumMod val="50000"/>
                  </a:schemeClr>
                </a:solidFill>
              </a:rPr>
              <a:t>i</a:t>
            </a:r>
            <a:r>
              <a:rPr lang="it-IT" sz="2400" dirty="0">
                <a:solidFill>
                  <a:srgbClr val="0070C0"/>
                </a:solidFill>
              </a:rPr>
              <a:t>n</a:t>
            </a:r>
            <a:r>
              <a:rPr lang="it-IT" sz="2400" dirty="0"/>
              <a:t> e </a:t>
            </a:r>
            <a:r>
              <a:rPr lang="it-IT" sz="2400" dirty="0">
                <a:solidFill>
                  <a:srgbClr val="0070C0"/>
                </a:solidFill>
              </a:rPr>
              <a:t>seleziona</a:t>
            </a:r>
            <a:r>
              <a:rPr lang="it-IT" sz="2400" dirty="0"/>
              <a:t> nella </a:t>
            </a:r>
            <a:r>
              <a:rPr lang="it-IT" sz="2400" dirty="0">
                <a:solidFill>
                  <a:srgbClr val="FF0000"/>
                </a:solidFill>
              </a:rPr>
              <a:t>HOME page </a:t>
            </a:r>
            <a:r>
              <a:rPr lang="it-IT" sz="2400" dirty="0">
                <a:solidFill>
                  <a:srgbClr val="0070C0"/>
                </a:solidFill>
              </a:rPr>
              <a:t>un corso </a:t>
            </a:r>
            <a:r>
              <a:rPr lang="it-IT" sz="2400" dirty="0"/>
              <a:t>da </a:t>
            </a:r>
            <a:r>
              <a:rPr lang="it-IT" sz="2400" dirty="0">
                <a:solidFill>
                  <a:srgbClr val="00B050"/>
                </a:solidFill>
              </a:rPr>
              <a:t>una lista dei propri corsi </a:t>
            </a:r>
            <a:r>
              <a:rPr lang="it-IT" sz="2400" dirty="0"/>
              <a:t>ordinata in modo alfabetico decrescente e poi una data d’appello del corso scelto selezionata da un </a:t>
            </a:r>
            <a:r>
              <a:rPr lang="it-IT" sz="2400" dirty="0">
                <a:solidFill>
                  <a:srgbClr val="00B050"/>
                </a:solidFill>
              </a:rPr>
              <a:t>elenco ordinato per data decrescente</a:t>
            </a:r>
            <a:r>
              <a:rPr lang="it-IT" sz="2400" dirty="0"/>
              <a:t>. Ogni corso ha un solo docente. La </a:t>
            </a:r>
            <a:r>
              <a:rPr lang="it-IT" sz="2400" dirty="0">
                <a:solidFill>
                  <a:srgbClr val="0070C0"/>
                </a:solidFill>
              </a:rPr>
              <a:t>selezione dell’appello </a:t>
            </a:r>
            <a:r>
              <a:rPr lang="it-IT" sz="2400" dirty="0">
                <a:solidFill>
                  <a:schemeClr val="accent2">
                    <a:lumMod val="50000"/>
                  </a:schemeClr>
                </a:solidFill>
              </a:rPr>
              <a:t>porta</a:t>
            </a:r>
            <a:r>
              <a:rPr lang="it-IT" sz="2400" dirty="0"/>
              <a:t> a una </a:t>
            </a:r>
            <a:r>
              <a:rPr lang="it-IT" sz="2400" dirty="0">
                <a:solidFill>
                  <a:srgbClr val="FF0000"/>
                </a:solidFill>
              </a:rPr>
              <a:t>pagina ISCRITTI</a:t>
            </a:r>
            <a:r>
              <a:rPr lang="it-IT" sz="2400" dirty="0"/>
              <a:t>, che mostra una </a:t>
            </a:r>
            <a:r>
              <a:rPr lang="it-IT" sz="2400" dirty="0">
                <a:solidFill>
                  <a:srgbClr val="00B050"/>
                </a:solidFill>
              </a:rPr>
              <a:t>tabella con tutti gli iscritti all’appello</a:t>
            </a:r>
            <a:r>
              <a:rPr lang="it-IT" sz="2400" dirty="0"/>
              <a:t>. La tabella riporta i seguenti dati: matricola, cognome e nome, email, corso di laurea, voto e stato di valutazione. Il voto può non essere ancora definito. Lo stato di valutazione dello studente rispetto all’appello può assumere i valori: non inserito, inserito, pubblicato, rifiutato e verbalizzato. </a:t>
            </a:r>
            <a:r>
              <a:rPr lang="it-IT" sz="2400" dirty="0">
                <a:solidFill>
                  <a:srgbClr val="0070C0"/>
                </a:solidFill>
              </a:rPr>
              <a:t>Selezionando</a:t>
            </a:r>
            <a:r>
              <a:rPr lang="it-IT" sz="2400" dirty="0"/>
              <a:t> </a:t>
            </a:r>
            <a:r>
              <a:rPr lang="it-IT" sz="2400" dirty="0">
                <a:solidFill>
                  <a:srgbClr val="00B050"/>
                </a:solidFill>
              </a:rPr>
              <a:t>u</a:t>
            </a:r>
            <a:r>
              <a:rPr lang="it-IT" sz="2400" dirty="0">
                <a:solidFill>
                  <a:srgbClr val="0070C0"/>
                </a:solidFill>
              </a:rPr>
              <a:t>n</a:t>
            </a:r>
            <a:r>
              <a:rPr lang="it-IT" sz="2400" dirty="0">
                <a:solidFill>
                  <a:srgbClr val="00B050"/>
                </a:solidFill>
              </a:rPr>
              <a:t>’e</a:t>
            </a:r>
            <a:r>
              <a:rPr lang="it-IT" sz="2400" dirty="0">
                <a:solidFill>
                  <a:srgbClr val="0070C0"/>
                </a:solidFill>
              </a:rPr>
              <a:t>t</a:t>
            </a:r>
            <a:r>
              <a:rPr lang="it-IT" sz="2400" dirty="0">
                <a:solidFill>
                  <a:srgbClr val="00B050"/>
                </a:solidFill>
              </a:rPr>
              <a:t>i</a:t>
            </a:r>
            <a:r>
              <a:rPr lang="it-IT" sz="2400" dirty="0">
                <a:solidFill>
                  <a:srgbClr val="0070C0"/>
                </a:solidFill>
              </a:rPr>
              <a:t>c</a:t>
            </a:r>
            <a:r>
              <a:rPr lang="it-IT" sz="2400" dirty="0">
                <a:solidFill>
                  <a:srgbClr val="00B050"/>
                </a:solidFill>
              </a:rPr>
              <a:t>h</a:t>
            </a:r>
            <a:r>
              <a:rPr lang="it-IT" sz="2400" dirty="0">
                <a:solidFill>
                  <a:srgbClr val="0070C0"/>
                </a:solidFill>
              </a:rPr>
              <a:t>e</a:t>
            </a:r>
            <a:r>
              <a:rPr lang="it-IT" sz="2400" dirty="0">
                <a:solidFill>
                  <a:srgbClr val="00B050"/>
                </a:solidFill>
              </a:rPr>
              <a:t>t</a:t>
            </a:r>
            <a:r>
              <a:rPr lang="it-IT" sz="2400" dirty="0">
                <a:solidFill>
                  <a:srgbClr val="0070C0"/>
                </a:solidFill>
              </a:rPr>
              <a:t>t</a:t>
            </a:r>
            <a:r>
              <a:rPr lang="it-IT" sz="2400" dirty="0">
                <a:solidFill>
                  <a:srgbClr val="00B050"/>
                </a:solidFill>
              </a:rPr>
              <a:t>a</a:t>
            </a:r>
            <a:r>
              <a:rPr lang="it-IT" sz="2400" dirty="0"/>
              <a:t> nell’intestazione della tabella, l’utente </a:t>
            </a:r>
            <a:r>
              <a:rPr lang="it-IT" sz="2400" dirty="0">
                <a:solidFill>
                  <a:schemeClr val="accent2">
                    <a:lumMod val="50000"/>
                  </a:schemeClr>
                </a:solidFill>
              </a:rPr>
              <a:t>ordina le righe in base al valore di tale etichetta </a:t>
            </a:r>
            <a:r>
              <a:rPr lang="it-IT" sz="2400" dirty="0"/>
              <a:t>(ad esempio, selezionando “cognome” la tabella è riordinata in base al cognome). </a:t>
            </a:r>
          </a:p>
        </p:txBody>
      </p:sp>
    </p:spTree>
    <p:extLst>
      <p:ext uri="{BB962C8B-B14F-4D97-AF65-F5344CB8AC3E}">
        <p14:creationId xmlns:p14="http://schemas.microsoft.com/office/powerpoint/2010/main" val="215590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365125"/>
            <a:ext cx="11357809" cy="1325563"/>
          </a:xfrm>
        </p:spPr>
        <p:txBody>
          <a:bodyPr>
            <a:noAutofit/>
          </a:bodyPr>
          <a:lstStyle/>
          <a:p>
            <a:pPr algn="ctr"/>
            <a:r>
              <a:rPr lang="it-IT" sz="6600" b="1" dirty="0">
                <a:sym typeface="Calibri"/>
              </a:rPr>
              <a:t>Application </a:t>
            </a:r>
            <a:r>
              <a:rPr lang="it-IT" sz="6600" b="1" dirty="0" err="1">
                <a:sym typeface="Calibri"/>
              </a:rPr>
              <a:t>requirements</a:t>
            </a:r>
            <a:r>
              <a:rPr lang="it-IT" sz="6600" b="1" dirty="0">
                <a:sym typeface="Calibri"/>
              </a:rPr>
              <a:t> </a:t>
            </a:r>
            <a:r>
              <a:rPr lang="it-IT" sz="6600" b="1" dirty="0" err="1">
                <a:sym typeface="Calibri"/>
              </a:rPr>
              <a:t>analysis</a:t>
            </a:r>
            <a:endParaRPr lang="it-IT" sz="6600" b="1" dirty="0">
              <a:sym typeface="Calibri"/>
            </a:endParaRPr>
          </a:p>
        </p:txBody>
      </p:sp>
      <p:sp>
        <p:nvSpPr>
          <p:cNvPr id="3" name="Segnaposto contenuto 2">
            <a:extLst>
              <a:ext uri="{FF2B5EF4-FFF2-40B4-BE49-F238E27FC236}">
                <a16:creationId xmlns:a16="http://schemas.microsoft.com/office/drawing/2014/main" id="{8965B51F-4147-A85C-33ED-3210839E2E5B}"/>
              </a:ext>
            </a:extLst>
          </p:cNvPr>
          <p:cNvSpPr>
            <a:spLocks noGrp="1"/>
          </p:cNvSpPr>
          <p:nvPr>
            <p:ph idx="1"/>
          </p:nvPr>
        </p:nvSpPr>
        <p:spPr>
          <a:xfrm>
            <a:off x="838200" y="1825625"/>
            <a:ext cx="10515600" cy="4238625"/>
          </a:xfrm>
        </p:spPr>
        <p:txBody>
          <a:bodyPr>
            <a:noAutofit/>
          </a:bodyPr>
          <a:lstStyle/>
          <a:p>
            <a:pPr marL="0" indent="0">
              <a:buNone/>
            </a:pPr>
            <a:r>
              <a:rPr lang="it-IT" sz="2400" dirty="0">
                <a:solidFill>
                  <a:srgbClr val="0070C0"/>
                </a:solidFill>
              </a:rPr>
              <a:t>Successive selezioni della stessa etichetta </a:t>
            </a:r>
            <a:r>
              <a:rPr lang="it-IT" sz="2400" dirty="0">
                <a:solidFill>
                  <a:schemeClr val="accent2">
                    <a:lumMod val="50000"/>
                  </a:schemeClr>
                </a:solidFill>
              </a:rPr>
              <a:t>invertono l’ordinamento</a:t>
            </a:r>
            <a:r>
              <a:rPr lang="it-IT" sz="2400" dirty="0"/>
              <a:t>: si parte con l’ordinamento crescente. Il valore del voto viene considerato ordinato nel modo seguente: &lt;vuoto&gt;, assente, rimandato, riprovato, 18, 19, …, 30, 30 e lode. Nella tabella della pagina ISCRITTI ad ogni riga corrisponde un </a:t>
            </a:r>
            <a:r>
              <a:rPr lang="it-IT" sz="2400" dirty="0">
                <a:solidFill>
                  <a:srgbClr val="00B050"/>
                </a:solidFill>
              </a:rPr>
              <a:t>bottone “</a:t>
            </a:r>
            <a:r>
              <a:rPr lang="it-IT" sz="2400" dirty="0">
                <a:solidFill>
                  <a:srgbClr val="FF0000"/>
                </a:solidFill>
              </a:rPr>
              <a:t>M</a:t>
            </a:r>
            <a:r>
              <a:rPr lang="it-IT" sz="2400" dirty="0">
                <a:solidFill>
                  <a:srgbClr val="00B050"/>
                </a:solidFill>
              </a:rPr>
              <a:t>O</a:t>
            </a:r>
            <a:r>
              <a:rPr lang="it-IT" sz="2400" dirty="0">
                <a:solidFill>
                  <a:srgbClr val="FF0000"/>
                </a:solidFill>
              </a:rPr>
              <a:t>D</a:t>
            </a:r>
            <a:r>
              <a:rPr lang="it-IT" sz="2400" dirty="0">
                <a:solidFill>
                  <a:srgbClr val="00B050"/>
                </a:solidFill>
              </a:rPr>
              <a:t>I</a:t>
            </a:r>
            <a:r>
              <a:rPr lang="it-IT" sz="2400" dirty="0">
                <a:solidFill>
                  <a:srgbClr val="FF0000"/>
                </a:solidFill>
              </a:rPr>
              <a:t>F</a:t>
            </a:r>
            <a:r>
              <a:rPr lang="it-IT" sz="2400" dirty="0">
                <a:solidFill>
                  <a:srgbClr val="00B050"/>
                </a:solidFill>
              </a:rPr>
              <a:t>I</a:t>
            </a:r>
            <a:r>
              <a:rPr lang="it-IT" sz="2400" dirty="0">
                <a:solidFill>
                  <a:srgbClr val="FF0000"/>
                </a:solidFill>
              </a:rPr>
              <a:t>C</a:t>
            </a:r>
            <a:r>
              <a:rPr lang="it-IT" sz="2400" dirty="0">
                <a:solidFill>
                  <a:srgbClr val="00B050"/>
                </a:solidFill>
              </a:rPr>
              <a:t>A</a:t>
            </a:r>
            <a:r>
              <a:rPr lang="it-IT" sz="2400" dirty="0"/>
              <a:t>”. </a:t>
            </a:r>
            <a:r>
              <a:rPr lang="it-IT" sz="2400" dirty="0">
                <a:solidFill>
                  <a:srgbClr val="0070C0"/>
                </a:solidFill>
              </a:rPr>
              <a:t>Premendo il bottone </a:t>
            </a:r>
            <a:r>
              <a:rPr lang="it-IT" sz="2400" dirty="0">
                <a:solidFill>
                  <a:schemeClr val="accent2">
                    <a:lumMod val="50000"/>
                  </a:schemeClr>
                </a:solidFill>
              </a:rPr>
              <a:t>compare una pagina </a:t>
            </a:r>
            <a:r>
              <a:rPr lang="it-IT" sz="2400" dirty="0"/>
              <a:t>con una </a:t>
            </a:r>
            <a:r>
              <a:rPr lang="it-IT" sz="2400" dirty="0" err="1">
                <a:solidFill>
                  <a:srgbClr val="00B050"/>
                </a:solidFill>
              </a:rPr>
              <a:t>form</a:t>
            </a:r>
            <a:r>
              <a:rPr lang="it-IT" sz="2400" dirty="0">
                <a:solidFill>
                  <a:srgbClr val="00B050"/>
                </a:solidFill>
              </a:rPr>
              <a:t> che mostra tutti i dati dello studente selezionato </a:t>
            </a:r>
            <a:r>
              <a:rPr lang="it-IT" sz="2400" dirty="0"/>
              <a:t>e un </a:t>
            </a:r>
            <a:r>
              <a:rPr lang="it-IT" sz="2400" dirty="0">
                <a:solidFill>
                  <a:srgbClr val="00B050"/>
                </a:solidFill>
              </a:rPr>
              <a:t>campo di input in cui è possibile scegliere il voto</a:t>
            </a:r>
            <a:r>
              <a:rPr lang="it-IT" sz="2400" dirty="0"/>
              <a:t>. </a:t>
            </a:r>
            <a:r>
              <a:rPr lang="it-IT" sz="2400" dirty="0">
                <a:solidFill>
                  <a:srgbClr val="0070C0"/>
                </a:solidFill>
              </a:rPr>
              <a:t>L’invio della </a:t>
            </a:r>
            <a:r>
              <a:rPr lang="it-IT" sz="2400" dirty="0" err="1">
                <a:solidFill>
                  <a:srgbClr val="0070C0"/>
                </a:solidFill>
              </a:rPr>
              <a:t>form</a:t>
            </a:r>
            <a:r>
              <a:rPr lang="it-IT" sz="2400" dirty="0"/>
              <a:t> provoca </a:t>
            </a:r>
            <a:r>
              <a:rPr lang="it-IT" sz="2400" dirty="0">
                <a:solidFill>
                  <a:schemeClr val="accent2">
                    <a:lumMod val="50000"/>
                  </a:schemeClr>
                </a:solidFill>
              </a:rPr>
              <a:t>la modifica o l’inserimento del voto</a:t>
            </a:r>
            <a:r>
              <a:rPr lang="it-IT" sz="2400" dirty="0"/>
              <a:t>. Inizialmente le righe sono nello stato di valutazione “non inserito”. </a:t>
            </a:r>
            <a:r>
              <a:rPr lang="it-IT" sz="2400" dirty="0">
                <a:solidFill>
                  <a:srgbClr val="0070C0"/>
                </a:solidFill>
              </a:rPr>
              <a:t>L’inserimento e le successive eventuali modifiche</a:t>
            </a:r>
            <a:r>
              <a:rPr lang="it-IT" sz="2400" dirty="0"/>
              <a:t> portano </a:t>
            </a:r>
            <a:r>
              <a:rPr lang="it-IT" sz="2400" dirty="0">
                <a:solidFill>
                  <a:schemeClr val="accent2">
                    <a:lumMod val="50000"/>
                  </a:schemeClr>
                </a:solidFill>
              </a:rPr>
              <a:t>la riga nello stato di valutazione “inserito”. </a:t>
            </a:r>
            <a:r>
              <a:rPr lang="it-IT" sz="2400" dirty="0"/>
              <a:t>Alla tabella della pagina ISCRITTI è associato un</a:t>
            </a:r>
            <a:r>
              <a:rPr lang="it-IT" sz="2400" dirty="0">
                <a:solidFill>
                  <a:srgbClr val="00B050"/>
                </a:solidFill>
              </a:rPr>
              <a:t> b</a:t>
            </a:r>
            <a:r>
              <a:rPr lang="it-IT" sz="2400" dirty="0">
                <a:solidFill>
                  <a:srgbClr val="0070C0"/>
                </a:solidFill>
              </a:rPr>
              <a:t>o</a:t>
            </a:r>
            <a:r>
              <a:rPr lang="it-IT" sz="2400" dirty="0">
                <a:solidFill>
                  <a:srgbClr val="00B050"/>
                </a:solidFill>
              </a:rPr>
              <a:t>t</a:t>
            </a:r>
            <a:r>
              <a:rPr lang="it-IT" sz="2400" dirty="0">
                <a:solidFill>
                  <a:srgbClr val="0070C0"/>
                </a:solidFill>
              </a:rPr>
              <a:t>t</a:t>
            </a:r>
            <a:r>
              <a:rPr lang="it-IT" sz="2400" dirty="0">
                <a:solidFill>
                  <a:srgbClr val="00B050"/>
                </a:solidFill>
              </a:rPr>
              <a:t>o</a:t>
            </a:r>
            <a:r>
              <a:rPr lang="it-IT" sz="2400" dirty="0">
                <a:solidFill>
                  <a:srgbClr val="0070C0"/>
                </a:solidFill>
              </a:rPr>
              <a:t>n</a:t>
            </a:r>
            <a:r>
              <a:rPr lang="it-IT" sz="2400" dirty="0">
                <a:solidFill>
                  <a:srgbClr val="00B050"/>
                </a:solidFill>
              </a:rPr>
              <a:t>e </a:t>
            </a:r>
            <a:r>
              <a:rPr lang="it-IT" sz="2400" dirty="0">
                <a:solidFill>
                  <a:srgbClr val="0070C0"/>
                </a:solidFill>
              </a:rPr>
              <a:t>P</a:t>
            </a:r>
            <a:r>
              <a:rPr lang="it-IT" sz="2400" dirty="0">
                <a:solidFill>
                  <a:srgbClr val="00B050"/>
                </a:solidFill>
              </a:rPr>
              <a:t>U</a:t>
            </a:r>
            <a:r>
              <a:rPr lang="it-IT" sz="2400" dirty="0">
                <a:solidFill>
                  <a:srgbClr val="0070C0"/>
                </a:solidFill>
              </a:rPr>
              <a:t>B</a:t>
            </a:r>
            <a:r>
              <a:rPr lang="it-IT" sz="2400" dirty="0">
                <a:solidFill>
                  <a:srgbClr val="00B050"/>
                </a:solidFill>
              </a:rPr>
              <a:t>B</a:t>
            </a:r>
            <a:r>
              <a:rPr lang="it-IT" sz="2400" dirty="0">
                <a:solidFill>
                  <a:srgbClr val="0070C0"/>
                </a:solidFill>
              </a:rPr>
              <a:t>L</a:t>
            </a:r>
            <a:r>
              <a:rPr lang="it-IT" sz="2400" dirty="0">
                <a:solidFill>
                  <a:srgbClr val="00B050"/>
                </a:solidFill>
              </a:rPr>
              <a:t>I</a:t>
            </a:r>
            <a:r>
              <a:rPr lang="it-IT" sz="2400" dirty="0">
                <a:solidFill>
                  <a:srgbClr val="0070C0"/>
                </a:solidFill>
              </a:rPr>
              <a:t>C</a:t>
            </a:r>
            <a:r>
              <a:rPr lang="it-IT" sz="2400" dirty="0">
                <a:solidFill>
                  <a:srgbClr val="00B050"/>
                </a:solidFill>
              </a:rPr>
              <a:t>A </a:t>
            </a:r>
            <a:r>
              <a:rPr lang="it-IT" sz="2400" dirty="0"/>
              <a:t>che comporta la </a:t>
            </a:r>
            <a:r>
              <a:rPr lang="it-IT" sz="2400" dirty="0">
                <a:solidFill>
                  <a:schemeClr val="accent2">
                    <a:lumMod val="50000"/>
                  </a:schemeClr>
                </a:solidFill>
              </a:rPr>
              <a:t>pubblicazione delle righe con lo stato di valutazione INSERITO</a:t>
            </a:r>
            <a:r>
              <a:rPr lang="it-IT" sz="2400" dirty="0"/>
              <a:t>. </a:t>
            </a:r>
            <a:r>
              <a:rPr lang="it-IT" sz="2400" dirty="0">
                <a:solidFill>
                  <a:srgbClr val="0070C0"/>
                </a:solidFill>
              </a:rPr>
              <a:t>La pubblicazione </a:t>
            </a:r>
            <a:r>
              <a:rPr lang="it-IT" sz="2400" dirty="0"/>
              <a:t>rende il </a:t>
            </a:r>
            <a:r>
              <a:rPr lang="it-IT" sz="2400" dirty="0">
                <a:solidFill>
                  <a:schemeClr val="accent2">
                    <a:lumMod val="50000"/>
                  </a:schemeClr>
                </a:solidFill>
              </a:rPr>
              <a:t>voto non più modificabile dal docente </a:t>
            </a:r>
            <a:r>
              <a:rPr lang="it-IT" sz="2400" dirty="0"/>
              <a:t>e </a:t>
            </a:r>
            <a:r>
              <a:rPr lang="it-IT" sz="2400" dirty="0">
                <a:solidFill>
                  <a:schemeClr val="accent2">
                    <a:lumMod val="50000"/>
                  </a:schemeClr>
                </a:solidFill>
              </a:rPr>
              <a:t>visibile allo studente </a:t>
            </a:r>
            <a:r>
              <a:rPr lang="it-IT" sz="2400" dirty="0"/>
              <a:t>e </a:t>
            </a:r>
            <a:r>
              <a:rPr lang="it-IT" sz="2400" dirty="0">
                <a:solidFill>
                  <a:schemeClr val="accent2">
                    <a:lumMod val="50000"/>
                  </a:schemeClr>
                </a:solidFill>
              </a:rPr>
              <a:t>cambia lo stato di valutazione </a:t>
            </a:r>
            <a:r>
              <a:rPr lang="it-IT" sz="2400" dirty="0"/>
              <a:t>della riga dello studente a “pubblicato”. </a:t>
            </a:r>
          </a:p>
        </p:txBody>
      </p:sp>
    </p:spTree>
    <p:extLst>
      <p:ext uri="{BB962C8B-B14F-4D97-AF65-F5344CB8AC3E}">
        <p14:creationId xmlns:p14="http://schemas.microsoft.com/office/powerpoint/2010/main" val="2463875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365125"/>
            <a:ext cx="11357809" cy="1325563"/>
          </a:xfrm>
        </p:spPr>
        <p:txBody>
          <a:bodyPr>
            <a:noAutofit/>
          </a:bodyPr>
          <a:lstStyle/>
          <a:p>
            <a:pPr algn="ctr"/>
            <a:r>
              <a:rPr lang="it-IT" sz="6600" b="1" dirty="0">
                <a:sym typeface="Calibri"/>
              </a:rPr>
              <a:t>Application </a:t>
            </a:r>
            <a:r>
              <a:rPr lang="it-IT" sz="6600" b="1" dirty="0" err="1">
                <a:sym typeface="Calibri"/>
              </a:rPr>
              <a:t>requirements</a:t>
            </a:r>
            <a:r>
              <a:rPr lang="it-IT" sz="6600" b="1" dirty="0">
                <a:sym typeface="Calibri"/>
              </a:rPr>
              <a:t> </a:t>
            </a:r>
            <a:r>
              <a:rPr lang="it-IT" sz="6600" b="1" dirty="0" err="1">
                <a:sym typeface="Calibri"/>
              </a:rPr>
              <a:t>analysis</a:t>
            </a:r>
            <a:endParaRPr lang="it-IT" sz="6600" b="1" dirty="0">
              <a:sym typeface="Calibri"/>
            </a:endParaRPr>
          </a:p>
        </p:txBody>
      </p:sp>
      <p:sp>
        <p:nvSpPr>
          <p:cNvPr id="6" name="Segnaposto contenuto 2">
            <a:extLst>
              <a:ext uri="{FF2B5EF4-FFF2-40B4-BE49-F238E27FC236}">
                <a16:creationId xmlns:a16="http://schemas.microsoft.com/office/drawing/2014/main" id="{422C129E-B7B6-CB29-5302-10F37434CC4A}"/>
              </a:ext>
            </a:extLst>
          </p:cNvPr>
          <p:cNvSpPr>
            <a:spLocks noGrp="1"/>
          </p:cNvSpPr>
          <p:nvPr>
            <p:ph idx="1"/>
          </p:nvPr>
        </p:nvSpPr>
        <p:spPr>
          <a:xfrm>
            <a:off x="838200" y="1825625"/>
            <a:ext cx="10515600" cy="4351338"/>
          </a:xfrm>
        </p:spPr>
        <p:txBody>
          <a:bodyPr>
            <a:noAutofit/>
          </a:bodyPr>
          <a:lstStyle/>
          <a:p>
            <a:pPr marL="0" indent="0">
              <a:buNone/>
            </a:pPr>
            <a:r>
              <a:rPr lang="it-IT" sz="2400" dirty="0"/>
              <a:t>Lo </a:t>
            </a:r>
            <a:r>
              <a:rPr lang="it-IT" sz="2400" dirty="0">
                <a:solidFill>
                  <a:srgbClr val="FF0000"/>
                </a:solidFill>
              </a:rPr>
              <a:t>studente</a:t>
            </a:r>
            <a:r>
              <a:rPr lang="it-IT" sz="2400" dirty="0"/>
              <a:t> accede tramite </a:t>
            </a:r>
            <a:r>
              <a:rPr lang="it-IT" sz="2400" dirty="0">
                <a:solidFill>
                  <a:schemeClr val="accent2">
                    <a:lumMod val="50000"/>
                  </a:schemeClr>
                </a:solidFill>
              </a:rPr>
              <a:t>l</a:t>
            </a:r>
            <a:r>
              <a:rPr lang="it-IT" sz="2400" dirty="0">
                <a:solidFill>
                  <a:srgbClr val="0070C0"/>
                </a:solidFill>
              </a:rPr>
              <a:t>o</a:t>
            </a:r>
            <a:r>
              <a:rPr lang="it-IT" sz="2400" dirty="0">
                <a:solidFill>
                  <a:schemeClr val="accent2">
                    <a:lumMod val="50000"/>
                  </a:schemeClr>
                </a:solidFill>
              </a:rPr>
              <a:t>g</a:t>
            </a:r>
            <a:r>
              <a:rPr lang="it-IT" sz="2400" dirty="0">
                <a:solidFill>
                  <a:srgbClr val="0070C0"/>
                </a:solidFill>
              </a:rPr>
              <a:t>i</a:t>
            </a:r>
            <a:r>
              <a:rPr lang="it-IT" sz="2400" dirty="0">
                <a:solidFill>
                  <a:schemeClr val="accent2">
                    <a:lumMod val="50000"/>
                  </a:schemeClr>
                </a:solidFill>
              </a:rPr>
              <a:t>n</a:t>
            </a:r>
            <a:r>
              <a:rPr lang="it-IT" sz="2400" dirty="0"/>
              <a:t> e </a:t>
            </a:r>
            <a:r>
              <a:rPr lang="it-IT" sz="2400" dirty="0">
                <a:solidFill>
                  <a:srgbClr val="0070C0"/>
                </a:solidFill>
              </a:rPr>
              <a:t>seleziona</a:t>
            </a:r>
            <a:r>
              <a:rPr lang="it-IT" sz="2400" dirty="0"/>
              <a:t> nella </a:t>
            </a:r>
            <a:r>
              <a:rPr lang="it-IT" sz="2400" dirty="0">
                <a:solidFill>
                  <a:srgbClr val="FF0000"/>
                </a:solidFill>
              </a:rPr>
              <a:t>HOME page </a:t>
            </a:r>
            <a:r>
              <a:rPr lang="it-IT" sz="2400" dirty="0">
                <a:solidFill>
                  <a:srgbClr val="0070C0"/>
                </a:solidFill>
              </a:rPr>
              <a:t>un corso </a:t>
            </a:r>
            <a:r>
              <a:rPr lang="it-IT" sz="2400" dirty="0"/>
              <a:t>tra quelli a cui è iscritto mediante una </a:t>
            </a:r>
            <a:r>
              <a:rPr lang="it-IT" sz="2400" dirty="0">
                <a:solidFill>
                  <a:srgbClr val="00B050"/>
                </a:solidFill>
              </a:rPr>
              <a:t>lista ordinata </a:t>
            </a:r>
            <a:r>
              <a:rPr lang="it-IT" sz="2400" dirty="0"/>
              <a:t>in modo alfabetico decrescente e poi una data d’appello del corso scelto selezionata da un </a:t>
            </a:r>
            <a:r>
              <a:rPr lang="it-IT" sz="2400" dirty="0">
                <a:solidFill>
                  <a:srgbClr val="00B050"/>
                </a:solidFill>
              </a:rPr>
              <a:t>elenco ordinato </a:t>
            </a:r>
            <a:r>
              <a:rPr lang="it-IT" sz="2400" dirty="0"/>
              <a:t>per data decrescente. Uno studente può essere iscritto a più appelli dello stesso corso. </a:t>
            </a:r>
            <a:r>
              <a:rPr lang="it-IT" sz="2400" dirty="0">
                <a:solidFill>
                  <a:srgbClr val="0070C0"/>
                </a:solidFill>
              </a:rPr>
              <a:t>La selezione della data d’appello </a:t>
            </a:r>
            <a:r>
              <a:rPr lang="it-IT" sz="2400" dirty="0"/>
              <a:t>porta a una </a:t>
            </a:r>
            <a:r>
              <a:rPr lang="it-IT" sz="2400" dirty="0">
                <a:solidFill>
                  <a:srgbClr val="FF0000"/>
                </a:solidFill>
              </a:rPr>
              <a:t>pagina</a:t>
            </a:r>
            <a:r>
              <a:rPr lang="it-IT" sz="2400" dirty="0"/>
              <a:t> </a:t>
            </a:r>
            <a:r>
              <a:rPr lang="it-IT" sz="2400" dirty="0">
                <a:solidFill>
                  <a:srgbClr val="FF0000"/>
                </a:solidFill>
              </a:rPr>
              <a:t>ESITO</a:t>
            </a:r>
            <a:r>
              <a:rPr lang="it-IT" sz="2400" dirty="0"/>
              <a:t> che </a:t>
            </a:r>
            <a:r>
              <a:rPr lang="it-IT" sz="2400" dirty="0">
                <a:solidFill>
                  <a:schemeClr val="accent4">
                    <a:lumMod val="50000"/>
                  </a:schemeClr>
                </a:solidFill>
              </a:rPr>
              <a:t>mostra il messaggio </a:t>
            </a:r>
            <a:r>
              <a:rPr lang="it-IT" sz="2400" dirty="0"/>
              <a:t>“Voto non ancora definito” se il docente non ha ancora pubblicato il risultato per quello studente in quell’appello. Altrimenti, la pagina </a:t>
            </a:r>
            <a:r>
              <a:rPr lang="it-IT" sz="2400" dirty="0">
                <a:solidFill>
                  <a:schemeClr val="accent4">
                    <a:lumMod val="50000"/>
                  </a:schemeClr>
                </a:solidFill>
              </a:rPr>
              <a:t>mostra i dati dello studente, del corso, dell’appello e il voto assegnato</a:t>
            </a:r>
            <a:r>
              <a:rPr lang="it-IT" sz="2400" dirty="0"/>
              <a:t>. Se il voto è tra 18 e 30 e lode compare un </a:t>
            </a:r>
            <a:r>
              <a:rPr lang="it-IT" sz="2400" dirty="0">
                <a:solidFill>
                  <a:srgbClr val="00B050"/>
                </a:solidFill>
              </a:rPr>
              <a:t>bottone RIFIUTA</a:t>
            </a:r>
            <a:r>
              <a:rPr lang="it-IT" sz="2400" dirty="0"/>
              <a:t>. </a:t>
            </a:r>
            <a:r>
              <a:rPr lang="it-IT" sz="2400" dirty="0">
                <a:solidFill>
                  <a:srgbClr val="0070C0"/>
                </a:solidFill>
              </a:rPr>
              <a:t>Premendo tale bottone </a:t>
            </a:r>
            <a:r>
              <a:rPr lang="it-IT" sz="2400" dirty="0"/>
              <a:t>la pagina </a:t>
            </a:r>
            <a:r>
              <a:rPr lang="it-IT" sz="2400" dirty="0">
                <a:solidFill>
                  <a:schemeClr val="accent4">
                    <a:lumMod val="50000"/>
                  </a:schemeClr>
                </a:solidFill>
              </a:rPr>
              <a:t>mostra gli stessi dati </a:t>
            </a:r>
            <a:r>
              <a:rPr lang="it-IT" sz="2400" dirty="0"/>
              <a:t>con la </a:t>
            </a:r>
            <a:r>
              <a:rPr lang="it-IT" sz="2400" dirty="0">
                <a:solidFill>
                  <a:schemeClr val="accent4">
                    <a:lumMod val="50000"/>
                  </a:schemeClr>
                </a:solidFill>
              </a:rPr>
              <a:t>dizione aggiunta “Il voto è stato rifiutato” </a:t>
            </a:r>
            <a:r>
              <a:rPr lang="it-IT" sz="2400" dirty="0"/>
              <a:t>e </a:t>
            </a:r>
            <a:r>
              <a:rPr lang="it-IT" sz="2400" dirty="0">
                <a:solidFill>
                  <a:schemeClr val="accent4">
                    <a:lumMod val="50000"/>
                  </a:schemeClr>
                </a:solidFill>
              </a:rPr>
              <a:t>senza il bottone RIFIUTA</a:t>
            </a:r>
            <a:r>
              <a:rPr lang="it-IT" sz="2400" dirty="0"/>
              <a:t>. </a:t>
            </a:r>
            <a:r>
              <a:rPr lang="it-IT" sz="2400" dirty="0">
                <a:solidFill>
                  <a:srgbClr val="0070C0"/>
                </a:solidFill>
              </a:rPr>
              <a:t>Il rifiuto del voto</a:t>
            </a:r>
            <a:r>
              <a:rPr lang="it-IT" sz="2400" dirty="0"/>
              <a:t> </a:t>
            </a:r>
            <a:r>
              <a:rPr lang="it-IT" sz="2400" dirty="0">
                <a:solidFill>
                  <a:schemeClr val="accent4">
                    <a:lumMod val="50000"/>
                  </a:schemeClr>
                </a:solidFill>
              </a:rPr>
              <a:t>cambia lo stato di valutazione </a:t>
            </a:r>
            <a:r>
              <a:rPr lang="it-IT" sz="2400" dirty="0"/>
              <a:t>a “rifiutato” della riga dello studente per quell’appello nella pagina ISCRITTI del docente. </a:t>
            </a:r>
          </a:p>
        </p:txBody>
      </p:sp>
    </p:spTree>
    <p:extLst>
      <p:ext uri="{BB962C8B-B14F-4D97-AF65-F5344CB8AC3E}">
        <p14:creationId xmlns:p14="http://schemas.microsoft.com/office/powerpoint/2010/main" val="40294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D63B1B-E959-1B89-475C-38D5060AAE2A}"/>
              </a:ext>
            </a:extLst>
          </p:cNvPr>
          <p:cNvSpPr>
            <a:spLocks noGrp="1"/>
          </p:cNvSpPr>
          <p:nvPr>
            <p:ph type="title"/>
          </p:nvPr>
        </p:nvSpPr>
        <p:spPr/>
        <p:txBody>
          <a:bodyPr>
            <a:normAutofit/>
          </a:bodyPr>
          <a:lstStyle/>
          <a:p>
            <a:pPr algn="ctr"/>
            <a:r>
              <a:rPr lang="it-IT" sz="6600" b="1" dirty="0"/>
              <a:t>Trace</a:t>
            </a:r>
            <a:endParaRPr lang="it-IT" sz="4000" b="1" dirty="0"/>
          </a:p>
        </p:txBody>
      </p:sp>
      <p:sp>
        <p:nvSpPr>
          <p:cNvPr id="3" name="Segnaposto contenuto 2">
            <a:extLst>
              <a:ext uri="{FF2B5EF4-FFF2-40B4-BE49-F238E27FC236}">
                <a16:creationId xmlns:a16="http://schemas.microsoft.com/office/drawing/2014/main" id="{AD58DDC7-7D7B-E04B-E9B0-8DEB8FF338E6}"/>
              </a:ext>
            </a:extLst>
          </p:cNvPr>
          <p:cNvSpPr>
            <a:spLocks noGrp="1"/>
          </p:cNvSpPr>
          <p:nvPr>
            <p:ph idx="1"/>
          </p:nvPr>
        </p:nvSpPr>
        <p:spPr>
          <a:xfrm>
            <a:off x="838200" y="1825621"/>
            <a:ext cx="10515600" cy="4238295"/>
          </a:xfrm>
        </p:spPr>
        <p:txBody>
          <a:bodyPr>
            <a:normAutofit/>
          </a:bodyPr>
          <a:lstStyle/>
          <a:p>
            <a:pPr marL="0" indent="0">
              <a:buNone/>
            </a:pPr>
            <a:r>
              <a:rPr lang="it-IT" sz="2400" dirty="0"/>
              <a:t>Un’applicazione permette di verbalizzare gli esiti degli esami di un appello. Il docente accede tramite login e seleziona nella HOME page un corso da una lista dei propri corsi ordinata in modo alfabetico decrescente e poi una data d’appello del corso scelto selezionata da un elenco ordinato per data decrescente. Ogni corso ha un solo docente. La selezione dell’appello porta a una pagina ISCRITTI, che mostra una tabella con tutti gli iscritti all’appello. La tabella riporta i seguenti dati: matricola, cognome e nome, email, corso di laurea, voto e stato di valutazione. Il voto può non essere ancora definito. Lo stato di valutazione dello studente rispetto all’appello può assumere i valori: non inserito, inserito, pubblicato, rifiutato e verbalizzato. Selezionando un’etichetta nell’intestazione della tabella, l’utente ordina le righe in base al valore di tale etichetta (ad esempio, selezionando “cognome” la tabella è riordinata in base al cognome). </a:t>
            </a:r>
          </a:p>
        </p:txBody>
      </p:sp>
      <p:sp>
        <p:nvSpPr>
          <p:cNvPr id="4" name="CasellaDiTesto 3">
            <a:extLst>
              <a:ext uri="{FF2B5EF4-FFF2-40B4-BE49-F238E27FC236}">
                <a16:creationId xmlns:a16="http://schemas.microsoft.com/office/drawing/2014/main" id="{67F9588B-EFE9-DDD4-C65D-11520692B6FE}"/>
              </a:ext>
            </a:extLst>
          </p:cNvPr>
          <p:cNvSpPr txBox="1"/>
          <p:nvPr/>
        </p:nvSpPr>
        <p:spPr>
          <a:xfrm>
            <a:off x="6903720" y="466344"/>
            <a:ext cx="365760" cy="461665"/>
          </a:xfrm>
          <a:prstGeom prst="rect">
            <a:avLst/>
          </a:prstGeom>
          <a:noFill/>
        </p:spPr>
        <p:txBody>
          <a:bodyPr wrap="square" rtlCol="0">
            <a:spAutoFit/>
          </a:bodyPr>
          <a:lstStyle/>
          <a:p>
            <a:r>
              <a:rPr lang="it-IT" sz="2400" b="1" dirty="0"/>
              <a:t>1</a:t>
            </a:r>
            <a:endParaRPr lang="it-IT" b="1" dirty="0"/>
          </a:p>
        </p:txBody>
      </p:sp>
    </p:spTree>
    <p:extLst>
      <p:ext uri="{BB962C8B-B14F-4D97-AF65-F5344CB8AC3E}">
        <p14:creationId xmlns:p14="http://schemas.microsoft.com/office/powerpoint/2010/main" val="457168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365125"/>
            <a:ext cx="11357809" cy="1325563"/>
          </a:xfrm>
        </p:spPr>
        <p:txBody>
          <a:bodyPr>
            <a:noAutofit/>
          </a:bodyPr>
          <a:lstStyle/>
          <a:p>
            <a:pPr algn="ctr"/>
            <a:r>
              <a:rPr lang="it-IT" sz="6600" b="1" dirty="0">
                <a:sym typeface="Calibri"/>
              </a:rPr>
              <a:t>Application </a:t>
            </a:r>
            <a:r>
              <a:rPr lang="it-IT" sz="6600" b="1" dirty="0" err="1">
                <a:sym typeface="Calibri"/>
              </a:rPr>
              <a:t>requirements</a:t>
            </a:r>
            <a:r>
              <a:rPr lang="it-IT" sz="6600" b="1" dirty="0">
                <a:sym typeface="Calibri"/>
              </a:rPr>
              <a:t> </a:t>
            </a:r>
            <a:r>
              <a:rPr lang="it-IT" sz="6600" b="1" dirty="0" err="1">
                <a:sym typeface="Calibri"/>
              </a:rPr>
              <a:t>analysis</a:t>
            </a:r>
            <a:endParaRPr lang="it-IT" sz="6600" b="1" dirty="0">
              <a:sym typeface="Calibri"/>
            </a:endParaRPr>
          </a:p>
        </p:txBody>
      </p:sp>
      <p:sp>
        <p:nvSpPr>
          <p:cNvPr id="6" name="Segnaposto contenuto 2">
            <a:extLst>
              <a:ext uri="{FF2B5EF4-FFF2-40B4-BE49-F238E27FC236}">
                <a16:creationId xmlns:a16="http://schemas.microsoft.com/office/drawing/2014/main" id="{B5B86617-9A54-B718-FB29-F82F3660F93D}"/>
              </a:ext>
            </a:extLst>
          </p:cNvPr>
          <p:cNvSpPr>
            <a:spLocks noGrp="1"/>
          </p:cNvSpPr>
          <p:nvPr>
            <p:ph idx="1"/>
          </p:nvPr>
        </p:nvSpPr>
        <p:spPr>
          <a:xfrm>
            <a:off x="838200" y="1825625"/>
            <a:ext cx="10515600" cy="4351338"/>
          </a:xfrm>
        </p:spPr>
        <p:txBody>
          <a:bodyPr>
            <a:normAutofit/>
          </a:bodyPr>
          <a:lstStyle/>
          <a:p>
            <a:pPr marL="0" indent="0">
              <a:buNone/>
            </a:pPr>
            <a:r>
              <a:rPr lang="it-IT" sz="2400" dirty="0"/>
              <a:t>Nella pagina ISCRITTI del docente la tabella degli iscritti è associata anche a un </a:t>
            </a:r>
            <a:r>
              <a:rPr lang="it-IT" sz="2400" dirty="0">
                <a:solidFill>
                  <a:srgbClr val="00B050"/>
                </a:solidFill>
              </a:rPr>
              <a:t>bottone VERBALIZZA</a:t>
            </a:r>
            <a:r>
              <a:rPr lang="it-IT" sz="2400" dirty="0"/>
              <a:t>. </a:t>
            </a:r>
            <a:r>
              <a:rPr lang="it-IT" sz="2400" dirty="0">
                <a:solidFill>
                  <a:srgbClr val="0070C0"/>
                </a:solidFill>
              </a:rPr>
              <a:t>La pressione del bottone </a:t>
            </a:r>
            <a:r>
              <a:rPr lang="it-IT" sz="2400" dirty="0"/>
              <a:t>provoca il </a:t>
            </a:r>
            <a:r>
              <a:rPr lang="it-IT" sz="2400" dirty="0">
                <a:solidFill>
                  <a:schemeClr val="accent4">
                    <a:lumMod val="50000"/>
                  </a:schemeClr>
                </a:solidFill>
              </a:rPr>
              <a:t>cambio di stato a “verbalizzato”</a:t>
            </a:r>
            <a:r>
              <a:rPr lang="it-IT" sz="2400" dirty="0"/>
              <a:t> per le righe nello stato “pubblicato” o "rifiutato" e comporta anche la </a:t>
            </a:r>
            <a:r>
              <a:rPr lang="it-IT" sz="2400" dirty="0">
                <a:solidFill>
                  <a:schemeClr val="accent4">
                    <a:lumMod val="50000"/>
                  </a:schemeClr>
                </a:solidFill>
              </a:rPr>
              <a:t>creazione di un verbale </a:t>
            </a:r>
            <a:r>
              <a:rPr lang="it-IT" sz="2400" dirty="0"/>
              <a:t>e la </a:t>
            </a:r>
            <a:r>
              <a:rPr lang="it-IT" sz="2400" dirty="0">
                <a:solidFill>
                  <a:schemeClr val="accent4">
                    <a:lumMod val="50000"/>
                  </a:schemeClr>
                </a:solidFill>
              </a:rPr>
              <a:t>disabilitazione della possibilità di rifiutare il voto</a:t>
            </a:r>
            <a:r>
              <a:rPr lang="it-IT" sz="2400" dirty="0"/>
              <a:t>. </a:t>
            </a:r>
            <a:r>
              <a:rPr lang="it-IT" sz="2400" dirty="0">
                <a:solidFill>
                  <a:srgbClr val="0070C0"/>
                </a:solidFill>
              </a:rPr>
              <a:t>Il rifiuto</a:t>
            </a:r>
            <a:r>
              <a:rPr lang="it-IT" sz="2400" dirty="0"/>
              <a:t> implica la </a:t>
            </a:r>
            <a:r>
              <a:rPr lang="it-IT" sz="2400" dirty="0">
                <a:solidFill>
                  <a:schemeClr val="accent4">
                    <a:lumMod val="50000"/>
                  </a:schemeClr>
                </a:solidFill>
              </a:rPr>
              <a:t>verbalizzazione di “rimandato” </a:t>
            </a:r>
            <a:r>
              <a:rPr lang="it-IT" sz="2400" dirty="0"/>
              <a:t>come voto. Un verbale ha un codice generato dal sistema, una data e ora di creazione ed è associato all’appello del corso a cui si riferisce e agli studenti (con nome, cognome, matricola e voto) che passano allo stato “verbalizzato”. A seguito della </a:t>
            </a:r>
            <a:r>
              <a:rPr lang="it-IT" sz="2400" dirty="0">
                <a:solidFill>
                  <a:srgbClr val="0070C0"/>
                </a:solidFill>
              </a:rPr>
              <a:t>pressione del bottone VERBALIZZA </a:t>
            </a:r>
            <a:r>
              <a:rPr lang="it-IT" sz="2400" dirty="0"/>
              <a:t>compare una </a:t>
            </a:r>
            <a:r>
              <a:rPr lang="it-IT" sz="2400" dirty="0">
                <a:solidFill>
                  <a:srgbClr val="FF0000"/>
                </a:solidFill>
              </a:rPr>
              <a:t>pagina</a:t>
            </a:r>
            <a:r>
              <a:rPr lang="it-IT" sz="2400" dirty="0"/>
              <a:t> </a:t>
            </a:r>
            <a:r>
              <a:rPr lang="it-IT" sz="2400" dirty="0">
                <a:solidFill>
                  <a:srgbClr val="FF0000"/>
                </a:solidFill>
              </a:rPr>
              <a:t>VERBALE</a:t>
            </a:r>
            <a:r>
              <a:rPr lang="it-IT" sz="2400" dirty="0"/>
              <a:t> che </a:t>
            </a:r>
            <a:r>
              <a:rPr lang="it-IT" sz="2400" dirty="0">
                <a:solidFill>
                  <a:schemeClr val="accent4">
                    <a:lumMod val="50000"/>
                  </a:schemeClr>
                </a:solidFill>
              </a:rPr>
              <a:t>mostra i dati completi del verbale creato</a:t>
            </a:r>
            <a:r>
              <a:rPr lang="it-IT" sz="2400" dirty="0"/>
              <a:t>.</a:t>
            </a:r>
          </a:p>
        </p:txBody>
      </p:sp>
    </p:spTree>
    <p:extLst>
      <p:ext uri="{BB962C8B-B14F-4D97-AF65-F5344CB8AC3E}">
        <p14:creationId xmlns:p14="http://schemas.microsoft.com/office/powerpoint/2010/main" val="2865435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12192000" cy="1143000"/>
          </a:xfrm>
        </p:spPr>
        <p:txBody>
          <a:bodyPr/>
          <a:lstStyle/>
          <a:p>
            <a:r>
              <a:rPr lang="en-US" sz="6600" b="1" kern="1200" dirty="0">
                <a:solidFill>
                  <a:schemeClr val="tx1"/>
                </a:solidFill>
                <a:latin typeface="Calibri Light" panose="020F0302020204030204" pitchFamily="34" charset="0"/>
                <a:ea typeface="+mj-ea"/>
                <a:cs typeface="Calibri Light" panose="020F0302020204030204" pitchFamily="34" charset="0"/>
              </a:rPr>
              <a:t>Non-functional requirements</a:t>
            </a:r>
          </a:p>
        </p:txBody>
      </p:sp>
      <p:sp>
        <p:nvSpPr>
          <p:cNvPr id="3" name="Text Placeholder 2"/>
          <p:cNvSpPr>
            <a:spLocks noGrp="1"/>
          </p:cNvSpPr>
          <p:nvPr>
            <p:ph type="body" idx="1"/>
          </p:nvPr>
        </p:nvSpPr>
        <p:spPr>
          <a:xfrm>
            <a:off x="609600" y="1600201"/>
            <a:ext cx="10972800" cy="2378241"/>
          </a:xfrm>
        </p:spPr>
        <p:txBody>
          <a:bodyPr>
            <a:normAutofit/>
          </a:bodyPr>
          <a:lstStyle/>
          <a:p>
            <a:r>
              <a:rPr lang="it-IT" sz="2400" dirty="0"/>
              <a:t>L'applicazione, a parte la pagina di login,  deve essere contenuta in una sola pagina</a:t>
            </a:r>
          </a:p>
          <a:p>
            <a:r>
              <a:rPr lang="it-IT" sz="2400" dirty="0"/>
              <a:t>L'interazione dell'utente non deve comportare il ricarico completo della pagina</a:t>
            </a:r>
          </a:p>
          <a:p>
            <a:r>
              <a:rPr lang="it-IT" sz="2400" dirty="0"/>
              <a:t>La validità dell'input deve essere controllata a lato client, oltre che a lato server</a:t>
            </a:r>
          </a:p>
          <a:p>
            <a:r>
              <a:rPr lang="it-IT" sz="2400" dirty="0"/>
              <a:t>L'autenticazione e autorizzazione devono avvenire in modo sicuro</a:t>
            </a:r>
          </a:p>
        </p:txBody>
      </p:sp>
    </p:spTree>
    <p:extLst>
      <p:ext uri="{BB962C8B-B14F-4D97-AF65-F5344CB8AC3E}">
        <p14:creationId xmlns:p14="http://schemas.microsoft.com/office/powerpoint/2010/main" val="3492363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D3A1E-B76F-C4A7-88D1-37B71BDD30F3}"/>
              </a:ext>
            </a:extLst>
          </p:cNvPr>
          <p:cNvSpPr>
            <a:spLocks noGrp="1"/>
          </p:cNvSpPr>
          <p:nvPr>
            <p:ph type="title"/>
          </p:nvPr>
        </p:nvSpPr>
        <p:spPr/>
        <p:txBody>
          <a:bodyPr/>
          <a:lstStyle/>
          <a:p>
            <a:r>
              <a:rPr lang="it-IT" sz="6600" b="1" kern="1200" dirty="0">
                <a:solidFill>
                  <a:schemeClr val="tx1"/>
                </a:solidFill>
                <a:latin typeface="Calibri Light" panose="020F0302020204030204" pitchFamily="34" charset="0"/>
                <a:ea typeface="+mj-ea"/>
                <a:cs typeface="Calibri Light" panose="020F0302020204030204" pitchFamily="34" charset="0"/>
              </a:rPr>
              <a:t>COMPONENTS</a:t>
            </a:r>
          </a:p>
        </p:txBody>
      </p:sp>
      <p:sp>
        <p:nvSpPr>
          <p:cNvPr id="5" name="Google Shape;266;p36">
            <a:extLst>
              <a:ext uri="{FF2B5EF4-FFF2-40B4-BE49-F238E27FC236}">
                <a16:creationId xmlns:a16="http://schemas.microsoft.com/office/drawing/2014/main" id="{49CDBE59-AA39-800C-D73D-B82E2CDCCD28}"/>
              </a:ext>
            </a:extLst>
          </p:cNvPr>
          <p:cNvSpPr txBox="1">
            <a:spLocks noGrp="1"/>
          </p:cNvSpPr>
          <p:nvPr>
            <p:ph type="body" idx="1"/>
          </p:nvPr>
        </p:nvSpPr>
        <p:spPr>
          <a:xfrm>
            <a:off x="194287" y="1437159"/>
            <a:ext cx="5502425" cy="5146204"/>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1750"/>
              <a:buChar char="•"/>
            </a:pPr>
            <a:r>
              <a:rPr lang="es-419" sz="1800" b="1" dirty="0"/>
              <a:t>Model objects (</a:t>
            </a:r>
            <a:r>
              <a:rPr lang="es-419" sz="1800" b="1" dirty="0" err="1"/>
              <a:t>Beans</a:t>
            </a:r>
            <a:r>
              <a:rPr lang="es-419" sz="1800" b="1" dirty="0"/>
              <a:t>)</a:t>
            </a:r>
          </a:p>
          <a:p>
            <a:pPr marL="648000" lvl="1" indent="-285750">
              <a:lnSpc>
                <a:spcPct val="80000"/>
              </a:lnSpc>
              <a:spcBef>
                <a:spcPts val="0"/>
              </a:spcBef>
              <a:buSzPts val="1750"/>
            </a:pPr>
            <a:r>
              <a:rPr lang="es-419" sz="1300" dirty="0" err="1"/>
              <a:t>CallEvaluation</a:t>
            </a:r>
            <a:endParaRPr lang="es-419" sz="1300" dirty="0"/>
          </a:p>
          <a:p>
            <a:pPr marL="648000" lvl="1" indent="-285750">
              <a:lnSpc>
                <a:spcPct val="80000"/>
              </a:lnSpc>
              <a:spcBef>
                <a:spcPts val="0"/>
              </a:spcBef>
              <a:buSzPts val="1750"/>
            </a:pPr>
            <a:r>
              <a:rPr lang="es-419" sz="1300" dirty="0" err="1"/>
              <a:t>Course</a:t>
            </a:r>
            <a:endParaRPr lang="es-419" sz="1300" dirty="0"/>
          </a:p>
          <a:p>
            <a:pPr marL="648000" lvl="1" indent="-285750">
              <a:lnSpc>
                <a:spcPct val="80000"/>
              </a:lnSpc>
              <a:spcBef>
                <a:spcPts val="0"/>
              </a:spcBef>
              <a:buSzPts val="1750"/>
            </a:pPr>
            <a:r>
              <a:rPr lang="es-419" sz="1300" dirty="0" err="1"/>
              <a:t>DegreeCourse</a:t>
            </a:r>
            <a:endParaRPr lang="es-419" sz="1300" dirty="0"/>
          </a:p>
          <a:p>
            <a:pPr marL="648000" lvl="1" indent="-285750">
              <a:lnSpc>
                <a:spcPct val="80000"/>
              </a:lnSpc>
              <a:spcBef>
                <a:spcPts val="0"/>
              </a:spcBef>
              <a:buSzPts val="1750"/>
            </a:pPr>
            <a:r>
              <a:rPr lang="es-419" sz="1300" dirty="0" err="1"/>
              <a:t>GraduationCall</a:t>
            </a:r>
            <a:endParaRPr lang="es-419" sz="1300" dirty="0"/>
          </a:p>
          <a:p>
            <a:pPr marL="648000" lvl="1" indent="-285750">
              <a:lnSpc>
                <a:spcPct val="80000"/>
              </a:lnSpc>
              <a:spcBef>
                <a:spcPts val="0"/>
              </a:spcBef>
              <a:buSzPts val="1750"/>
            </a:pPr>
            <a:r>
              <a:rPr lang="es-419" sz="1300" dirty="0" err="1"/>
              <a:t>User</a:t>
            </a:r>
            <a:endParaRPr lang="es-419" sz="1300" dirty="0"/>
          </a:p>
          <a:p>
            <a:pPr marL="648000" lvl="1" indent="-285750">
              <a:lnSpc>
                <a:spcPct val="80000"/>
              </a:lnSpc>
              <a:spcBef>
                <a:spcPts val="0"/>
              </a:spcBef>
              <a:buSzPts val="1750"/>
            </a:pPr>
            <a:r>
              <a:rPr lang="es-419" sz="1300" dirty="0"/>
              <a:t>Verbal</a:t>
            </a:r>
            <a:endParaRPr sz="1300" dirty="0"/>
          </a:p>
          <a:p>
            <a:pPr marL="342900" indent="-342900">
              <a:lnSpc>
                <a:spcPct val="80000"/>
              </a:lnSpc>
              <a:spcBef>
                <a:spcPts val="350"/>
              </a:spcBef>
              <a:buSzPts val="1750"/>
            </a:pPr>
            <a:r>
              <a:rPr lang="es-419" sz="1800" b="1" dirty="0"/>
              <a:t>Data Access </a:t>
            </a:r>
            <a:r>
              <a:rPr lang="es-419" sz="1800" b="1" dirty="0" err="1"/>
              <a:t>Objects</a:t>
            </a:r>
            <a:r>
              <a:rPr lang="es-419" sz="1800" b="1" dirty="0"/>
              <a:t> (</a:t>
            </a:r>
            <a:r>
              <a:rPr lang="es-419" sz="1800" b="1" dirty="0" err="1"/>
              <a:t>Classes</a:t>
            </a:r>
            <a:r>
              <a:rPr lang="es-419" sz="1800" b="1" dirty="0"/>
              <a:t>)</a:t>
            </a:r>
          </a:p>
          <a:p>
            <a:pPr marL="720000" lvl="1" indent="-342900">
              <a:lnSpc>
                <a:spcPct val="80000"/>
              </a:lnSpc>
              <a:spcBef>
                <a:spcPts val="350"/>
              </a:spcBef>
              <a:buSzPts val="1750"/>
            </a:pPr>
            <a:r>
              <a:rPr lang="es-419" sz="1300" dirty="0" err="1"/>
              <a:t>CallEvaluationDAO</a:t>
            </a:r>
            <a:endParaRPr lang="es-419" sz="1300" dirty="0"/>
          </a:p>
          <a:p>
            <a:pPr marL="1080000" lvl="2" indent="-342900">
              <a:lnSpc>
                <a:spcPct val="80000"/>
              </a:lnSpc>
              <a:spcBef>
                <a:spcPts val="350"/>
              </a:spcBef>
              <a:buSzPts val="1750"/>
              <a:buFont typeface="Wingdings" panose="05000000000000000000" pitchFamily="2" charset="2"/>
              <a:buChar char="§"/>
            </a:pPr>
            <a:r>
              <a:rPr lang="es-419" sz="1050" dirty="0" err="1"/>
              <a:t>FindAllEvaluationByStudentId</a:t>
            </a:r>
            <a:r>
              <a:rPr lang="es-419" sz="1050" dirty="0"/>
              <a:t>(</a:t>
            </a:r>
            <a:r>
              <a:rPr lang="es-419" sz="1050" dirty="0" err="1"/>
              <a:t>int</a:t>
            </a:r>
            <a:r>
              <a:rPr lang="es-419" sz="1050" dirty="0"/>
              <a:t> </a:t>
            </a:r>
            <a:r>
              <a:rPr lang="es-419" sz="1050" dirty="0" err="1"/>
              <a:t>student_id</a:t>
            </a:r>
            <a:r>
              <a:rPr lang="es-419" sz="1050" dirty="0"/>
              <a:t>) : </a:t>
            </a:r>
            <a:r>
              <a:rPr lang="es-419" sz="1050" dirty="0" err="1"/>
              <a:t>List</a:t>
            </a:r>
            <a:r>
              <a:rPr lang="es-419" sz="1050" dirty="0"/>
              <a:t>&lt;</a:t>
            </a:r>
            <a:r>
              <a:rPr lang="es-419" sz="1050" dirty="0" err="1"/>
              <a:t>CallEvaluation</a:t>
            </a:r>
            <a:r>
              <a:rPr lang="es-419" sz="1050" dirty="0"/>
              <a:t>&gt;</a:t>
            </a:r>
          </a:p>
          <a:p>
            <a:pPr marL="1080000" lvl="2" indent="-342900">
              <a:lnSpc>
                <a:spcPct val="80000"/>
              </a:lnSpc>
              <a:spcBef>
                <a:spcPts val="350"/>
              </a:spcBef>
              <a:buSzPts val="1750"/>
              <a:buFont typeface="Wingdings" panose="05000000000000000000" pitchFamily="2" charset="2"/>
              <a:buChar char="§"/>
            </a:pPr>
            <a:r>
              <a:rPr lang="es-419" sz="1050" dirty="0" err="1"/>
              <a:t>FindAllEvaluationByCallId</a:t>
            </a:r>
            <a:r>
              <a:rPr lang="es-419" sz="1050" dirty="0"/>
              <a:t>(</a:t>
            </a:r>
            <a:r>
              <a:rPr lang="es-419" sz="1050" dirty="0" err="1"/>
              <a:t>int</a:t>
            </a:r>
            <a:r>
              <a:rPr lang="es-419" sz="1050" dirty="0"/>
              <a:t> </a:t>
            </a:r>
            <a:r>
              <a:rPr lang="es-419" sz="1050" dirty="0" err="1"/>
              <a:t>call_id</a:t>
            </a:r>
            <a:r>
              <a:rPr lang="es-419" sz="1050" dirty="0"/>
              <a:t>) : </a:t>
            </a:r>
            <a:r>
              <a:rPr lang="es-419" sz="1050" dirty="0" err="1"/>
              <a:t>List</a:t>
            </a:r>
            <a:r>
              <a:rPr lang="es-419" sz="1050" dirty="0"/>
              <a:t>&lt;</a:t>
            </a:r>
            <a:r>
              <a:rPr lang="es-419" sz="1050" dirty="0" err="1"/>
              <a:t>CallEvaluation</a:t>
            </a:r>
            <a:r>
              <a:rPr lang="es-419" sz="1050" dirty="0"/>
              <a:t>&gt;</a:t>
            </a:r>
          </a:p>
          <a:p>
            <a:pPr marL="1080000" lvl="2" indent="-342900">
              <a:lnSpc>
                <a:spcPct val="80000"/>
              </a:lnSpc>
              <a:spcBef>
                <a:spcPts val="350"/>
              </a:spcBef>
              <a:buSzPts val="1750"/>
              <a:buFont typeface="Wingdings" panose="05000000000000000000" pitchFamily="2" charset="2"/>
              <a:buChar char="§"/>
            </a:pPr>
            <a:r>
              <a:rPr lang="es-419" sz="1050" dirty="0" err="1"/>
              <a:t>FindEvaluationByCallAndStudentId</a:t>
            </a:r>
            <a:r>
              <a:rPr lang="es-419" sz="1050" dirty="0"/>
              <a:t>(</a:t>
            </a:r>
            <a:r>
              <a:rPr lang="es-419" sz="1050" dirty="0" err="1"/>
              <a:t>int</a:t>
            </a:r>
            <a:r>
              <a:rPr lang="es-419" sz="1050" dirty="0"/>
              <a:t> </a:t>
            </a:r>
            <a:r>
              <a:rPr lang="es-419" sz="1050" dirty="0" err="1"/>
              <a:t>call_id</a:t>
            </a:r>
            <a:r>
              <a:rPr lang="es-419" sz="1050" dirty="0"/>
              <a:t>, </a:t>
            </a:r>
            <a:r>
              <a:rPr lang="es-419" sz="1050" dirty="0" err="1"/>
              <a:t>int</a:t>
            </a:r>
            <a:r>
              <a:rPr lang="es-419" sz="1050" dirty="0"/>
              <a:t> </a:t>
            </a:r>
            <a:r>
              <a:rPr lang="es-419" sz="1050" dirty="0" err="1"/>
              <a:t>student_id</a:t>
            </a:r>
            <a:r>
              <a:rPr lang="es-419" sz="1050" dirty="0"/>
              <a:t>) : </a:t>
            </a:r>
            <a:r>
              <a:rPr lang="es-419" sz="1050" dirty="0" err="1"/>
              <a:t>CallEvaluation</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UpdateEvaluationStateByStudentAndCallId</a:t>
            </a:r>
            <a:r>
              <a:rPr lang="es-419" sz="1050" dirty="0"/>
              <a:t>(</a:t>
            </a:r>
            <a:r>
              <a:rPr lang="es-419" sz="1050" dirty="0" err="1"/>
              <a:t>int</a:t>
            </a:r>
            <a:r>
              <a:rPr lang="es-419" sz="1050" dirty="0"/>
              <a:t> </a:t>
            </a:r>
            <a:r>
              <a:rPr lang="es-419" sz="1050" dirty="0" err="1"/>
              <a:t>student_id</a:t>
            </a:r>
            <a:r>
              <a:rPr lang="es-419" sz="1050" dirty="0"/>
              <a:t>, </a:t>
            </a:r>
            <a:r>
              <a:rPr lang="es-419" sz="1050" dirty="0" err="1"/>
              <a:t>int</a:t>
            </a:r>
            <a:r>
              <a:rPr lang="es-419" sz="1050" dirty="0"/>
              <a:t> </a:t>
            </a:r>
            <a:r>
              <a:rPr lang="es-419" sz="1050" dirty="0" err="1"/>
              <a:t>call_id</a:t>
            </a:r>
            <a:r>
              <a:rPr lang="es-419" sz="1050" dirty="0"/>
              <a:t>, </a:t>
            </a:r>
            <a:r>
              <a:rPr lang="es-419" sz="1050" dirty="0" err="1"/>
              <a:t>String</a:t>
            </a:r>
            <a:r>
              <a:rPr lang="es-419" sz="1050" dirty="0"/>
              <a:t> </a:t>
            </a:r>
            <a:r>
              <a:rPr lang="es-419" sz="1050" dirty="0" err="1"/>
              <a:t>evaluationState</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VerbalizeAllMarksByCallId</a:t>
            </a:r>
            <a:r>
              <a:rPr lang="es-419" sz="1050" dirty="0"/>
              <a:t>(Date </a:t>
            </a:r>
            <a:r>
              <a:rPr lang="es-419" sz="1050" dirty="0" err="1"/>
              <a:t>verbalDate</a:t>
            </a:r>
            <a:r>
              <a:rPr lang="es-419" sz="1050" dirty="0"/>
              <a:t>, Time </a:t>
            </a:r>
            <a:r>
              <a:rPr lang="es-419" sz="1050" dirty="0" err="1"/>
              <a:t>verbalTime</a:t>
            </a:r>
            <a:r>
              <a:rPr lang="es-419" sz="1050" dirty="0"/>
              <a:t>, </a:t>
            </a:r>
            <a:r>
              <a:rPr lang="es-419" sz="1050" dirty="0" err="1"/>
              <a:t>int</a:t>
            </a:r>
            <a:r>
              <a:rPr lang="es-419" sz="1050" dirty="0"/>
              <a:t> </a:t>
            </a:r>
            <a:r>
              <a:rPr lang="es-419" sz="1050" dirty="0" err="1"/>
              <a:t>call_id</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PublishAllMarksByCallId</a:t>
            </a:r>
            <a:r>
              <a:rPr lang="es-419" sz="1050" dirty="0"/>
              <a:t>(</a:t>
            </a:r>
            <a:r>
              <a:rPr lang="es-419" sz="1050" dirty="0" err="1"/>
              <a:t>int</a:t>
            </a:r>
            <a:r>
              <a:rPr lang="es-419" sz="1050" dirty="0"/>
              <a:t> </a:t>
            </a:r>
            <a:r>
              <a:rPr lang="es-419" sz="1050" dirty="0" err="1"/>
              <a:t>call_id</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UpdateMarkByStudentAndCallId</a:t>
            </a:r>
            <a:r>
              <a:rPr lang="es-419" sz="1050" dirty="0"/>
              <a:t>(</a:t>
            </a:r>
            <a:r>
              <a:rPr lang="es-419" sz="1050" dirty="0" err="1"/>
              <a:t>int</a:t>
            </a:r>
            <a:r>
              <a:rPr lang="es-419" sz="1050" dirty="0"/>
              <a:t> </a:t>
            </a:r>
            <a:r>
              <a:rPr lang="es-419" sz="1050" dirty="0" err="1"/>
              <a:t>student_id</a:t>
            </a:r>
            <a:r>
              <a:rPr lang="es-419" sz="1050" dirty="0"/>
              <a:t>, </a:t>
            </a:r>
            <a:r>
              <a:rPr lang="es-419" sz="1050" dirty="0" err="1"/>
              <a:t>int</a:t>
            </a:r>
            <a:r>
              <a:rPr lang="es-419" sz="1050" dirty="0"/>
              <a:t> </a:t>
            </a:r>
            <a:r>
              <a:rPr lang="es-419" sz="1050" dirty="0" err="1"/>
              <a:t>call_id</a:t>
            </a:r>
            <a:r>
              <a:rPr lang="es-419" sz="1050" dirty="0"/>
              <a:t>, </a:t>
            </a:r>
            <a:r>
              <a:rPr lang="es-419" sz="1050" dirty="0" err="1"/>
              <a:t>String</a:t>
            </a:r>
            <a:r>
              <a:rPr lang="es-419" sz="1050" dirty="0"/>
              <a:t> </a:t>
            </a:r>
            <a:r>
              <a:rPr lang="es-419" sz="1050" dirty="0" err="1"/>
              <a:t>newMark</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CheckIfAnyMarkIsVerbalizable</a:t>
            </a:r>
            <a:r>
              <a:rPr lang="es-419" sz="1050" dirty="0"/>
              <a:t>() : </a:t>
            </a:r>
            <a:r>
              <a:rPr lang="es-419" sz="1050" dirty="0" err="1"/>
              <a:t>void</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CheckIfMarkFormatIsCorrect</a:t>
            </a:r>
            <a:r>
              <a:rPr lang="es-419" sz="1050" dirty="0"/>
              <a:t>(</a:t>
            </a:r>
            <a:r>
              <a:rPr lang="es-419" sz="1050" dirty="0" err="1"/>
              <a:t>String</a:t>
            </a:r>
            <a:r>
              <a:rPr lang="es-419" sz="1050" dirty="0"/>
              <a:t> </a:t>
            </a:r>
            <a:r>
              <a:rPr lang="es-419" sz="1050" dirty="0" err="1"/>
              <a:t>mark</a:t>
            </a:r>
            <a:r>
              <a:rPr lang="es-419" sz="1050" dirty="0"/>
              <a:t>) : </a:t>
            </a:r>
            <a:r>
              <a:rPr lang="es-419" sz="1050" dirty="0" err="1"/>
              <a:t>void</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GetNumberOfVerbalizableMarks</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CheckIfStudentMarkIsUpdatable</a:t>
            </a:r>
            <a:r>
              <a:rPr lang="es-419" sz="1050" dirty="0"/>
              <a:t>(</a:t>
            </a:r>
            <a:r>
              <a:rPr lang="es-419" sz="1050" dirty="0" err="1"/>
              <a:t>int</a:t>
            </a:r>
            <a:r>
              <a:rPr lang="es-419" sz="1050" dirty="0"/>
              <a:t> </a:t>
            </a:r>
            <a:r>
              <a:rPr lang="es-419" sz="1050" dirty="0" err="1"/>
              <a:t>student_id</a:t>
            </a:r>
            <a:r>
              <a:rPr lang="es-419" sz="1050" dirty="0"/>
              <a:t>, </a:t>
            </a:r>
            <a:r>
              <a:rPr lang="es-419" sz="1050" dirty="0" err="1"/>
              <a:t>int</a:t>
            </a:r>
            <a:r>
              <a:rPr lang="es-419" sz="1050" dirty="0"/>
              <a:t> </a:t>
            </a:r>
            <a:r>
              <a:rPr lang="es-419" sz="1050" dirty="0" err="1"/>
              <a:t>call_id</a:t>
            </a:r>
            <a:r>
              <a:rPr lang="es-419" sz="1050" dirty="0"/>
              <a:t>) : </a:t>
            </a:r>
            <a:r>
              <a:rPr lang="es-419" sz="1050" dirty="0" err="1"/>
              <a:t>void</a:t>
            </a:r>
            <a:endParaRPr lang="es-419" sz="1800" b="1" dirty="0"/>
          </a:p>
          <a:p>
            <a:pPr marL="342900" indent="-342900">
              <a:lnSpc>
                <a:spcPct val="80000"/>
              </a:lnSpc>
              <a:spcBef>
                <a:spcPts val="350"/>
              </a:spcBef>
              <a:buSzPts val="1750"/>
            </a:pPr>
            <a:r>
              <a:rPr lang="es-419" sz="1800" b="1" kern="100" dirty="0" err="1">
                <a:latin typeface="Calibri" panose="020F0502020204030204" pitchFamily="34" charset="0"/>
                <a:cs typeface="Times New Roman" panose="02020603050405020304" pitchFamily="18" charset="0"/>
              </a:rPr>
              <a:t>Controllers</a:t>
            </a:r>
            <a:r>
              <a:rPr lang="es-419" sz="1800" b="1" kern="100" dirty="0">
                <a:latin typeface="Calibri" panose="020F0502020204030204" pitchFamily="34" charset="0"/>
                <a:cs typeface="Times New Roman" panose="02020603050405020304" pitchFamily="18" charset="0"/>
              </a:rPr>
              <a:t> (</a:t>
            </a:r>
            <a:r>
              <a:rPr lang="es-419" sz="1800" b="1" kern="100" dirty="0" err="1">
                <a:latin typeface="Calibri" panose="020F0502020204030204" pitchFamily="34" charset="0"/>
                <a:cs typeface="Times New Roman" panose="02020603050405020304" pitchFamily="18" charset="0"/>
              </a:rPr>
              <a:t>servlets</a:t>
            </a:r>
            <a:r>
              <a:rPr lang="es-419" sz="1800" b="1" kern="100">
                <a:latin typeface="Calibri" panose="020F0502020204030204" pitchFamily="34" charset="0"/>
                <a:cs typeface="Times New Roman" panose="02020603050405020304" pitchFamily="18" charset="0"/>
              </a:rPr>
              <a:t>)</a:t>
            </a:r>
          </a:p>
          <a:p>
            <a:pPr marL="879333" lvl="1" indent="-342900">
              <a:lnSpc>
                <a:spcPct val="80000"/>
              </a:lnSpc>
              <a:spcBef>
                <a:spcPts val="350"/>
              </a:spcBef>
              <a:buSzPts val="1750"/>
            </a:pPr>
            <a:endParaRPr lang="es-419" sz="1400" b="1" kern="100" dirty="0">
              <a:latin typeface="Calibri" panose="020F0502020204030204" pitchFamily="34" charset="0"/>
              <a:cs typeface="Times New Roman" panose="02020603050405020304" pitchFamily="18" charset="0"/>
            </a:endParaRPr>
          </a:p>
          <a:p>
            <a:pPr marL="342900" indent="-342900">
              <a:lnSpc>
                <a:spcPct val="80000"/>
              </a:lnSpc>
              <a:spcBef>
                <a:spcPts val="350"/>
              </a:spcBef>
              <a:buSzPts val="1750"/>
            </a:pPr>
            <a:r>
              <a:rPr lang="es-419" sz="1800" b="1" kern="100" dirty="0" err="1">
                <a:latin typeface="Calibri" panose="020F0502020204030204" pitchFamily="34" charset="0"/>
                <a:cs typeface="Times New Roman" panose="02020603050405020304" pitchFamily="18" charset="0"/>
              </a:rPr>
              <a:t>Views</a:t>
            </a:r>
            <a:r>
              <a:rPr lang="es-419" sz="1800" b="1" kern="100" dirty="0">
                <a:latin typeface="Calibri" panose="020F0502020204030204" pitchFamily="34" charset="0"/>
                <a:cs typeface="Times New Roman" panose="02020603050405020304" pitchFamily="18" charset="0"/>
              </a:rPr>
              <a:t> (</a:t>
            </a:r>
            <a:r>
              <a:rPr lang="es-419" sz="1800" b="1" kern="100" dirty="0" err="1">
                <a:latin typeface="Calibri" panose="020F0502020204030204" pitchFamily="34" charset="0"/>
                <a:cs typeface="Times New Roman" panose="02020603050405020304" pitchFamily="18" charset="0"/>
              </a:rPr>
              <a:t>templates</a:t>
            </a:r>
            <a:r>
              <a:rPr lang="es-419" sz="1800" b="1" kern="100" dirty="0">
                <a:latin typeface="Calibri" panose="020F0502020204030204" pitchFamily="34" charset="0"/>
                <a:cs typeface="Times New Roman" panose="02020603050405020304" pitchFamily="18" charset="0"/>
              </a:rPr>
              <a:t>)</a:t>
            </a:r>
            <a:endParaRPr lang="it-IT" sz="1800" b="1" kern="100" dirty="0">
              <a:latin typeface="Calibri" panose="020F0502020204030204" pitchFamily="34" charset="0"/>
              <a:cs typeface="Times New Roman" panose="02020603050405020304" pitchFamily="18" charset="0"/>
            </a:endParaRPr>
          </a:p>
          <a:p>
            <a:pPr marL="543568" lvl="1" indent="-342900">
              <a:lnSpc>
                <a:spcPct val="80000"/>
              </a:lnSpc>
              <a:spcBef>
                <a:spcPts val="350"/>
              </a:spcBef>
              <a:buSzPts val="1750"/>
              <a:buFont typeface="Arial" panose="020B0604020202020204" pitchFamily="34" charset="0"/>
              <a:buChar char="•"/>
            </a:pPr>
            <a:endParaRPr lang="es-419" sz="1850" dirty="0"/>
          </a:p>
          <a:p>
            <a:pPr marL="543568" lvl="1" indent="-342900">
              <a:lnSpc>
                <a:spcPct val="80000"/>
              </a:lnSpc>
              <a:spcBef>
                <a:spcPts val="350"/>
              </a:spcBef>
              <a:buSzPts val="1750"/>
              <a:buFont typeface="Wingdings" panose="05000000000000000000" pitchFamily="2" charset="2"/>
              <a:buChar char="§"/>
            </a:pPr>
            <a:endParaRPr lang="es-419" sz="1450" dirty="0"/>
          </a:p>
          <a:p>
            <a:pPr marL="1080000" lvl="2" indent="-342900">
              <a:lnSpc>
                <a:spcPct val="80000"/>
              </a:lnSpc>
              <a:spcBef>
                <a:spcPts val="350"/>
              </a:spcBef>
              <a:buSzPts val="1750"/>
              <a:buFont typeface="Wingdings" panose="05000000000000000000" pitchFamily="2" charset="2"/>
              <a:buChar char="§"/>
            </a:pPr>
            <a:endParaRPr lang="es-419" sz="950" dirty="0"/>
          </a:p>
        </p:txBody>
      </p:sp>
      <p:sp>
        <p:nvSpPr>
          <p:cNvPr id="7" name="CasellaDiTesto 6">
            <a:extLst>
              <a:ext uri="{FF2B5EF4-FFF2-40B4-BE49-F238E27FC236}">
                <a16:creationId xmlns:a16="http://schemas.microsoft.com/office/drawing/2014/main" id="{C9B7DC8F-E02F-E6BF-A8C2-D0AF856B24BE}"/>
              </a:ext>
            </a:extLst>
          </p:cNvPr>
          <p:cNvSpPr txBox="1"/>
          <p:nvPr/>
        </p:nvSpPr>
        <p:spPr>
          <a:xfrm>
            <a:off x="7790688" y="1437159"/>
            <a:ext cx="3886200" cy="6677149"/>
          </a:xfrm>
          <a:prstGeom prst="rect">
            <a:avLst/>
          </a:prstGeom>
          <a:noFill/>
        </p:spPr>
        <p:txBody>
          <a:bodyPr wrap="square" rtlCol="0">
            <a:spAutoFit/>
          </a:bodyPr>
          <a:lstStyle/>
          <a:p>
            <a:pPr marL="742950" lvl="1" indent="-285750">
              <a:lnSpc>
                <a:spcPct val="107000"/>
              </a:lnSpc>
              <a:spcAft>
                <a:spcPts val="300"/>
              </a:spcAft>
              <a:buFont typeface="Courier New" panose="02070309020205020404" pitchFamily="49" charset="0"/>
              <a:buChar char="o"/>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CourseDAO</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findAllCoursesByLecturer</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FindAllCourseByStudentId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student_id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findCourseById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CheckIfCourseIsTaughtByLecturer</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void</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Font typeface="Courier New" panose="02070309020205020404" pitchFamily="49" charset="0"/>
              <a:buChar char="o"/>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DegreeCourseDAO</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findAllDegreeCourses</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DegreeCourse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findDegreeCourseById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degreeCourse_id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DegreeCourse</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Font typeface="Courier New" panose="02070309020205020404" pitchFamily="49" charset="0"/>
              <a:buChar char="o"/>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GraduationCallDAO</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findAllDegreeCallByCourseId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FindAllDegreeCallWhichStudentSubscribedToByCourseId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student_id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findAllDegreeCallByDate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(Date date)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createGraduationCall</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(Date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date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Time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time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GetGraduationCallById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call_id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CheckIfCourseOfCallIsTaughtByLecturer</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call_id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void</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Font typeface="Courier New" panose="02070309020205020404" pitchFamily="49" charset="0"/>
              <a:buChar char="o"/>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LecturerDAO</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InsertLecturer</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surname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name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email,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username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password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findLecturerById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User</a:t>
            </a:r>
            <a:endParaRPr lang="it-IT" dirty="0"/>
          </a:p>
          <a:p>
            <a:endParaRPr lang="it-IT" dirty="0"/>
          </a:p>
        </p:txBody>
      </p:sp>
    </p:spTree>
    <p:extLst>
      <p:ext uri="{BB962C8B-B14F-4D97-AF65-F5344CB8AC3E}">
        <p14:creationId xmlns:p14="http://schemas.microsoft.com/office/powerpoint/2010/main" val="284574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776A52C-B86D-E73F-E953-0E1BE5B3B1BD}"/>
              </a:ext>
            </a:extLst>
          </p:cNvPr>
          <p:cNvSpPr>
            <a:spLocks noGrp="1"/>
          </p:cNvSpPr>
          <p:nvPr>
            <p:ph idx="1"/>
          </p:nvPr>
        </p:nvSpPr>
        <p:spPr/>
        <p:txBody>
          <a:bodyPr>
            <a:noAutofit/>
          </a:bodyPr>
          <a:lstStyle/>
          <a:p>
            <a:pPr marL="0" indent="0">
              <a:buNone/>
            </a:pPr>
            <a:r>
              <a:rPr lang="it-IT" sz="2400" dirty="0"/>
              <a:t>Successive selezioni della stessa etichetta invertono l’ordinamento: si parte con l’ordinamento crescente. Il valore del voto viene considerato ordinato nel modo seguente: &lt;vuoto&gt;, assente, rimandato, riprovato, 18, 19, …, 30, 30 e lode. Nella tabella della pagina ISCRITTI ad ogni riga corrisponde un bottone “MODIFICA”. Premendo il bottone compare una pagina con una </a:t>
            </a:r>
            <a:r>
              <a:rPr lang="it-IT" sz="2400" dirty="0" err="1"/>
              <a:t>form</a:t>
            </a:r>
            <a:r>
              <a:rPr lang="it-IT" sz="2400" dirty="0"/>
              <a:t> che mostra tutti i dati dello studente selezionato e un campo di input in cui è possibile scegliere il voto. L’invio della </a:t>
            </a:r>
            <a:r>
              <a:rPr lang="it-IT" sz="2400" dirty="0" err="1"/>
              <a:t>form</a:t>
            </a:r>
            <a:r>
              <a:rPr lang="it-IT" sz="2400" dirty="0"/>
              <a:t> provoca la modifica o l’inserimento del voto. Inizialmente le righe sono nello stato di valutazione “non inserito”. L’inserimento e le successive eventuali modifiche portano la riga nello stato di valutazione “inserito”. 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p:txBody>
      </p:sp>
      <p:sp>
        <p:nvSpPr>
          <p:cNvPr id="4" name="Titolo 1">
            <a:extLst>
              <a:ext uri="{FF2B5EF4-FFF2-40B4-BE49-F238E27FC236}">
                <a16:creationId xmlns:a16="http://schemas.microsoft.com/office/drawing/2014/main" id="{2DBB6C7C-A811-1DA2-2EDA-7413971BF81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Trace</a:t>
            </a:r>
            <a:endParaRPr lang="it-IT" sz="4000" b="1" dirty="0"/>
          </a:p>
        </p:txBody>
      </p:sp>
      <p:sp>
        <p:nvSpPr>
          <p:cNvPr id="5" name="CasellaDiTesto 4">
            <a:extLst>
              <a:ext uri="{FF2B5EF4-FFF2-40B4-BE49-F238E27FC236}">
                <a16:creationId xmlns:a16="http://schemas.microsoft.com/office/drawing/2014/main" id="{F20E9548-F12A-AE6F-9D40-DBDB72322773}"/>
              </a:ext>
            </a:extLst>
          </p:cNvPr>
          <p:cNvSpPr txBox="1"/>
          <p:nvPr/>
        </p:nvSpPr>
        <p:spPr>
          <a:xfrm>
            <a:off x="6903720" y="466344"/>
            <a:ext cx="365760" cy="461665"/>
          </a:xfrm>
          <a:prstGeom prst="rect">
            <a:avLst/>
          </a:prstGeom>
          <a:noFill/>
        </p:spPr>
        <p:txBody>
          <a:bodyPr wrap="square" rtlCol="0">
            <a:spAutoFit/>
          </a:bodyPr>
          <a:lstStyle/>
          <a:p>
            <a:r>
              <a:rPr lang="it-IT" sz="2400" b="1" dirty="0"/>
              <a:t>2</a:t>
            </a:r>
            <a:endParaRPr lang="it-IT" b="1" dirty="0"/>
          </a:p>
        </p:txBody>
      </p:sp>
    </p:spTree>
    <p:extLst>
      <p:ext uri="{BB962C8B-B14F-4D97-AF65-F5344CB8AC3E}">
        <p14:creationId xmlns:p14="http://schemas.microsoft.com/office/powerpoint/2010/main" val="358774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79CE79D-6897-038A-7C88-EEBA36692EC5}"/>
              </a:ext>
            </a:extLst>
          </p:cNvPr>
          <p:cNvSpPr>
            <a:spLocks noGrp="1"/>
          </p:cNvSpPr>
          <p:nvPr>
            <p:ph idx="1"/>
          </p:nvPr>
        </p:nvSpPr>
        <p:spPr/>
        <p:txBody>
          <a:bodyPr>
            <a:noAutofit/>
          </a:bodyPr>
          <a:lstStyle/>
          <a:p>
            <a:pPr marL="0" indent="0">
              <a:buNone/>
            </a:pPr>
            <a:r>
              <a:rPr lang="it-IT" sz="2400" dirty="0"/>
              <a:t>Lo studente accede tramite login e seleziona nella HOME page un corso tra quelli a cui è iscritto mediante una lista ordinata in modo alfabetico decrescente e poi una data d’appello del corso scelto selezionata da un elenco ordinato per data decrescente. Uno studente può essere iscritto a più appelli dello stesso corso.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p:txBody>
      </p:sp>
      <p:sp>
        <p:nvSpPr>
          <p:cNvPr id="12" name="Titolo 1">
            <a:extLst>
              <a:ext uri="{FF2B5EF4-FFF2-40B4-BE49-F238E27FC236}">
                <a16:creationId xmlns:a16="http://schemas.microsoft.com/office/drawing/2014/main" id="{4E3ABA77-5AE8-35F4-A9F1-25E07B7A2C3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Trace</a:t>
            </a:r>
            <a:endParaRPr lang="it-IT" sz="4000" b="1" dirty="0"/>
          </a:p>
        </p:txBody>
      </p:sp>
      <p:sp>
        <p:nvSpPr>
          <p:cNvPr id="13" name="CasellaDiTesto 12">
            <a:extLst>
              <a:ext uri="{FF2B5EF4-FFF2-40B4-BE49-F238E27FC236}">
                <a16:creationId xmlns:a16="http://schemas.microsoft.com/office/drawing/2014/main" id="{E4700FAC-93BD-2AEE-8334-6FCE6AD497C5}"/>
              </a:ext>
            </a:extLst>
          </p:cNvPr>
          <p:cNvSpPr txBox="1"/>
          <p:nvPr/>
        </p:nvSpPr>
        <p:spPr>
          <a:xfrm>
            <a:off x="6903720" y="466344"/>
            <a:ext cx="365760" cy="461665"/>
          </a:xfrm>
          <a:prstGeom prst="rect">
            <a:avLst/>
          </a:prstGeom>
          <a:noFill/>
        </p:spPr>
        <p:txBody>
          <a:bodyPr wrap="square" rtlCol="0">
            <a:spAutoFit/>
          </a:bodyPr>
          <a:lstStyle/>
          <a:p>
            <a:r>
              <a:rPr lang="it-IT" sz="2400" b="1" dirty="0"/>
              <a:t>3</a:t>
            </a:r>
            <a:endParaRPr lang="it-IT" b="1" dirty="0"/>
          </a:p>
        </p:txBody>
      </p:sp>
    </p:spTree>
    <p:extLst>
      <p:ext uri="{BB962C8B-B14F-4D97-AF65-F5344CB8AC3E}">
        <p14:creationId xmlns:p14="http://schemas.microsoft.com/office/powerpoint/2010/main" val="259249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08BE55E-17E6-ADF6-743A-F641301E5652}"/>
              </a:ext>
            </a:extLst>
          </p:cNvPr>
          <p:cNvSpPr>
            <a:spLocks noGrp="1"/>
          </p:cNvSpPr>
          <p:nvPr>
            <p:ph idx="1"/>
          </p:nvPr>
        </p:nvSpPr>
        <p:spPr>
          <a:xfrm>
            <a:off x="838200" y="1825625"/>
            <a:ext cx="10515600" cy="3243680"/>
          </a:xfrm>
        </p:spPr>
        <p:txBody>
          <a:bodyPr>
            <a:normAutofit/>
          </a:bodyPr>
          <a:lstStyle/>
          <a:p>
            <a:pPr marL="0" indent="0">
              <a:buNone/>
            </a:pPr>
            <a:r>
              <a:rPr lang="it-IT" sz="2400" dirty="0"/>
              <a:t>Nella pagina ISCRITTI del docente la tabella degli iscritti è associata anche a un bottone VERBALIZZA. La pressione del bottone provoca il cambio di stato a “verbalizzato” per le righe nello stato “pubblicato” o "rifiutato" e comporta anche la creazione di un verbale e la disabilitazione della possibilità di rifiutare il voto. Il rifiuto implica la verbalizzazione di “rimandato” come voto. Un verbale ha un codice generato dal sistema, una data e ora di creazione ed è associato all’appello del corso a cui si riferisce e agli studenti (con nome, cognome, matricola e voto) che passano allo stato “verbalizzato”. A seguito della pressione del bottone VERBALIZZA compare una pagina VERBALE che mostra i dati completi del verbale creato.</a:t>
            </a:r>
          </a:p>
        </p:txBody>
      </p:sp>
      <p:sp>
        <p:nvSpPr>
          <p:cNvPr id="4" name="Titolo 1">
            <a:extLst>
              <a:ext uri="{FF2B5EF4-FFF2-40B4-BE49-F238E27FC236}">
                <a16:creationId xmlns:a16="http://schemas.microsoft.com/office/drawing/2014/main" id="{F33C1005-465F-4A3C-6319-9EADED07D44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Trace</a:t>
            </a:r>
            <a:endParaRPr lang="it-IT" sz="4000" b="1" dirty="0"/>
          </a:p>
        </p:txBody>
      </p:sp>
      <p:sp>
        <p:nvSpPr>
          <p:cNvPr id="5" name="CasellaDiTesto 4">
            <a:extLst>
              <a:ext uri="{FF2B5EF4-FFF2-40B4-BE49-F238E27FC236}">
                <a16:creationId xmlns:a16="http://schemas.microsoft.com/office/drawing/2014/main" id="{375C4DBE-DCCE-C161-C717-C5A8F19E50CF}"/>
              </a:ext>
            </a:extLst>
          </p:cNvPr>
          <p:cNvSpPr txBox="1"/>
          <p:nvPr/>
        </p:nvSpPr>
        <p:spPr>
          <a:xfrm>
            <a:off x="6903720" y="466344"/>
            <a:ext cx="365760" cy="461665"/>
          </a:xfrm>
          <a:prstGeom prst="rect">
            <a:avLst/>
          </a:prstGeom>
          <a:noFill/>
        </p:spPr>
        <p:txBody>
          <a:bodyPr wrap="square" rtlCol="0">
            <a:spAutoFit/>
          </a:bodyPr>
          <a:lstStyle/>
          <a:p>
            <a:r>
              <a:rPr lang="it-IT" sz="2400" b="1" dirty="0"/>
              <a:t>4</a:t>
            </a:r>
            <a:endParaRPr lang="it-IT" b="1" dirty="0"/>
          </a:p>
        </p:txBody>
      </p:sp>
    </p:spTree>
    <p:extLst>
      <p:ext uri="{BB962C8B-B14F-4D97-AF65-F5344CB8AC3E}">
        <p14:creationId xmlns:p14="http://schemas.microsoft.com/office/powerpoint/2010/main" val="290590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p:txBody>
          <a:bodyPr/>
          <a:lstStyle/>
          <a:p>
            <a:pPr algn="ctr"/>
            <a:r>
              <a:rPr lang="it-IT" sz="6600" b="1" dirty="0"/>
              <a:t>Data </a:t>
            </a:r>
            <a:r>
              <a:rPr lang="it-IT" sz="6600" b="1" dirty="0" err="1"/>
              <a:t>requirements</a:t>
            </a:r>
            <a:r>
              <a:rPr lang="it-IT" sz="6600" b="1" dirty="0"/>
              <a:t> </a:t>
            </a:r>
            <a:r>
              <a:rPr lang="it-IT" sz="6600" b="1" dirty="0" err="1"/>
              <a:t>analysis</a:t>
            </a:r>
            <a:endParaRPr lang="it-IT" sz="6600" b="1" dirty="0"/>
          </a:p>
        </p:txBody>
      </p:sp>
      <p:sp>
        <p:nvSpPr>
          <p:cNvPr id="3" name="Segnaposto contenuto 2">
            <a:extLst>
              <a:ext uri="{FF2B5EF4-FFF2-40B4-BE49-F238E27FC236}">
                <a16:creationId xmlns:a16="http://schemas.microsoft.com/office/drawing/2014/main" id="{67A1DAA2-96DA-7B7B-A4E2-F4ED800893BA}"/>
              </a:ext>
            </a:extLst>
          </p:cNvPr>
          <p:cNvSpPr>
            <a:spLocks noGrp="1"/>
          </p:cNvSpPr>
          <p:nvPr>
            <p:ph idx="1"/>
          </p:nvPr>
        </p:nvSpPr>
        <p:spPr/>
        <p:txBody>
          <a:bodyPr>
            <a:normAutofit fontScale="92500" lnSpcReduction="10000"/>
          </a:bodyPr>
          <a:lstStyle/>
          <a:p>
            <a:pPr marL="0" indent="0">
              <a:buNone/>
            </a:pPr>
            <a:r>
              <a:rPr lang="it-IT" sz="2800" dirty="0"/>
              <a:t>Un’applicazione permette di verbalizzare gli </a:t>
            </a:r>
            <a:r>
              <a:rPr lang="it-IT" sz="2800" dirty="0">
                <a:solidFill>
                  <a:srgbClr val="FF0000"/>
                </a:solidFill>
              </a:rPr>
              <a:t>esiti degli esami </a:t>
            </a:r>
            <a:r>
              <a:rPr lang="it-IT" sz="2800" dirty="0"/>
              <a:t>di un </a:t>
            </a:r>
            <a:r>
              <a:rPr lang="it-IT" sz="2800" dirty="0">
                <a:solidFill>
                  <a:srgbClr val="FF0000"/>
                </a:solidFill>
              </a:rPr>
              <a:t>appello</a:t>
            </a:r>
            <a:r>
              <a:rPr lang="it-IT" sz="2800" dirty="0"/>
              <a:t>. Il </a:t>
            </a:r>
            <a:r>
              <a:rPr lang="it-IT" sz="2800" dirty="0">
                <a:solidFill>
                  <a:srgbClr val="FF0000"/>
                </a:solidFill>
              </a:rPr>
              <a:t>docente</a:t>
            </a:r>
            <a:r>
              <a:rPr lang="it-IT" sz="2800" dirty="0"/>
              <a:t> accede tramite login e seleziona nella HOME page un corso da una lista dei propri corsi ordinata in modo alfabetico decrescente e poi una </a:t>
            </a:r>
            <a:r>
              <a:rPr lang="it-IT" sz="2800" dirty="0">
                <a:solidFill>
                  <a:srgbClr val="0070C0"/>
                </a:solidFill>
              </a:rPr>
              <a:t>data d’appello del corso </a:t>
            </a:r>
            <a:r>
              <a:rPr lang="it-IT" sz="2800" dirty="0"/>
              <a:t>scelto selezionata da un elenco ordinato per data decrescente. </a:t>
            </a:r>
            <a:r>
              <a:rPr lang="it-IT" sz="2800" dirty="0">
                <a:solidFill>
                  <a:srgbClr val="0070C0"/>
                </a:solidFill>
              </a:rPr>
              <a:t>Ogni corso ha un solo docente</a:t>
            </a:r>
            <a:r>
              <a:rPr lang="it-IT" sz="2800" dirty="0"/>
              <a:t>. La selezione dell’appello porta a una pagina ISCRITTI, che mostra una tabella con tutti gli iscritti all’appello. La tabella riporta i seguenti dati: </a:t>
            </a:r>
            <a:r>
              <a:rPr lang="it-IT" sz="2800" dirty="0">
                <a:solidFill>
                  <a:srgbClr val="92D050"/>
                </a:solidFill>
              </a:rPr>
              <a:t>matricola, cognome e nome, email, </a:t>
            </a:r>
            <a:r>
              <a:rPr lang="it-IT" sz="2800" dirty="0">
                <a:solidFill>
                  <a:srgbClr val="FF0000"/>
                </a:solidFill>
              </a:rPr>
              <a:t>c</a:t>
            </a:r>
            <a:r>
              <a:rPr lang="it-IT" sz="2800" dirty="0">
                <a:solidFill>
                  <a:srgbClr val="92D050"/>
                </a:solidFill>
              </a:rPr>
              <a:t>o</a:t>
            </a:r>
            <a:r>
              <a:rPr lang="it-IT" sz="2800" dirty="0">
                <a:solidFill>
                  <a:srgbClr val="FF0000"/>
                </a:solidFill>
              </a:rPr>
              <a:t>r</a:t>
            </a:r>
            <a:r>
              <a:rPr lang="it-IT" sz="2800" dirty="0">
                <a:solidFill>
                  <a:srgbClr val="92D050"/>
                </a:solidFill>
              </a:rPr>
              <a:t>s</a:t>
            </a:r>
            <a:r>
              <a:rPr lang="it-IT" sz="2800" dirty="0">
                <a:solidFill>
                  <a:srgbClr val="FF0000"/>
                </a:solidFill>
              </a:rPr>
              <a:t>o</a:t>
            </a:r>
            <a:r>
              <a:rPr lang="it-IT" sz="2800" dirty="0">
                <a:solidFill>
                  <a:srgbClr val="92D050"/>
                </a:solidFill>
              </a:rPr>
              <a:t> d</a:t>
            </a:r>
            <a:r>
              <a:rPr lang="it-IT" sz="2800" dirty="0">
                <a:solidFill>
                  <a:srgbClr val="FF0000"/>
                </a:solidFill>
              </a:rPr>
              <a:t>i</a:t>
            </a:r>
            <a:r>
              <a:rPr lang="it-IT" sz="2800" dirty="0">
                <a:solidFill>
                  <a:srgbClr val="92D050"/>
                </a:solidFill>
              </a:rPr>
              <a:t> l</a:t>
            </a:r>
            <a:r>
              <a:rPr lang="it-IT" sz="2800" dirty="0">
                <a:solidFill>
                  <a:srgbClr val="FF0000"/>
                </a:solidFill>
              </a:rPr>
              <a:t>a</a:t>
            </a:r>
            <a:r>
              <a:rPr lang="it-IT" sz="2800" dirty="0">
                <a:solidFill>
                  <a:srgbClr val="92D050"/>
                </a:solidFill>
              </a:rPr>
              <a:t>u</a:t>
            </a:r>
            <a:r>
              <a:rPr lang="it-IT" sz="2800" dirty="0">
                <a:solidFill>
                  <a:srgbClr val="FF0000"/>
                </a:solidFill>
              </a:rPr>
              <a:t>r</a:t>
            </a:r>
            <a:r>
              <a:rPr lang="it-IT" sz="2800" dirty="0">
                <a:solidFill>
                  <a:srgbClr val="92D050"/>
                </a:solidFill>
              </a:rPr>
              <a:t>e</a:t>
            </a:r>
            <a:r>
              <a:rPr lang="it-IT" sz="2800" dirty="0">
                <a:solidFill>
                  <a:srgbClr val="FF0000"/>
                </a:solidFill>
              </a:rPr>
              <a:t>a</a:t>
            </a:r>
            <a:r>
              <a:rPr lang="it-IT" sz="2800" dirty="0">
                <a:solidFill>
                  <a:srgbClr val="92D050"/>
                </a:solidFill>
              </a:rPr>
              <a:t>, voto e stato di valutazione</a:t>
            </a:r>
            <a:r>
              <a:rPr lang="it-IT" sz="2800" dirty="0"/>
              <a:t>. Il voto può non essere ancora definito. Lo stato di valutazione dello studente rispetto all’appello può assumere i valori: non inserito, inserito, pubblicato, rifiutato e verbalizzato. Selezionando un’etichetta nell’intestazione della tabella, l’utente ordina le righe in base al valore di tale etichetta (ad esempio, selezionando “cognome” la tabella è riordinata in base al cognome). </a:t>
            </a:r>
          </a:p>
          <a:p>
            <a:pPr marL="0" indent="0">
              <a:buNone/>
            </a:pPr>
            <a:endParaRPr lang="it-IT" dirty="0"/>
          </a:p>
        </p:txBody>
      </p:sp>
      <p:sp>
        <p:nvSpPr>
          <p:cNvPr id="4" name="CasellaDiTesto 3">
            <a:extLst>
              <a:ext uri="{FF2B5EF4-FFF2-40B4-BE49-F238E27FC236}">
                <a16:creationId xmlns:a16="http://schemas.microsoft.com/office/drawing/2014/main" id="{A2A8A1B9-84C0-530E-43A6-55B6FC449466}"/>
              </a:ext>
            </a:extLst>
          </p:cNvPr>
          <p:cNvSpPr txBox="1"/>
          <p:nvPr/>
        </p:nvSpPr>
        <p:spPr>
          <a:xfrm>
            <a:off x="838200" y="6257875"/>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652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p:txBody>
          <a:bodyPr/>
          <a:lstStyle/>
          <a:p>
            <a:pPr algn="ctr"/>
            <a:r>
              <a:rPr lang="it-IT" sz="6600" b="1" dirty="0"/>
              <a:t>Data </a:t>
            </a:r>
            <a:r>
              <a:rPr lang="it-IT" sz="6600" b="1" dirty="0" err="1"/>
              <a:t>requirements</a:t>
            </a:r>
            <a:r>
              <a:rPr lang="it-IT" sz="6600" b="1" dirty="0"/>
              <a:t> </a:t>
            </a:r>
            <a:r>
              <a:rPr lang="it-IT" sz="6600" b="1" dirty="0" err="1"/>
              <a:t>analysis</a:t>
            </a:r>
            <a:endParaRPr lang="it-IT" sz="6600" b="1" dirty="0"/>
          </a:p>
        </p:txBody>
      </p:sp>
      <p:sp>
        <p:nvSpPr>
          <p:cNvPr id="3" name="Segnaposto contenuto 2">
            <a:extLst>
              <a:ext uri="{FF2B5EF4-FFF2-40B4-BE49-F238E27FC236}">
                <a16:creationId xmlns:a16="http://schemas.microsoft.com/office/drawing/2014/main" id="{67A1DAA2-96DA-7B7B-A4E2-F4ED800893BA}"/>
              </a:ext>
            </a:extLst>
          </p:cNvPr>
          <p:cNvSpPr>
            <a:spLocks noGrp="1"/>
          </p:cNvSpPr>
          <p:nvPr>
            <p:ph idx="1"/>
          </p:nvPr>
        </p:nvSpPr>
        <p:spPr/>
        <p:txBody>
          <a:bodyPr>
            <a:normAutofit fontScale="92500" lnSpcReduction="20000"/>
          </a:bodyPr>
          <a:lstStyle/>
          <a:p>
            <a:pPr marL="0" indent="0">
              <a:buNone/>
            </a:pPr>
            <a:r>
              <a:rPr lang="it-IT" sz="2800" dirty="0"/>
              <a:t>Successive selezioni della stessa etichetta invertono l’ordinamento: si parte con l’ordinamento crescente. Il valore del voto viene considerato ordinato nel modo seguente: &lt;vuoto&gt;, assente, rimandato, riprovato, 18, 19, …, 30, 30 e lode. Nella tabella della pagina ISCRITTI ad ogni riga corrisponde un bottone “MODIFICA”. Premendo il bottone compare una pagina con una </a:t>
            </a:r>
            <a:r>
              <a:rPr lang="it-IT" sz="2800" dirty="0" err="1"/>
              <a:t>form</a:t>
            </a:r>
            <a:r>
              <a:rPr lang="it-IT" sz="2800" dirty="0"/>
              <a:t> che mostra tutti i dati dello </a:t>
            </a:r>
            <a:r>
              <a:rPr lang="it-IT" sz="2800" dirty="0">
                <a:solidFill>
                  <a:srgbClr val="FF0000"/>
                </a:solidFill>
              </a:rPr>
              <a:t>studente</a:t>
            </a:r>
            <a:r>
              <a:rPr lang="it-IT" sz="2800" dirty="0"/>
              <a:t> selezionato e un campo di input in cui è possibile scegliere il voto. L’invio della </a:t>
            </a:r>
            <a:r>
              <a:rPr lang="it-IT" sz="2800" dirty="0" err="1"/>
              <a:t>form</a:t>
            </a:r>
            <a:r>
              <a:rPr lang="it-IT" sz="2800" dirty="0"/>
              <a:t> provoca la modifica o l’inserimento del voto. Inizialmente le righe sono nello stato di valutazione “non inserito”. L’inserimento e le successive eventuali modifiche portano la riga nello stato di valutazione “inserito”. 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p:txBody>
      </p:sp>
      <p:sp>
        <p:nvSpPr>
          <p:cNvPr id="4" name="CasellaDiTesto 3">
            <a:extLst>
              <a:ext uri="{FF2B5EF4-FFF2-40B4-BE49-F238E27FC236}">
                <a16:creationId xmlns:a16="http://schemas.microsoft.com/office/drawing/2014/main" id="{0AD98FF7-971C-F742-DFE3-5D2CCF3AF2D8}"/>
              </a:ext>
            </a:extLst>
          </p:cNvPr>
          <p:cNvSpPr txBox="1"/>
          <p:nvPr/>
        </p:nvSpPr>
        <p:spPr>
          <a:xfrm>
            <a:off x="838200" y="6257875"/>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0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p:txBody>
          <a:bodyPr/>
          <a:lstStyle/>
          <a:p>
            <a:pPr algn="ctr"/>
            <a:r>
              <a:rPr lang="it-IT" sz="6600" b="1" dirty="0"/>
              <a:t>Data </a:t>
            </a:r>
            <a:r>
              <a:rPr lang="it-IT" sz="6600" b="1" dirty="0" err="1"/>
              <a:t>requirements</a:t>
            </a:r>
            <a:r>
              <a:rPr lang="it-IT" sz="6600" b="1" dirty="0"/>
              <a:t> </a:t>
            </a:r>
            <a:r>
              <a:rPr lang="it-IT" sz="6600" b="1" dirty="0" err="1"/>
              <a:t>analysis</a:t>
            </a:r>
            <a:endParaRPr lang="it-IT" sz="6600" b="1" dirty="0"/>
          </a:p>
        </p:txBody>
      </p:sp>
      <p:sp>
        <p:nvSpPr>
          <p:cNvPr id="3" name="Segnaposto contenuto 2">
            <a:extLst>
              <a:ext uri="{FF2B5EF4-FFF2-40B4-BE49-F238E27FC236}">
                <a16:creationId xmlns:a16="http://schemas.microsoft.com/office/drawing/2014/main" id="{67A1DAA2-96DA-7B7B-A4E2-F4ED800893BA}"/>
              </a:ext>
            </a:extLst>
          </p:cNvPr>
          <p:cNvSpPr>
            <a:spLocks noGrp="1"/>
          </p:cNvSpPr>
          <p:nvPr>
            <p:ph idx="1"/>
          </p:nvPr>
        </p:nvSpPr>
        <p:spPr/>
        <p:txBody>
          <a:bodyPr>
            <a:normAutofit fontScale="92500" lnSpcReduction="10000"/>
          </a:bodyPr>
          <a:lstStyle/>
          <a:p>
            <a:pPr marL="0" indent="0">
              <a:buNone/>
            </a:pPr>
            <a:r>
              <a:rPr lang="it-IT" sz="2800" dirty="0"/>
              <a:t>Lo studente accede tramite login e seleziona nella HOME page un </a:t>
            </a:r>
            <a:r>
              <a:rPr lang="it-IT" sz="2800" dirty="0">
                <a:solidFill>
                  <a:srgbClr val="FF0000"/>
                </a:solidFill>
              </a:rPr>
              <a:t>corso</a:t>
            </a:r>
            <a:r>
              <a:rPr lang="it-IT" sz="2800" dirty="0"/>
              <a:t> </a:t>
            </a:r>
            <a:r>
              <a:rPr lang="it-IT" sz="2800" dirty="0">
                <a:solidFill>
                  <a:srgbClr val="0070C0"/>
                </a:solidFill>
              </a:rPr>
              <a:t>tra quelli a cui è iscritto </a:t>
            </a:r>
            <a:r>
              <a:rPr lang="it-IT" sz="2800" dirty="0"/>
              <a:t>mediante una lista ordinata in modo alfabetico decrescente e poi una data d’appello del corso scelto selezionata da un elenco ordinato per data decrescente. </a:t>
            </a:r>
            <a:r>
              <a:rPr lang="it-IT" sz="2800" dirty="0">
                <a:solidFill>
                  <a:srgbClr val="0070C0"/>
                </a:solidFill>
              </a:rPr>
              <a:t>Uno studente può essere iscritto a più appelli dello stesso corso</a:t>
            </a:r>
            <a:r>
              <a:rPr lang="it-IT" sz="2800" dirty="0"/>
              <a:t>.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p:txBody>
      </p:sp>
      <p:sp>
        <p:nvSpPr>
          <p:cNvPr id="4" name="CasellaDiTesto 3">
            <a:extLst>
              <a:ext uri="{FF2B5EF4-FFF2-40B4-BE49-F238E27FC236}">
                <a16:creationId xmlns:a16="http://schemas.microsoft.com/office/drawing/2014/main" id="{FF015EC0-2745-2FEA-1A2A-A2AD77388916}"/>
              </a:ext>
            </a:extLst>
          </p:cNvPr>
          <p:cNvSpPr txBox="1"/>
          <p:nvPr/>
        </p:nvSpPr>
        <p:spPr>
          <a:xfrm>
            <a:off x="838200" y="6257875"/>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590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p:txBody>
          <a:bodyPr/>
          <a:lstStyle/>
          <a:p>
            <a:pPr algn="ctr"/>
            <a:r>
              <a:rPr lang="it-IT" sz="6600" b="1" dirty="0"/>
              <a:t>Data </a:t>
            </a:r>
            <a:r>
              <a:rPr lang="it-IT" sz="6600" b="1" dirty="0" err="1"/>
              <a:t>requirements</a:t>
            </a:r>
            <a:r>
              <a:rPr lang="it-IT" sz="6600" b="1" dirty="0"/>
              <a:t> </a:t>
            </a:r>
            <a:r>
              <a:rPr lang="it-IT" sz="6600" b="1" dirty="0" err="1"/>
              <a:t>analysis</a:t>
            </a:r>
            <a:endParaRPr lang="it-IT" sz="6600" b="1" dirty="0"/>
          </a:p>
        </p:txBody>
      </p:sp>
      <p:sp>
        <p:nvSpPr>
          <p:cNvPr id="3" name="Segnaposto contenuto 2">
            <a:extLst>
              <a:ext uri="{FF2B5EF4-FFF2-40B4-BE49-F238E27FC236}">
                <a16:creationId xmlns:a16="http://schemas.microsoft.com/office/drawing/2014/main" id="{67A1DAA2-96DA-7B7B-A4E2-F4ED800893BA}"/>
              </a:ext>
            </a:extLst>
          </p:cNvPr>
          <p:cNvSpPr>
            <a:spLocks noGrp="1"/>
          </p:cNvSpPr>
          <p:nvPr>
            <p:ph idx="1"/>
          </p:nvPr>
        </p:nvSpPr>
        <p:spPr>
          <a:xfrm>
            <a:off x="838200" y="1825625"/>
            <a:ext cx="10515600" cy="3404101"/>
          </a:xfrm>
        </p:spPr>
        <p:txBody>
          <a:bodyPr>
            <a:normAutofit/>
          </a:bodyPr>
          <a:lstStyle/>
          <a:p>
            <a:pPr marL="0" indent="0">
              <a:buNone/>
            </a:pPr>
            <a:r>
              <a:rPr lang="it-IT" sz="2400" dirty="0"/>
              <a:t>Nella pagina ISCRITTI del docente la tabella degli iscritti è associata anche a un bottone VERBALIZZA. La pressione del bottone provoca il cambio di stato a “verbalizzato” per le righe nello stato “pubblicato” o "rifiutato" e comporta anche la creazione di un </a:t>
            </a:r>
            <a:r>
              <a:rPr lang="it-IT" sz="2400" dirty="0">
                <a:solidFill>
                  <a:srgbClr val="FF0000"/>
                </a:solidFill>
              </a:rPr>
              <a:t>verbale</a:t>
            </a:r>
            <a:r>
              <a:rPr lang="it-IT" sz="2400" dirty="0"/>
              <a:t> e la disabilitazione della possibilità di rifiutare il voto. Il rifiuto implica la verbalizzazione di “rimandato” come voto. Un verbale ha un </a:t>
            </a:r>
            <a:r>
              <a:rPr lang="it-IT" sz="2400" dirty="0">
                <a:solidFill>
                  <a:srgbClr val="92D050"/>
                </a:solidFill>
              </a:rPr>
              <a:t>codice generato dal sistema, una data e ora di creazione</a:t>
            </a:r>
            <a:r>
              <a:rPr lang="it-IT" sz="2400" dirty="0"/>
              <a:t> ed è </a:t>
            </a:r>
            <a:r>
              <a:rPr lang="it-IT" sz="2400" dirty="0">
                <a:solidFill>
                  <a:srgbClr val="0070C0"/>
                </a:solidFill>
              </a:rPr>
              <a:t>associato all’appello del corso a cui si riferisce </a:t>
            </a:r>
            <a:r>
              <a:rPr lang="it-IT" sz="2400" dirty="0"/>
              <a:t>e</a:t>
            </a:r>
            <a:r>
              <a:rPr lang="it-IT" sz="2400" dirty="0">
                <a:solidFill>
                  <a:srgbClr val="0070C0"/>
                </a:solidFill>
              </a:rPr>
              <a:t> agli studenti </a:t>
            </a:r>
            <a:r>
              <a:rPr lang="it-IT" sz="2400" dirty="0"/>
              <a:t>(con </a:t>
            </a:r>
            <a:r>
              <a:rPr lang="it-IT" sz="2400" dirty="0">
                <a:solidFill>
                  <a:srgbClr val="92D050"/>
                </a:solidFill>
              </a:rPr>
              <a:t>nome, cognome, matricola e voto</a:t>
            </a:r>
            <a:r>
              <a:rPr lang="it-IT" sz="2400" dirty="0"/>
              <a:t>) che passano allo stato “verbalizzato”. A seguito della pressione del bottone VERBALIZZA compare una pagina VERBALE che mostra i dati completi del verbale creato.</a:t>
            </a:r>
          </a:p>
        </p:txBody>
      </p:sp>
      <p:sp>
        <p:nvSpPr>
          <p:cNvPr id="4" name="CasellaDiTesto 3">
            <a:extLst>
              <a:ext uri="{FF2B5EF4-FFF2-40B4-BE49-F238E27FC236}">
                <a16:creationId xmlns:a16="http://schemas.microsoft.com/office/drawing/2014/main" id="{5B0E2CA6-9A54-4CF3-E484-65BECF4E3F40}"/>
              </a:ext>
            </a:extLst>
          </p:cNvPr>
          <p:cNvSpPr txBox="1"/>
          <p:nvPr/>
        </p:nvSpPr>
        <p:spPr>
          <a:xfrm>
            <a:off x="838200" y="6257875"/>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10474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4401</Words>
  <Application>Microsoft Office PowerPoint</Application>
  <PresentationFormat>Widescreen</PresentationFormat>
  <Paragraphs>224</Paragraphs>
  <Slides>22</Slides>
  <Notes>1</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22</vt:i4>
      </vt:variant>
    </vt:vector>
  </HeadingPairs>
  <TitlesOfParts>
    <vt:vector size="30" baseType="lpstr">
      <vt:lpstr>Arial</vt:lpstr>
      <vt:lpstr>Calibri</vt:lpstr>
      <vt:lpstr>Calibri Light</vt:lpstr>
      <vt:lpstr>Courier New</vt:lpstr>
      <vt:lpstr>Symbol</vt:lpstr>
      <vt:lpstr>Wingdings</vt:lpstr>
      <vt:lpstr>Tema di Office</vt:lpstr>
      <vt:lpstr>Office Theme</vt:lpstr>
      <vt:lpstr>Exams verbalization project</vt:lpstr>
      <vt:lpstr>Trace</vt:lpstr>
      <vt:lpstr>Presentazione standard di PowerPoint</vt:lpstr>
      <vt:lpstr>Presentazione standard di PowerPoint</vt:lpstr>
      <vt:lpstr>Presentazione standard di PowerPoint</vt:lpstr>
      <vt:lpstr>Data requirements analysis</vt:lpstr>
      <vt:lpstr>Data requirements analysis</vt:lpstr>
      <vt:lpstr>Data requirements analysis</vt:lpstr>
      <vt:lpstr>Data requirements analysis</vt:lpstr>
      <vt:lpstr>Database design</vt:lpstr>
      <vt:lpstr>Local database schema</vt:lpstr>
      <vt:lpstr>Local database schema</vt:lpstr>
      <vt:lpstr>Local database schema</vt:lpstr>
      <vt:lpstr>Local database schema</vt:lpstr>
      <vt:lpstr>Local database schema</vt:lpstr>
      <vt:lpstr>Local database schema</vt:lpstr>
      <vt:lpstr>Application requirements analysis</vt:lpstr>
      <vt:lpstr>Application requirements analysis</vt:lpstr>
      <vt:lpstr>Application requirements analysis</vt:lpstr>
      <vt:lpstr>Application requirements analysis</vt:lpstr>
      <vt:lpstr>Non-functional requirements</vt:lpstr>
      <vt:lpstr>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Exams verbalization project</dc:title>
  <dc:creator>Luca Tosetti</dc:creator>
  <cp:lastModifiedBy>Luca Tosetti</cp:lastModifiedBy>
  <cp:revision>4</cp:revision>
  <dcterms:created xsi:type="dcterms:W3CDTF">2023-05-14T12:28:01Z</dcterms:created>
  <dcterms:modified xsi:type="dcterms:W3CDTF">2023-05-28T18:56:56Z</dcterms:modified>
</cp:coreProperties>
</file>