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9B3B-D617-9508-7D6C-7DB4609B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CCB74-EA11-01D9-F2C6-6C12275F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591B-236F-81A4-AF86-EEA7C55D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0B6F-68D1-7674-D276-BC5A9152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FD69-18D0-D52A-2973-999BDD59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DC63-EF61-D468-A246-FCFD301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4A548-F156-FD02-922B-A4ADEA8A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FCAF-307E-5416-6DF0-36F8F244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DD53-65B4-C875-C42F-DA9D65C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A15C-BB1E-CCB7-6900-84C96B5E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48BD0-91C7-E39F-C01E-8D03776E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9073-AA8C-78D1-7100-1A5DC615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5D47-594A-CD58-CEC8-218939A6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9F33-69AA-FB1B-FF9A-3DDA677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6BA1-46E3-E5DB-4E3C-0861338E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19EA-EDC4-CFBA-C625-61E8373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446E-3B53-2344-15C5-0570287D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5877-7D8E-8AA2-2890-CB96396D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124F-F784-D06A-666B-2472DA74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574E-B31D-69BA-7F02-FC336135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E91C-16AB-A4C5-2F61-77989CA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3AB9-3A47-1B05-07DB-F9D3F314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0C01-CAA8-1C89-21E2-122E5DD2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DB96-D3D6-6011-0781-4BE195F8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DBE9-63A4-C59E-DD05-B5BD2595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AF5C-7320-F58F-CEC4-673FB421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7DE9-F279-99A7-6723-ADAEB762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BCF2-B539-A8A8-1DB8-CD7FAEC95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DA6B-EB1D-2556-52F1-94116A77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7C887-0C63-4293-AF79-F8B8BB1C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74B1-B996-BBB9-391D-88853893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108D-3B7A-495D-F31F-857B6593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9A40-6F29-B30B-8260-EAB576C9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955A-CE90-1E91-F65C-AA81DEE8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4B475-8781-4092-6257-277200B17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82175-99A9-5A86-D0EB-E49D3831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FBBCF-34A0-8FE4-5D05-921B994E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4C54-9894-9DFD-67A3-8305CCF3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1F181-284B-C763-5D66-0374DEDF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706E-D0D7-FA80-1984-3E839D1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FBEF6-A025-6F73-86A2-E3E3D9E8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4A36E-14B2-09FE-7648-C0129A3A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3CCF-16B9-22C6-AE9F-8773EEB5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EB8-72FC-E3DB-451B-0794EEC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FBF1F-3D57-9F43-67EB-A37CBDF2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95FE-ADBA-4F3F-FDD6-3B48AEBE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9BB-0146-FAAC-DFA8-8E1ABE27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9C66-16B3-02D6-B9A8-55591F56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0359-D967-7113-DE9D-624AE068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A537-2044-EC69-0D28-3E0DEC3C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EC813-55E5-ACB5-DE1D-4D0B2CC8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C448F-60A6-86AD-240A-D3B9B9F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1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A48-390F-E708-0C06-CF73D5D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1865-0EB8-4537-6353-A0348197E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87A6-04A5-00F1-92E0-1996A3DD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69EC1-ECEB-A378-A00F-D5D3D0F3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DEB4E-D503-1DD7-F00E-507C6AB3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61D4-47AA-4B7D-2407-D36803B9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0DF-27E8-0442-BDB0-44DC696C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C5D6B-9E49-D824-A027-22C35982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63FF-3DD8-B468-C856-CD59EAE6C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1BB26-11F5-456B-ABBF-AB56AB07D09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CE12-37A1-AE49-CA2F-22DFF19A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5D1-9C81-E6A1-0C33-DDDC9D55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4A159-AE13-4AEF-862F-427EF131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scikit-learn.org%2Fstable%2Fmodules%2Fcross_validation.html%23stratifi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3">
            <a:extLst>
              <a:ext uri="{FF2B5EF4-FFF2-40B4-BE49-F238E27FC236}">
                <a16:creationId xmlns:a16="http://schemas.microsoft.com/office/drawing/2014/main" id="{2AFCC1C6-DF93-1F4B-55B0-CB42EDDB8D7E}"/>
              </a:ext>
            </a:extLst>
          </p:cNvPr>
          <p:cNvSpPr txBox="1">
            <a:spLocks/>
          </p:cNvSpPr>
          <p:nvPr/>
        </p:nvSpPr>
        <p:spPr>
          <a:xfrm>
            <a:off x="517236" y="37532"/>
            <a:ext cx="11240655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" dirty="0" err="1"/>
              <a:t>Classificazione</a:t>
            </a:r>
            <a:r>
              <a:rPr lang="en-US" spc="-30" dirty="0"/>
              <a:t>: </a:t>
            </a:r>
            <a:r>
              <a:rPr lang="en-US" spc="90" dirty="0"/>
              <a:t>un</a:t>
            </a:r>
            <a:r>
              <a:rPr lang="en-US" spc="-55" dirty="0"/>
              <a:t> </a:t>
            </a:r>
            <a:r>
              <a:rPr lang="en-US" spc="-25" dirty="0" err="1"/>
              <a:t>esempio</a:t>
            </a:r>
            <a:endParaRPr lang="en-US" spc="-25" dirty="0"/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A8CA9D93-CC38-8CD5-13E0-AAE8CE0B1826}"/>
              </a:ext>
            </a:extLst>
          </p:cNvPr>
          <p:cNvSpPr/>
          <p:nvPr/>
        </p:nvSpPr>
        <p:spPr>
          <a:xfrm>
            <a:off x="9141956" y="3784842"/>
            <a:ext cx="801370" cy="502284"/>
          </a:xfrm>
          <a:custGeom>
            <a:avLst/>
            <a:gdLst/>
            <a:ahLst/>
            <a:cxnLst/>
            <a:rect l="l" t="t" r="r" b="b"/>
            <a:pathLst>
              <a:path w="801370" h="502285">
                <a:moveTo>
                  <a:pt x="712005" y="501946"/>
                </a:moveTo>
                <a:lnTo>
                  <a:pt x="746649" y="495378"/>
                </a:lnTo>
                <a:lnTo>
                  <a:pt x="774939" y="477465"/>
                </a:lnTo>
                <a:lnTo>
                  <a:pt x="794012" y="450894"/>
                </a:lnTo>
                <a:lnTo>
                  <a:pt x="801006" y="418353"/>
                </a:lnTo>
                <a:lnTo>
                  <a:pt x="801006" y="83689"/>
                </a:lnTo>
                <a:lnTo>
                  <a:pt x="794012" y="51133"/>
                </a:lnTo>
                <a:lnTo>
                  <a:pt x="774939" y="24529"/>
                </a:lnTo>
                <a:lnTo>
                  <a:pt x="746649" y="6583"/>
                </a:lnTo>
                <a:lnTo>
                  <a:pt x="712005" y="0"/>
                </a:lnTo>
                <a:lnTo>
                  <a:pt x="89000" y="0"/>
                </a:lnTo>
                <a:lnTo>
                  <a:pt x="54356" y="6583"/>
                </a:lnTo>
                <a:lnTo>
                  <a:pt x="26066" y="24529"/>
                </a:lnTo>
                <a:lnTo>
                  <a:pt x="6993" y="51133"/>
                </a:lnTo>
                <a:lnTo>
                  <a:pt x="0" y="83689"/>
                </a:lnTo>
                <a:lnTo>
                  <a:pt x="0" y="418353"/>
                </a:lnTo>
                <a:lnTo>
                  <a:pt x="26067" y="477465"/>
                </a:lnTo>
                <a:lnTo>
                  <a:pt x="89000" y="501946"/>
                </a:lnTo>
                <a:lnTo>
                  <a:pt x="712005" y="5019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3AC19FE6-6792-2238-18AA-B8E74038912D}"/>
              </a:ext>
            </a:extLst>
          </p:cNvPr>
          <p:cNvSpPr/>
          <p:nvPr/>
        </p:nvSpPr>
        <p:spPr>
          <a:xfrm>
            <a:off x="9052955" y="3868532"/>
            <a:ext cx="801370" cy="502284"/>
          </a:xfrm>
          <a:custGeom>
            <a:avLst/>
            <a:gdLst/>
            <a:ahLst/>
            <a:cxnLst/>
            <a:rect l="l" t="t" r="r" b="b"/>
            <a:pathLst>
              <a:path w="801370" h="502285">
                <a:moveTo>
                  <a:pt x="712005" y="0"/>
                </a:moveTo>
                <a:lnTo>
                  <a:pt x="89000" y="0"/>
                </a:lnTo>
                <a:lnTo>
                  <a:pt x="54356" y="6568"/>
                </a:lnTo>
                <a:lnTo>
                  <a:pt x="26066" y="24481"/>
                </a:lnTo>
                <a:lnTo>
                  <a:pt x="6993" y="51052"/>
                </a:lnTo>
                <a:lnTo>
                  <a:pt x="0" y="83593"/>
                </a:lnTo>
                <a:lnTo>
                  <a:pt x="0" y="418257"/>
                </a:lnTo>
                <a:lnTo>
                  <a:pt x="6993" y="450813"/>
                </a:lnTo>
                <a:lnTo>
                  <a:pt x="26067" y="477417"/>
                </a:lnTo>
                <a:lnTo>
                  <a:pt x="54356" y="495363"/>
                </a:lnTo>
                <a:lnTo>
                  <a:pt x="89000" y="501946"/>
                </a:lnTo>
                <a:lnTo>
                  <a:pt x="712005" y="501946"/>
                </a:lnTo>
                <a:lnTo>
                  <a:pt x="746649" y="495363"/>
                </a:lnTo>
                <a:lnTo>
                  <a:pt x="774939" y="477417"/>
                </a:lnTo>
                <a:lnTo>
                  <a:pt x="794012" y="450813"/>
                </a:lnTo>
                <a:lnTo>
                  <a:pt x="801006" y="418257"/>
                </a:lnTo>
                <a:lnTo>
                  <a:pt x="801006" y="83593"/>
                </a:lnTo>
                <a:lnTo>
                  <a:pt x="794012" y="51052"/>
                </a:lnTo>
                <a:lnTo>
                  <a:pt x="774939" y="24481"/>
                </a:lnTo>
                <a:lnTo>
                  <a:pt x="746649" y="6568"/>
                </a:lnTo>
                <a:lnTo>
                  <a:pt x="712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5D83F218-AEC2-E3B0-119F-BCF2DBCF70F3}"/>
              </a:ext>
            </a:extLst>
          </p:cNvPr>
          <p:cNvSpPr/>
          <p:nvPr/>
        </p:nvSpPr>
        <p:spPr>
          <a:xfrm>
            <a:off x="9052955" y="3868531"/>
            <a:ext cx="801370" cy="502284"/>
          </a:xfrm>
          <a:custGeom>
            <a:avLst/>
            <a:gdLst/>
            <a:ahLst/>
            <a:cxnLst/>
            <a:rect l="l" t="t" r="r" b="b"/>
            <a:pathLst>
              <a:path w="801370" h="502285">
                <a:moveTo>
                  <a:pt x="712005" y="501946"/>
                </a:moveTo>
                <a:lnTo>
                  <a:pt x="746649" y="495363"/>
                </a:lnTo>
                <a:lnTo>
                  <a:pt x="774939" y="477417"/>
                </a:lnTo>
                <a:lnTo>
                  <a:pt x="794012" y="450813"/>
                </a:lnTo>
                <a:lnTo>
                  <a:pt x="801006" y="418257"/>
                </a:lnTo>
                <a:lnTo>
                  <a:pt x="801006" y="83593"/>
                </a:lnTo>
                <a:lnTo>
                  <a:pt x="774939" y="24481"/>
                </a:lnTo>
                <a:lnTo>
                  <a:pt x="712005" y="0"/>
                </a:lnTo>
                <a:lnTo>
                  <a:pt x="89000" y="0"/>
                </a:lnTo>
                <a:lnTo>
                  <a:pt x="54356" y="6568"/>
                </a:lnTo>
                <a:lnTo>
                  <a:pt x="26066" y="24481"/>
                </a:lnTo>
                <a:lnTo>
                  <a:pt x="6993" y="51052"/>
                </a:lnTo>
                <a:lnTo>
                  <a:pt x="0" y="83593"/>
                </a:lnTo>
                <a:lnTo>
                  <a:pt x="0" y="418257"/>
                </a:lnTo>
                <a:lnTo>
                  <a:pt x="26067" y="477417"/>
                </a:lnTo>
                <a:lnTo>
                  <a:pt x="89000" y="501946"/>
                </a:lnTo>
                <a:lnTo>
                  <a:pt x="712005" y="5019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3A6C4AB2-47F2-9E4A-5DBF-8394C02712A1}"/>
              </a:ext>
            </a:extLst>
          </p:cNvPr>
          <p:cNvSpPr/>
          <p:nvPr/>
        </p:nvSpPr>
        <p:spPr>
          <a:xfrm>
            <a:off x="7183940" y="4383715"/>
            <a:ext cx="1068705" cy="641985"/>
          </a:xfrm>
          <a:custGeom>
            <a:avLst/>
            <a:gdLst/>
            <a:ahLst/>
            <a:cxnLst/>
            <a:rect l="l" t="t" r="r" b="b"/>
            <a:pathLst>
              <a:path w="1068704" h="641985">
                <a:moveTo>
                  <a:pt x="0" y="641407"/>
                </a:moveTo>
                <a:lnTo>
                  <a:pt x="1068643" y="641407"/>
                </a:lnTo>
                <a:lnTo>
                  <a:pt x="1068643" y="0"/>
                </a:lnTo>
                <a:lnTo>
                  <a:pt x="0" y="0"/>
                </a:lnTo>
                <a:lnTo>
                  <a:pt x="0" y="64140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BFB0E02E-79BF-AA61-C02E-EF58F9463354}"/>
              </a:ext>
            </a:extLst>
          </p:cNvPr>
          <p:cNvSpPr/>
          <p:nvPr/>
        </p:nvSpPr>
        <p:spPr>
          <a:xfrm>
            <a:off x="7183940" y="4383712"/>
            <a:ext cx="1068705" cy="80645"/>
          </a:xfrm>
          <a:custGeom>
            <a:avLst/>
            <a:gdLst/>
            <a:ahLst/>
            <a:cxnLst/>
            <a:rect l="l" t="t" r="r" b="b"/>
            <a:pathLst>
              <a:path w="1068704" h="80645">
                <a:moveTo>
                  <a:pt x="1068643" y="0"/>
                </a:moveTo>
                <a:lnTo>
                  <a:pt x="0" y="0"/>
                </a:lnTo>
                <a:lnTo>
                  <a:pt x="91288" y="80126"/>
                </a:lnTo>
                <a:lnTo>
                  <a:pt x="977374" y="80126"/>
                </a:lnTo>
                <a:lnTo>
                  <a:pt x="106864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686592D7-6EA7-6534-B311-E306E6F74BDD}"/>
              </a:ext>
            </a:extLst>
          </p:cNvPr>
          <p:cNvSpPr/>
          <p:nvPr/>
        </p:nvSpPr>
        <p:spPr>
          <a:xfrm>
            <a:off x="7183940" y="4383712"/>
            <a:ext cx="91440" cy="641985"/>
          </a:xfrm>
          <a:custGeom>
            <a:avLst/>
            <a:gdLst/>
            <a:ahLst/>
            <a:cxnLst/>
            <a:rect l="l" t="t" r="r" b="b"/>
            <a:pathLst>
              <a:path w="91439" h="641985">
                <a:moveTo>
                  <a:pt x="0" y="0"/>
                </a:moveTo>
                <a:lnTo>
                  <a:pt x="0" y="641410"/>
                </a:lnTo>
                <a:lnTo>
                  <a:pt x="91289" y="561290"/>
                </a:lnTo>
                <a:lnTo>
                  <a:pt x="91288" y="80126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D1D6597F-C4AE-281B-A850-D3197FE4B748}"/>
              </a:ext>
            </a:extLst>
          </p:cNvPr>
          <p:cNvSpPr/>
          <p:nvPr/>
        </p:nvSpPr>
        <p:spPr>
          <a:xfrm>
            <a:off x="7183940" y="4945002"/>
            <a:ext cx="1068705" cy="80645"/>
          </a:xfrm>
          <a:custGeom>
            <a:avLst/>
            <a:gdLst/>
            <a:ahLst/>
            <a:cxnLst/>
            <a:rect l="l" t="t" r="r" b="b"/>
            <a:pathLst>
              <a:path w="1068704" h="80645">
                <a:moveTo>
                  <a:pt x="977374" y="0"/>
                </a:moveTo>
                <a:lnTo>
                  <a:pt x="91288" y="0"/>
                </a:lnTo>
                <a:lnTo>
                  <a:pt x="0" y="80119"/>
                </a:lnTo>
                <a:lnTo>
                  <a:pt x="1068643" y="80119"/>
                </a:lnTo>
                <a:lnTo>
                  <a:pt x="97737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050B5987-6E8C-D351-1B1F-2093AF3B93D7}"/>
              </a:ext>
            </a:extLst>
          </p:cNvPr>
          <p:cNvSpPr/>
          <p:nvPr/>
        </p:nvSpPr>
        <p:spPr>
          <a:xfrm>
            <a:off x="8161314" y="4383712"/>
            <a:ext cx="91440" cy="641985"/>
          </a:xfrm>
          <a:custGeom>
            <a:avLst/>
            <a:gdLst/>
            <a:ahLst/>
            <a:cxnLst/>
            <a:rect l="l" t="t" r="r" b="b"/>
            <a:pathLst>
              <a:path w="91440" h="641985">
                <a:moveTo>
                  <a:pt x="91269" y="0"/>
                </a:moveTo>
                <a:lnTo>
                  <a:pt x="0" y="80126"/>
                </a:lnTo>
                <a:lnTo>
                  <a:pt x="0" y="561290"/>
                </a:lnTo>
                <a:lnTo>
                  <a:pt x="91269" y="641410"/>
                </a:lnTo>
                <a:lnTo>
                  <a:pt x="91269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1189D887-4942-3659-CC7F-166347713C83}"/>
              </a:ext>
            </a:extLst>
          </p:cNvPr>
          <p:cNvSpPr/>
          <p:nvPr/>
        </p:nvSpPr>
        <p:spPr>
          <a:xfrm>
            <a:off x="5968364" y="2835779"/>
            <a:ext cx="1082675" cy="535305"/>
          </a:xfrm>
          <a:custGeom>
            <a:avLst/>
            <a:gdLst/>
            <a:ahLst/>
            <a:cxnLst/>
            <a:rect l="l" t="t" r="r" b="b"/>
            <a:pathLst>
              <a:path w="1082675" h="535305">
                <a:moveTo>
                  <a:pt x="28231" y="0"/>
                </a:moveTo>
                <a:lnTo>
                  <a:pt x="0" y="57717"/>
                </a:lnTo>
                <a:lnTo>
                  <a:pt x="977706" y="478860"/>
                </a:lnTo>
                <a:lnTo>
                  <a:pt x="950375" y="534941"/>
                </a:lnTo>
                <a:lnTo>
                  <a:pt x="1082124" y="488960"/>
                </a:lnTo>
                <a:lnTo>
                  <a:pt x="1055307" y="421142"/>
                </a:lnTo>
                <a:lnTo>
                  <a:pt x="1005838" y="421142"/>
                </a:lnTo>
                <a:lnTo>
                  <a:pt x="28231" y="0"/>
                </a:lnTo>
                <a:close/>
              </a:path>
              <a:path w="1082675" h="535305">
                <a:moveTo>
                  <a:pt x="1033169" y="365157"/>
                </a:moveTo>
                <a:lnTo>
                  <a:pt x="1005838" y="421142"/>
                </a:lnTo>
                <a:lnTo>
                  <a:pt x="1055307" y="421142"/>
                </a:lnTo>
                <a:lnTo>
                  <a:pt x="1033169" y="365157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A3E914C-D11E-CD13-EFB5-FDCDEEB3A317}"/>
              </a:ext>
            </a:extLst>
          </p:cNvPr>
          <p:cNvSpPr/>
          <p:nvPr/>
        </p:nvSpPr>
        <p:spPr>
          <a:xfrm>
            <a:off x="5968364" y="2835779"/>
            <a:ext cx="1082675" cy="535305"/>
          </a:xfrm>
          <a:custGeom>
            <a:avLst/>
            <a:gdLst/>
            <a:ahLst/>
            <a:cxnLst/>
            <a:rect l="l" t="t" r="r" b="b"/>
            <a:pathLst>
              <a:path w="1082675" h="535305">
                <a:moveTo>
                  <a:pt x="1082124" y="488960"/>
                </a:moveTo>
                <a:lnTo>
                  <a:pt x="1033169" y="365157"/>
                </a:lnTo>
                <a:lnTo>
                  <a:pt x="1005838" y="421142"/>
                </a:lnTo>
                <a:lnTo>
                  <a:pt x="28231" y="0"/>
                </a:lnTo>
                <a:lnTo>
                  <a:pt x="0" y="57717"/>
                </a:lnTo>
                <a:lnTo>
                  <a:pt x="977706" y="478860"/>
                </a:lnTo>
                <a:lnTo>
                  <a:pt x="950375" y="534941"/>
                </a:lnTo>
                <a:lnTo>
                  <a:pt x="1082124" y="4889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A08D45A-F34F-2807-7E90-8D5EB8B3B665}"/>
              </a:ext>
            </a:extLst>
          </p:cNvPr>
          <p:cNvSpPr txBox="1"/>
          <p:nvPr/>
        </p:nvSpPr>
        <p:spPr>
          <a:xfrm>
            <a:off x="6414483" y="4412847"/>
            <a:ext cx="1838325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305" marR="241300" indent="-14604">
              <a:lnSpc>
                <a:spcPct val="109800"/>
              </a:lnSpc>
              <a:spcBef>
                <a:spcPts val="100"/>
              </a:spcBef>
            </a:pPr>
            <a:r>
              <a:rPr sz="1400" b="1" spc="50" dirty="0">
                <a:latin typeface="Arial"/>
                <a:cs typeface="Arial"/>
              </a:rPr>
              <a:t>Apply  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80" dirty="0">
                <a:latin typeface="Arial"/>
                <a:cs typeface="Arial"/>
              </a:rPr>
              <a:t>od</a:t>
            </a:r>
            <a:r>
              <a:rPr sz="1400" b="1" spc="40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Deduction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8D229136-1547-9CCE-9973-82BD6DF7248A}"/>
              </a:ext>
            </a:extLst>
          </p:cNvPr>
          <p:cNvSpPr/>
          <p:nvPr/>
        </p:nvSpPr>
        <p:spPr>
          <a:xfrm>
            <a:off x="7183940" y="3199228"/>
            <a:ext cx="1068705" cy="641350"/>
          </a:xfrm>
          <a:custGeom>
            <a:avLst/>
            <a:gdLst/>
            <a:ahLst/>
            <a:cxnLst/>
            <a:rect l="l" t="t" r="r" b="b"/>
            <a:pathLst>
              <a:path w="1068704" h="641350">
                <a:moveTo>
                  <a:pt x="0" y="640941"/>
                </a:moveTo>
                <a:lnTo>
                  <a:pt x="1068643" y="640941"/>
                </a:lnTo>
                <a:lnTo>
                  <a:pt x="1068643" y="0"/>
                </a:lnTo>
                <a:lnTo>
                  <a:pt x="0" y="0"/>
                </a:lnTo>
                <a:lnTo>
                  <a:pt x="0" y="64094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972C2924-C493-144E-6A0D-8122C7D80AF2}"/>
              </a:ext>
            </a:extLst>
          </p:cNvPr>
          <p:cNvSpPr/>
          <p:nvPr/>
        </p:nvSpPr>
        <p:spPr>
          <a:xfrm>
            <a:off x="7190452" y="3199228"/>
            <a:ext cx="1056005" cy="80645"/>
          </a:xfrm>
          <a:custGeom>
            <a:avLst/>
            <a:gdLst/>
            <a:ahLst/>
            <a:cxnLst/>
            <a:rect l="l" t="t" r="r" b="b"/>
            <a:pathLst>
              <a:path w="1056004" h="80644">
                <a:moveTo>
                  <a:pt x="1055638" y="0"/>
                </a:moveTo>
                <a:lnTo>
                  <a:pt x="0" y="0"/>
                </a:lnTo>
                <a:lnTo>
                  <a:pt x="85018" y="80059"/>
                </a:lnTo>
                <a:lnTo>
                  <a:pt x="970862" y="80059"/>
                </a:lnTo>
                <a:lnTo>
                  <a:pt x="105563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F1B7E6C2-F48E-99E9-0342-8FC185A10F18}"/>
              </a:ext>
            </a:extLst>
          </p:cNvPr>
          <p:cNvSpPr/>
          <p:nvPr/>
        </p:nvSpPr>
        <p:spPr>
          <a:xfrm>
            <a:off x="7183940" y="3199228"/>
            <a:ext cx="92075" cy="641350"/>
          </a:xfrm>
          <a:custGeom>
            <a:avLst/>
            <a:gdLst/>
            <a:ahLst/>
            <a:cxnLst/>
            <a:rect l="l" t="t" r="r" b="b"/>
            <a:pathLst>
              <a:path w="92075" h="641350">
                <a:moveTo>
                  <a:pt x="6512" y="0"/>
                </a:moveTo>
                <a:lnTo>
                  <a:pt x="0" y="0"/>
                </a:lnTo>
                <a:lnTo>
                  <a:pt x="0" y="640941"/>
                </a:lnTo>
                <a:lnTo>
                  <a:pt x="91531" y="560665"/>
                </a:lnTo>
                <a:lnTo>
                  <a:pt x="91530" y="80059"/>
                </a:lnTo>
                <a:lnTo>
                  <a:pt x="651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504357C1-5636-041C-9AA4-AA2A634E80C8}"/>
              </a:ext>
            </a:extLst>
          </p:cNvPr>
          <p:cNvSpPr/>
          <p:nvPr/>
        </p:nvSpPr>
        <p:spPr>
          <a:xfrm>
            <a:off x="7183940" y="3759893"/>
            <a:ext cx="1068705" cy="80645"/>
          </a:xfrm>
          <a:custGeom>
            <a:avLst/>
            <a:gdLst/>
            <a:ahLst/>
            <a:cxnLst/>
            <a:rect l="l" t="t" r="r" b="b"/>
            <a:pathLst>
              <a:path w="1068704" h="80645">
                <a:moveTo>
                  <a:pt x="977374" y="0"/>
                </a:moveTo>
                <a:lnTo>
                  <a:pt x="91530" y="0"/>
                </a:lnTo>
                <a:lnTo>
                  <a:pt x="0" y="80276"/>
                </a:lnTo>
                <a:lnTo>
                  <a:pt x="1068643" y="80276"/>
                </a:lnTo>
                <a:lnTo>
                  <a:pt x="97737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976AAA51-8BC7-7666-D25E-4DBF76650922}"/>
              </a:ext>
            </a:extLst>
          </p:cNvPr>
          <p:cNvSpPr/>
          <p:nvPr/>
        </p:nvSpPr>
        <p:spPr>
          <a:xfrm>
            <a:off x="8161314" y="3199228"/>
            <a:ext cx="91440" cy="641350"/>
          </a:xfrm>
          <a:custGeom>
            <a:avLst/>
            <a:gdLst/>
            <a:ahLst/>
            <a:cxnLst/>
            <a:rect l="l" t="t" r="r" b="b"/>
            <a:pathLst>
              <a:path w="91440" h="641350">
                <a:moveTo>
                  <a:pt x="91269" y="0"/>
                </a:moveTo>
                <a:lnTo>
                  <a:pt x="84775" y="0"/>
                </a:lnTo>
                <a:lnTo>
                  <a:pt x="0" y="80059"/>
                </a:lnTo>
                <a:lnTo>
                  <a:pt x="0" y="560665"/>
                </a:lnTo>
                <a:lnTo>
                  <a:pt x="91269" y="640941"/>
                </a:lnTo>
                <a:lnTo>
                  <a:pt x="91269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CED611C-8A5A-A062-21B9-400A79BBB8CB}"/>
              </a:ext>
            </a:extLst>
          </p:cNvPr>
          <p:cNvSpPr/>
          <p:nvPr/>
        </p:nvSpPr>
        <p:spPr>
          <a:xfrm>
            <a:off x="8325932" y="3672774"/>
            <a:ext cx="549275" cy="321310"/>
          </a:xfrm>
          <a:custGeom>
            <a:avLst/>
            <a:gdLst/>
            <a:ahLst/>
            <a:cxnLst/>
            <a:rect l="l" t="t" r="r" b="b"/>
            <a:pathLst>
              <a:path w="549275" h="321310">
                <a:moveTo>
                  <a:pt x="30134" y="0"/>
                </a:moveTo>
                <a:lnTo>
                  <a:pt x="0" y="56851"/>
                </a:lnTo>
                <a:lnTo>
                  <a:pt x="445103" y="266076"/>
                </a:lnTo>
                <a:lnTo>
                  <a:pt x="415770" y="321195"/>
                </a:lnTo>
                <a:lnTo>
                  <a:pt x="549021" y="279351"/>
                </a:lnTo>
                <a:lnTo>
                  <a:pt x="524189" y="209224"/>
                </a:lnTo>
                <a:lnTo>
                  <a:pt x="475337" y="209224"/>
                </a:lnTo>
                <a:lnTo>
                  <a:pt x="30134" y="0"/>
                </a:lnTo>
                <a:close/>
              </a:path>
              <a:path w="549275" h="321310">
                <a:moveTo>
                  <a:pt x="504671" y="154104"/>
                </a:moveTo>
                <a:lnTo>
                  <a:pt x="475337" y="209224"/>
                </a:lnTo>
                <a:lnTo>
                  <a:pt x="524189" y="209224"/>
                </a:lnTo>
                <a:lnTo>
                  <a:pt x="504671" y="154104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56A7AC8F-47A1-D4E5-7B3C-EE4646A41B2F}"/>
              </a:ext>
            </a:extLst>
          </p:cNvPr>
          <p:cNvSpPr/>
          <p:nvPr/>
        </p:nvSpPr>
        <p:spPr>
          <a:xfrm>
            <a:off x="8325932" y="3672774"/>
            <a:ext cx="549275" cy="321310"/>
          </a:xfrm>
          <a:custGeom>
            <a:avLst/>
            <a:gdLst/>
            <a:ahLst/>
            <a:cxnLst/>
            <a:rect l="l" t="t" r="r" b="b"/>
            <a:pathLst>
              <a:path w="549275" h="321310">
                <a:moveTo>
                  <a:pt x="549021" y="279351"/>
                </a:moveTo>
                <a:lnTo>
                  <a:pt x="504671" y="154104"/>
                </a:lnTo>
                <a:lnTo>
                  <a:pt x="475337" y="209224"/>
                </a:lnTo>
                <a:lnTo>
                  <a:pt x="30134" y="0"/>
                </a:lnTo>
                <a:lnTo>
                  <a:pt x="0" y="56851"/>
                </a:lnTo>
                <a:lnTo>
                  <a:pt x="445103" y="266076"/>
                </a:lnTo>
                <a:lnTo>
                  <a:pt x="415770" y="321196"/>
                </a:lnTo>
                <a:lnTo>
                  <a:pt x="549021" y="2793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362808D6-D548-D136-8ADB-BCF055728BCB}"/>
              </a:ext>
            </a:extLst>
          </p:cNvPr>
          <p:cNvSpPr/>
          <p:nvPr/>
        </p:nvSpPr>
        <p:spPr>
          <a:xfrm>
            <a:off x="8340950" y="4258411"/>
            <a:ext cx="549275" cy="321310"/>
          </a:xfrm>
          <a:custGeom>
            <a:avLst/>
            <a:gdLst/>
            <a:ahLst/>
            <a:cxnLst/>
            <a:rect l="l" t="t" r="r" b="b"/>
            <a:pathLst>
              <a:path w="549275" h="321310">
                <a:moveTo>
                  <a:pt x="44450" y="154104"/>
                </a:moveTo>
                <a:lnTo>
                  <a:pt x="0" y="279351"/>
                </a:lnTo>
                <a:lnTo>
                  <a:pt x="133350" y="321099"/>
                </a:lnTo>
                <a:lnTo>
                  <a:pt x="104017" y="265979"/>
                </a:lnTo>
                <a:lnTo>
                  <a:pt x="224758" y="209224"/>
                </a:lnTo>
                <a:lnTo>
                  <a:pt x="73783" y="209224"/>
                </a:lnTo>
                <a:lnTo>
                  <a:pt x="44450" y="154104"/>
                </a:lnTo>
                <a:close/>
              </a:path>
              <a:path w="549275" h="321310">
                <a:moveTo>
                  <a:pt x="518987" y="0"/>
                </a:moveTo>
                <a:lnTo>
                  <a:pt x="73783" y="209224"/>
                </a:lnTo>
                <a:lnTo>
                  <a:pt x="224758" y="209224"/>
                </a:lnTo>
                <a:lnTo>
                  <a:pt x="549121" y="56755"/>
                </a:lnTo>
                <a:lnTo>
                  <a:pt x="518987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70E4D2B4-8956-46E5-ACED-3E5605E47F93}"/>
              </a:ext>
            </a:extLst>
          </p:cNvPr>
          <p:cNvSpPr/>
          <p:nvPr/>
        </p:nvSpPr>
        <p:spPr>
          <a:xfrm>
            <a:off x="8340950" y="4258411"/>
            <a:ext cx="549275" cy="321310"/>
          </a:xfrm>
          <a:custGeom>
            <a:avLst/>
            <a:gdLst/>
            <a:ahLst/>
            <a:cxnLst/>
            <a:rect l="l" t="t" r="r" b="b"/>
            <a:pathLst>
              <a:path w="549275" h="321310">
                <a:moveTo>
                  <a:pt x="0" y="279351"/>
                </a:moveTo>
                <a:lnTo>
                  <a:pt x="133350" y="321099"/>
                </a:lnTo>
                <a:lnTo>
                  <a:pt x="104017" y="265979"/>
                </a:lnTo>
                <a:lnTo>
                  <a:pt x="549121" y="56755"/>
                </a:lnTo>
                <a:lnTo>
                  <a:pt x="518987" y="0"/>
                </a:lnTo>
                <a:lnTo>
                  <a:pt x="73783" y="209224"/>
                </a:lnTo>
                <a:lnTo>
                  <a:pt x="44450" y="154104"/>
                </a:lnTo>
                <a:lnTo>
                  <a:pt x="0" y="2793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7A75B6CE-DD31-9948-810F-3F6CA44A9178}"/>
              </a:ext>
            </a:extLst>
          </p:cNvPr>
          <p:cNvSpPr/>
          <p:nvPr/>
        </p:nvSpPr>
        <p:spPr>
          <a:xfrm>
            <a:off x="5982480" y="4884931"/>
            <a:ext cx="1081405" cy="498475"/>
          </a:xfrm>
          <a:custGeom>
            <a:avLst/>
            <a:gdLst/>
            <a:ahLst/>
            <a:cxnLst/>
            <a:rect l="l" t="t" r="r" b="b"/>
            <a:pathLst>
              <a:path w="1081404" h="498475">
                <a:moveTo>
                  <a:pt x="53460" y="325524"/>
                </a:moveTo>
                <a:lnTo>
                  <a:pt x="0" y="447596"/>
                </a:lnTo>
                <a:lnTo>
                  <a:pt x="129947" y="497906"/>
                </a:lnTo>
                <a:lnTo>
                  <a:pt x="104718" y="440959"/>
                </a:lnTo>
                <a:lnTo>
                  <a:pt x="254295" y="382376"/>
                </a:lnTo>
                <a:lnTo>
                  <a:pt x="78689" y="382376"/>
                </a:lnTo>
                <a:lnTo>
                  <a:pt x="53460" y="325524"/>
                </a:lnTo>
                <a:close/>
              </a:path>
              <a:path w="1081404" h="498475">
                <a:moveTo>
                  <a:pt x="1054993" y="0"/>
                </a:moveTo>
                <a:lnTo>
                  <a:pt x="78689" y="382376"/>
                </a:lnTo>
                <a:lnTo>
                  <a:pt x="254295" y="382376"/>
                </a:lnTo>
                <a:lnTo>
                  <a:pt x="1081023" y="58582"/>
                </a:lnTo>
                <a:lnTo>
                  <a:pt x="1054993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C7B3E032-EEE3-FE8D-B481-D53EF77D3F61}"/>
              </a:ext>
            </a:extLst>
          </p:cNvPr>
          <p:cNvSpPr/>
          <p:nvPr/>
        </p:nvSpPr>
        <p:spPr>
          <a:xfrm>
            <a:off x="5982480" y="4884931"/>
            <a:ext cx="1081405" cy="498475"/>
          </a:xfrm>
          <a:custGeom>
            <a:avLst/>
            <a:gdLst/>
            <a:ahLst/>
            <a:cxnLst/>
            <a:rect l="l" t="t" r="r" b="b"/>
            <a:pathLst>
              <a:path w="1081404" h="498475">
                <a:moveTo>
                  <a:pt x="0" y="447596"/>
                </a:moveTo>
                <a:lnTo>
                  <a:pt x="129947" y="497906"/>
                </a:lnTo>
                <a:lnTo>
                  <a:pt x="104718" y="440959"/>
                </a:lnTo>
                <a:lnTo>
                  <a:pt x="1081023" y="58582"/>
                </a:lnTo>
                <a:lnTo>
                  <a:pt x="1054993" y="0"/>
                </a:lnTo>
                <a:lnTo>
                  <a:pt x="78689" y="382376"/>
                </a:lnTo>
                <a:lnTo>
                  <a:pt x="53460" y="325524"/>
                </a:lnTo>
                <a:lnTo>
                  <a:pt x="0" y="4475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6">
            <a:extLst>
              <a:ext uri="{FF2B5EF4-FFF2-40B4-BE49-F238E27FC236}">
                <a16:creationId xmlns:a16="http://schemas.microsoft.com/office/drawing/2014/main" id="{31F6EE7F-DDFF-DBB6-0FD4-40B181B38DCE}"/>
              </a:ext>
            </a:extLst>
          </p:cNvPr>
          <p:cNvSpPr/>
          <p:nvPr/>
        </p:nvSpPr>
        <p:spPr>
          <a:xfrm>
            <a:off x="8963954" y="3952125"/>
            <a:ext cx="801370" cy="502284"/>
          </a:xfrm>
          <a:custGeom>
            <a:avLst/>
            <a:gdLst/>
            <a:ahLst/>
            <a:cxnLst/>
            <a:rect l="l" t="t" r="r" b="b"/>
            <a:pathLst>
              <a:path w="801370" h="502285">
                <a:moveTo>
                  <a:pt x="712005" y="0"/>
                </a:moveTo>
                <a:lnTo>
                  <a:pt x="89000" y="0"/>
                </a:lnTo>
                <a:lnTo>
                  <a:pt x="54356" y="6583"/>
                </a:lnTo>
                <a:lnTo>
                  <a:pt x="26066" y="24529"/>
                </a:lnTo>
                <a:lnTo>
                  <a:pt x="6993" y="51133"/>
                </a:lnTo>
                <a:lnTo>
                  <a:pt x="0" y="83689"/>
                </a:lnTo>
                <a:lnTo>
                  <a:pt x="0" y="418353"/>
                </a:lnTo>
                <a:lnTo>
                  <a:pt x="6993" y="450909"/>
                </a:lnTo>
                <a:lnTo>
                  <a:pt x="26067" y="477513"/>
                </a:lnTo>
                <a:lnTo>
                  <a:pt x="54356" y="495459"/>
                </a:lnTo>
                <a:lnTo>
                  <a:pt x="89000" y="502043"/>
                </a:lnTo>
                <a:lnTo>
                  <a:pt x="712005" y="502043"/>
                </a:lnTo>
                <a:lnTo>
                  <a:pt x="746649" y="495459"/>
                </a:lnTo>
                <a:lnTo>
                  <a:pt x="774939" y="477513"/>
                </a:lnTo>
                <a:lnTo>
                  <a:pt x="794012" y="450909"/>
                </a:lnTo>
                <a:lnTo>
                  <a:pt x="801006" y="418353"/>
                </a:lnTo>
                <a:lnTo>
                  <a:pt x="801006" y="83689"/>
                </a:lnTo>
                <a:lnTo>
                  <a:pt x="794012" y="51133"/>
                </a:lnTo>
                <a:lnTo>
                  <a:pt x="774939" y="24529"/>
                </a:lnTo>
                <a:lnTo>
                  <a:pt x="746649" y="6583"/>
                </a:lnTo>
                <a:lnTo>
                  <a:pt x="712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7">
            <a:extLst>
              <a:ext uri="{FF2B5EF4-FFF2-40B4-BE49-F238E27FC236}">
                <a16:creationId xmlns:a16="http://schemas.microsoft.com/office/drawing/2014/main" id="{AD4DED93-62D4-A211-BB64-C6B8FF17EACB}"/>
              </a:ext>
            </a:extLst>
          </p:cNvPr>
          <p:cNvSpPr/>
          <p:nvPr/>
        </p:nvSpPr>
        <p:spPr>
          <a:xfrm>
            <a:off x="8963954" y="3952125"/>
            <a:ext cx="801370" cy="502284"/>
          </a:xfrm>
          <a:custGeom>
            <a:avLst/>
            <a:gdLst/>
            <a:ahLst/>
            <a:cxnLst/>
            <a:rect l="l" t="t" r="r" b="b"/>
            <a:pathLst>
              <a:path w="801370" h="502285">
                <a:moveTo>
                  <a:pt x="712005" y="502043"/>
                </a:moveTo>
                <a:lnTo>
                  <a:pt x="746649" y="495459"/>
                </a:lnTo>
                <a:lnTo>
                  <a:pt x="774939" y="477513"/>
                </a:lnTo>
                <a:lnTo>
                  <a:pt x="794012" y="450909"/>
                </a:lnTo>
                <a:lnTo>
                  <a:pt x="801006" y="418353"/>
                </a:lnTo>
                <a:lnTo>
                  <a:pt x="801006" y="83689"/>
                </a:lnTo>
                <a:lnTo>
                  <a:pt x="774939" y="24529"/>
                </a:lnTo>
                <a:lnTo>
                  <a:pt x="712005" y="0"/>
                </a:lnTo>
                <a:lnTo>
                  <a:pt x="89000" y="0"/>
                </a:lnTo>
                <a:lnTo>
                  <a:pt x="54356" y="6583"/>
                </a:lnTo>
                <a:lnTo>
                  <a:pt x="26066" y="24529"/>
                </a:lnTo>
                <a:lnTo>
                  <a:pt x="6993" y="51133"/>
                </a:lnTo>
                <a:lnTo>
                  <a:pt x="0" y="83689"/>
                </a:lnTo>
                <a:lnTo>
                  <a:pt x="0" y="418353"/>
                </a:lnTo>
                <a:lnTo>
                  <a:pt x="26067" y="477513"/>
                </a:lnTo>
                <a:lnTo>
                  <a:pt x="89000" y="502043"/>
                </a:lnTo>
                <a:lnTo>
                  <a:pt x="712005" y="5020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26713AFB-68CD-FFB7-C103-F0EA9164DB16}"/>
              </a:ext>
            </a:extLst>
          </p:cNvPr>
          <p:cNvSpPr txBox="1"/>
          <p:nvPr/>
        </p:nvSpPr>
        <p:spPr>
          <a:xfrm>
            <a:off x="9129956" y="4065100"/>
            <a:ext cx="53911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8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300" b="1" spc="55" dirty="0">
                <a:solidFill>
                  <a:srgbClr val="CC0000"/>
                </a:solidFill>
                <a:latin typeface="Arial"/>
                <a:cs typeface="Arial"/>
              </a:rPr>
              <a:t>ode</a:t>
            </a:r>
            <a:r>
              <a:rPr sz="1300" b="1" spc="25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67" name="object 29">
            <a:extLst>
              <a:ext uri="{FF2B5EF4-FFF2-40B4-BE49-F238E27FC236}">
                <a16:creationId xmlns:a16="http://schemas.microsoft.com/office/drawing/2014/main" id="{49BAFD89-8EA3-FB4C-569A-4DAEB425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34934"/>
              </p:ext>
            </p:extLst>
          </p:nvPr>
        </p:nvGraphicFramePr>
        <p:xfrm>
          <a:off x="3404604" y="1918539"/>
          <a:ext cx="2385059" cy="2202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125K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100K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70K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60K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220K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85K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75K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35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90K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object 30">
            <a:extLst>
              <a:ext uri="{FF2B5EF4-FFF2-40B4-BE49-F238E27FC236}">
                <a16:creationId xmlns:a16="http://schemas.microsoft.com/office/drawing/2014/main" id="{7B63C4E8-AD7C-4A50-6FEA-FDDAAFF8B26E}"/>
              </a:ext>
            </a:extLst>
          </p:cNvPr>
          <p:cNvSpPr txBox="1"/>
          <p:nvPr/>
        </p:nvSpPr>
        <p:spPr>
          <a:xfrm>
            <a:off x="3377721" y="4112592"/>
            <a:ext cx="3556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69" name="object 31">
            <a:extLst>
              <a:ext uri="{FF2B5EF4-FFF2-40B4-BE49-F238E27FC236}">
                <a16:creationId xmlns:a16="http://schemas.microsoft.com/office/drawing/2014/main" id="{D998B185-D37A-5A76-D08F-0CC34DA7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97691"/>
              </p:ext>
            </p:extLst>
          </p:nvPr>
        </p:nvGraphicFramePr>
        <p:xfrm>
          <a:off x="3404370" y="4764947"/>
          <a:ext cx="2388231" cy="120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55K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80K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110K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25" dirty="0"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30" dirty="0">
                          <a:latin typeface="Arial"/>
                          <a:cs typeface="Arial"/>
                        </a:rPr>
                        <a:t>67K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object 32">
            <a:extLst>
              <a:ext uri="{FF2B5EF4-FFF2-40B4-BE49-F238E27FC236}">
                <a16:creationId xmlns:a16="http://schemas.microsoft.com/office/drawing/2014/main" id="{8DB0A7EB-37D7-E61C-9FCC-2269D1595443}"/>
              </a:ext>
            </a:extLst>
          </p:cNvPr>
          <p:cNvSpPr txBox="1"/>
          <p:nvPr/>
        </p:nvSpPr>
        <p:spPr>
          <a:xfrm>
            <a:off x="3377721" y="5956989"/>
            <a:ext cx="3556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71" name="object 33">
            <a:extLst>
              <a:ext uri="{FF2B5EF4-FFF2-40B4-BE49-F238E27FC236}">
                <a16:creationId xmlns:a16="http://schemas.microsoft.com/office/drawing/2014/main" id="{A865A65C-8E6D-E529-6A23-D58E28E57C85}"/>
              </a:ext>
            </a:extLst>
          </p:cNvPr>
          <p:cNvSpPr txBox="1"/>
          <p:nvPr/>
        </p:nvSpPr>
        <p:spPr>
          <a:xfrm>
            <a:off x="4109485" y="6026283"/>
            <a:ext cx="7620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0" dirty="0">
                <a:latin typeface="Arial"/>
                <a:cs typeface="Arial"/>
              </a:rPr>
              <a:t>Test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Set</a:t>
            </a:r>
            <a:endParaRPr sz="1450">
              <a:latin typeface="Arial"/>
              <a:cs typeface="Arial"/>
            </a:endParaRPr>
          </a:p>
        </p:txBody>
      </p:sp>
      <p:sp>
        <p:nvSpPr>
          <p:cNvPr id="72" name="object 34">
            <a:extLst>
              <a:ext uri="{FF2B5EF4-FFF2-40B4-BE49-F238E27FC236}">
                <a16:creationId xmlns:a16="http://schemas.microsoft.com/office/drawing/2014/main" id="{11C9FA1F-828B-72D4-EB52-7FB50A0F8E8B}"/>
              </a:ext>
            </a:extLst>
          </p:cNvPr>
          <p:cNvSpPr/>
          <p:nvPr/>
        </p:nvSpPr>
        <p:spPr>
          <a:xfrm>
            <a:off x="7117264" y="1735238"/>
            <a:ext cx="1112458" cy="83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>
            <a:extLst>
              <a:ext uri="{FF2B5EF4-FFF2-40B4-BE49-F238E27FC236}">
                <a16:creationId xmlns:a16="http://schemas.microsoft.com/office/drawing/2014/main" id="{B561F136-2FF3-D464-2E25-7B555F6C8333}"/>
              </a:ext>
            </a:extLst>
          </p:cNvPr>
          <p:cNvSpPr/>
          <p:nvPr/>
        </p:nvSpPr>
        <p:spPr>
          <a:xfrm>
            <a:off x="7117264" y="1735209"/>
            <a:ext cx="1112520" cy="836930"/>
          </a:xfrm>
          <a:custGeom>
            <a:avLst/>
            <a:gdLst/>
            <a:ahLst/>
            <a:cxnLst/>
            <a:rect l="l" t="t" r="r" b="b"/>
            <a:pathLst>
              <a:path w="1112520" h="836930">
                <a:moveTo>
                  <a:pt x="1023458" y="836610"/>
                </a:moveTo>
                <a:lnTo>
                  <a:pt x="1058102" y="830040"/>
                </a:lnTo>
                <a:lnTo>
                  <a:pt x="1086392" y="812116"/>
                </a:lnTo>
                <a:lnTo>
                  <a:pt x="1105465" y="785517"/>
                </a:lnTo>
                <a:lnTo>
                  <a:pt x="1112459" y="752920"/>
                </a:lnTo>
                <a:lnTo>
                  <a:pt x="1112459" y="83689"/>
                </a:lnTo>
                <a:lnTo>
                  <a:pt x="1105465" y="51093"/>
                </a:lnTo>
                <a:lnTo>
                  <a:pt x="1086392" y="24493"/>
                </a:lnTo>
                <a:lnTo>
                  <a:pt x="1058102" y="6569"/>
                </a:lnTo>
                <a:lnTo>
                  <a:pt x="1023458" y="0"/>
                </a:lnTo>
                <a:lnTo>
                  <a:pt x="89000" y="0"/>
                </a:lnTo>
                <a:lnTo>
                  <a:pt x="54356" y="6569"/>
                </a:lnTo>
                <a:lnTo>
                  <a:pt x="26066" y="24493"/>
                </a:lnTo>
                <a:lnTo>
                  <a:pt x="6993" y="51093"/>
                </a:lnTo>
                <a:lnTo>
                  <a:pt x="0" y="83689"/>
                </a:lnTo>
                <a:lnTo>
                  <a:pt x="0" y="752920"/>
                </a:lnTo>
                <a:lnTo>
                  <a:pt x="26067" y="812080"/>
                </a:lnTo>
                <a:lnTo>
                  <a:pt x="89000" y="836610"/>
                </a:lnTo>
                <a:lnTo>
                  <a:pt x="1023458" y="8366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6">
            <a:extLst>
              <a:ext uri="{FF2B5EF4-FFF2-40B4-BE49-F238E27FC236}">
                <a16:creationId xmlns:a16="http://schemas.microsoft.com/office/drawing/2014/main" id="{E75EBA29-172D-B6D5-AFE4-7959BDDCCE18}"/>
              </a:ext>
            </a:extLst>
          </p:cNvPr>
          <p:cNvSpPr txBox="1"/>
          <p:nvPr/>
        </p:nvSpPr>
        <p:spPr>
          <a:xfrm>
            <a:off x="6458432" y="1937242"/>
            <a:ext cx="1882517" cy="184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720" marR="164465" indent="-635" algn="ctr">
              <a:lnSpc>
                <a:spcPct val="100899"/>
              </a:lnSpc>
              <a:spcBef>
                <a:spcPts val="95"/>
              </a:spcBef>
            </a:pPr>
            <a:r>
              <a:rPr sz="1450" spc="50" dirty="0">
                <a:latin typeface="Arial"/>
                <a:cs typeface="Arial"/>
              </a:rPr>
              <a:t>Learning  </a:t>
            </a:r>
            <a:r>
              <a:rPr sz="1450" spc="55" dirty="0">
                <a:latin typeface="Arial"/>
                <a:cs typeface="Arial"/>
              </a:rPr>
              <a:t>a</a:t>
            </a:r>
            <a:r>
              <a:rPr sz="1450" spc="20" dirty="0">
                <a:latin typeface="Arial"/>
                <a:cs typeface="Arial"/>
              </a:rPr>
              <a:t>l</a:t>
            </a:r>
            <a:r>
              <a:rPr sz="1450" spc="55" dirty="0">
                <a:latin typeface="Arial"/>
                <a:cs typeface="Arial"/>
              </a:rPr>
              <a:t>go</a:t>
            </a:r>
            <a:r>
              <a:rPr sz="1450" spc="35" dirty="0">
                <a:latin typeface="Arial"/>
                <a:cs typeface="Arial"/>
              </a:rPr>
              <a:t>r</a:t>
            </a:r>
            <a:r>
              <a:rPr sz="1450" spc="20" dirty="0">
                <a:latin typeface="Arial"/>
                <a:cs typeface="Arial"/>
              </a:rPr>
              <a:t>i</a:t>
            </a:r>
            <a:r>
              <a:rPr sz="1450" spc="25" dirty="0">
                <a:latin typeface="Arial"/>
                <a:cs typeface="Arial"/>
              </a:rPr>
              <a:t>t</a:t>
            </a:r>
            <a:r>
              <a:rPr sz="1450" spc="85" dirty="0">
                <a:latin typeface="Arial"/>
                <a:cs typeface="Arial"/>
              </a:rPr>
              <a:t>m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50" spc="45" dirty="0">
                <a:latin typeface="Arial"/>
                <a:cs typeface="Arial"/>
              </a:rPr>
              <a:t>Induction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92505" marR="241300" indent="-35560" algn="ctr">
              <a:lnSpc>
                <a:spcPct val="112700"/>
              </a:lnSpc>
            </a:pPr>
            <a:r>
              <a:rPr sz="1400" b="1" spc="50" dirty="0">
                <a:latin typeface="Arial"/>
                <a:cs typeface="Arial"/>
              </a:rPr>
              <a:t>Learn  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80" dirty="0">
                <a:latin typeface="Arial"/>
                <a:cs typeface="Arial"/>
              </a:rPr>
              <a:t>od</a:t>
            </a:r>
            <a:r>
              <a:rPr sz="1400" b="1" spc="40" dirty="0">
                <a:latin typeface="Arial"/>
                <a:cs typeface="Arial"/>
              </a:rPr>
              <a:t>el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F376B1A9-6161-A30B-3B1C-F570D0D89621}"/>
              </a:ext>
            </a:extLst>
          </p:cNvPr>
          <p:cNvSpPr/>
          <p:nvPr/>
        </p:nvSpPr>
        <p:spPr>
          <a:xfrm>
            <a:off x="7574181" y="2571819"/>
            <a:ext cx="198755" cy="627380"/>
          </a:xfrm>
          <a:custGeom>
            <a:avLst/>
            <a:gdLst/>
            <a:ahLst/>
            <a:cxnLst/>
            <a:rect l="l" t="t" r="r" b="b"/>
            <a:pathLst>
              <a:path w="198754" h="627380">
                <a:moveTo>
                  <a:pt x="198624" y="534076"/>
                </a:moveTo>
                <a:lnTo>
                  <a:pt x="0" y="534076"/>
                </a:lnTo>
                <a:lnTo>
                  <a:pt x="99312" y="627385"/>
                </a:lnTo>
                <a:lnTo>
                  <a:pt x="198624" y="534076"/>
                </a:lnTo>
                <a:close/>
              </a:path>
              <a:path w="198754" h="627380">
                <a:moveTo>
                  <a:pt x="133050" y="0"/>
                </a:moveTo>
                <a:lnTo>
                  <a:pt x="65574" y="0"/>
                </a:lnTo>
                <a:lnTo>
                  <a:pt x="65574" y="534076"/>
                </a:lnTo>
                <a:lnTo>
                  <a:pt x="133050" y="534076"/>
                </a:lnTo>
                <a:lnTo>
                  <a:pt x="13305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8">
            <a:extLst>
              <a:ext uri="{FF2B5EF4-FFF2-40B4-BE49-F238E27FC236}">
                <a16:creationId xmlns:a16="http://schemas.microsoft.com/office/drawing/2014/main" id="{1206EEA4-BAA6-F7D5-CE13-6138522DF49A}"/>
              </a:ext>
            </a:extLst>
          </p:cNvPr>
          <p:cNvSpPr/>
          <p:nvPr/>
        </p:nvSpPr>
        <p:spPr>
          <a:xfrm>
            <a:off x="7574181" y="2571819"/>
            <a:ext cx="198755" cy="627380"/>
          </a:xfrm>
          <a:custGeom>
            <a:avLst/>
            <a:gdLst/>
            <a:ahLst/>
            <a:cxnLst/>
            <a:rect l="l" t="t" r="r" b="b"/>
            <a:pathLst>
              <a:path w="198754" h="627380">
                <a:moveTo>
                  <a:pt x="99312" y="627385"/>
                </a:moveTo>
                <a:lnTo>
                  <a:pt x="198624" y="534076"/>
                </a:lnTo>
                <a:lnTo>
                  <a:pt x="133050" y="534076"/>
                </a:lnTo>
                <a:lnTo>
                  <a:pt x="133050" y="0"/>
                </a:lnTo>
                <a:lnTo>
                  <a:pt x="65574" y="0"/>
                </a:lnTo>
                <a:lnTo>
                  <a:pt x="65574" y="534076"/>
                </a:lnTo>
                <a:lnTo>
                  <a:pt x="0" y="534076"/>
                </a:lnTo>
                <a:lnTo>
                  <a:pt x="99312" y="6273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>
            <a:extLst>
              <a:ext uri="{FF2B5EF4-FFF2-40B4-BE49-F238E27FC236}">
                <a16:creationId xmlns:a16="http://schemas.microsoft.com/office/drawing/2014/main" id="{0B9CE667-3DBA-9C2D-F0E0-EC62103EA832}"/>
              </a:ext>
            </a:extLst>
          </p:cNvPr>
          <p:cNvSpPr txBox="1"/>
          <p:nvPr/>
        </p:nvSpPr>
        <p:spPr>
          <a:xfrm>
            <a:off x="3981920" y="4150706"/>
            <a:ext cx="1499862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latin typeface="Arial"/>
                <a:cs typeface="Arial"/>
              </a:rPr>
              <a:t>Training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Set</a:t>
            </a:r>
            <a:endParaRPr sz="1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09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CB1F97-8FA1-AC5C-83B5-8B7C9052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74" y="628509"/>
            <a:ext cx="9555252" cy="51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950F-CCF8-2C03-C68C-72DF8A44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40" y="803564"/>
            <a:ext cx="9985919" cy="48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2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405766-D55A-1ADE-5998-DA2181541C57}"/>
              </a:ext>
            </a:extLst>
          </p:cNvPr>
          <p:cNvSpPr txBox="1"/>
          <p:nvPr/>
        </p:nvSpPr>
        <p:spPr>
          <a:xfrm>
            <a:off x="984849" y="818851"/>
            <a:ext cx="102223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Splitting the data is a delicate and crucial task.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main thing you want to avoid is to introduce: </a:t>
            </a:r>
            <a:r>
              <a:rPr lang="en-US" b="1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sampling bias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Also, you want the data contained in the test set to be a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meaningful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view on the original dataset.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Example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When a survey company decides to call 1,000 people to ask them a few questions, they don’t just pick 1,000 people randomly in a phone booth.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They try to ensure that these 1,000 people are representative of the whole population.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example, the US population is composed of 51.3% female and 48.7% male, so a well-conducted survey in the US would try to maintain this ratio in the sample: 513 female and 487 male.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strategy is called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stratified sampling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(more 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2"/>
              </a:rPr>
              <a:t>here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order to do stratified sampling, the whole dataset is first divided into groups, i.e., </a:t>
            </a:r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strata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sampling procedure then must guarantee that each </a:t>
            </a:r>
            <a:r>
              <a:rPr lang="en-U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stratum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has a sufficient number of sample. Where sufficient means that there are enough data to characterize the elements belonging to that specific category.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scenario depicted above, a poor sampling strategy has the 12% chance of providing a strongly unbalanced, thus not meaningful, test set.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Note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``unbalanced does not imply not-meaningful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Clearly, if we introduce bias at this stage, we compromise all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54689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6CD1F-C00A-5F99-589B-D2E47C2DDEC6}"/>
              </a:ext>
            </a:extLst>
          </p:cNvPr>
          <p:cNvSpPr txBox="1"/>
          <p:nvPr/>
        </p:nvSpPr>
        <p:spPr>
          <a:xfrm>
            <a:off x="778533" y="739336"/>
            <a:ext cx="104703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does it mean for a test set to be meaningful in our California housing problem?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meaningful test set should guarantee a sufficient number of samples for every category of households income. (How rich people in a certain neighborhood are?)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order to understand if the test set is well constructed, you may want to compare train set distribution with the one of the test set</a:t>
            </a:r>
          </a:p>
        </p:txBody>
      </p:sp>
    </p:spTree>
    <p:extLst>
      <p:ext uri="{BB962C8B-B14F-4D97-AF65-F5344CB8AC3E}">
        <p14:creationId xmlns:p14="http://schemas.microsoft.com/office/powerpoint/2010/main" val="232934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8845F-5E9E-1C94-4C04-0EF1B2F6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17" y="759821"/>
            <a:ext cx="5523276" cy="45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04F5B-7A29-F166-4BFC-FF5240EC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72" y="0"/>
            <a:ext cx="1106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4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D7FDC-1721-4FC3-CA71-BE36D89A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2" y="0"/>
            <a:ext cx="1019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BF6C2-BBA1-4604-BCAF-BB23BBD9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80" y="0"/>
            <a:ext cx="1049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12374-938B-131B-E573-58A4E61A1259}"/>
              </a:ext>
            </a:extLst>
          </p:cNvPr>
          <p:cNvSpPr txBox="1"/>
          <p:nvPr/>
        </p:nvSpPr>
        <p:spPr>
          <a:xfrm>
            <a:off x="1442767" y="435029"/>
            <a:ext cx="982333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real Machine Learning Project</a:t>
            </a: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lecture, you will go through an example project from start to end, as a real data scientist.</a:t>
            </a: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 is an overview of all the steps you are going to deal with.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Frame the problem and look at the big picture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Get the data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Discover and visualize the data to gain insights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Prepare the data for Machine Learning Algorithms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Select a model and train it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Fine-tune your model.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Present your solution.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Launch, monitor, and maintain your system.</a:t>
            </a:r>
          </a:p>
        </p:txBody>
      </p:sp>
    </p:spTree>
    <p:extLst>
      <p:ext uri="{BB962C8B-B14F-4D97-AF65-F5344CB8AC3E}">
        <p14:creationId xmlns:p14="http://schemas.microsoft.com/office/powerpoint/2010/main" val="11763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12374-938B-131B-E573-58A4E61A1259}"/>
              </a:ext>
            </a:extLst>
          </p:cNvPr>
          <p:cNvSpPr txBox="1"/>
          <p:nvPr/>
        </p:nvSpPr>
        <p:spPr>
          <a:xfrm>
            <a:off x="899302" y="458956"/>
            <a:ext cx="982333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Look at the Big Picture and Frame the Problem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dataset we are going to work with is a very famous dataset, i.e., the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California Housing Prices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dataset.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contains information about houses, located in a certain California district. It is based on data collected from a 1990 California census.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Please note that the dataset needs to be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cleaned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There are some pre-processing steps required in order to make it suitable to address a Data Mining Task.</a:t>
            </a:r>
          </a:p>
          <a:p>
            <a:pPr algn="l"/>
            <a:r>
              <a:rPr lang="en-US" sz="20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Attributes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attributes of the dataset are rather self explanatory.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longitude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latitude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housing_median_age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total_rooms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total_bedrooms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households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median_income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median_house_value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ocean_proximity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12374-938B-131B-E573-58A4E61A1259}"/>
              </a:ext>
            </a:extLst>
          </p:cNvPr>
          <p:cNvSpPr txBox="1"/>
          <p:nvPr/>
        </p:nvSpPr>
        <p:spPr>
          <a:xfrm>
            <a:off x="899302" y="458956"/>
            <a:ext cx="105479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the earliest stages of your project you need to understand what kind of problem you are approaching to.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context, you are required to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build a model capable of approximating the price of houses in a </a:t>
            </a:r>
            <a:r>
              <a:rPr 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california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district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More specifically, you wish to be able to predict the price associated with any given 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block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block is a general small geographical unit.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model you are going to train will be able to predict the median housing price of any 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block</a:t>
            </a:r>
            <a:r>
              <a:rPr 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belonging to the district this data refers to.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Once the overall goal is established, you can address the details of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8725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A5E2F415-04FF-A577-9D15-A7DF8716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12374-938B-131B-E573-58A4E61A1259}"/>
              </a:ext>
            </a:extLst>
          </p:cNvPr>
          <p:cNvSpPr txBox="1"/>
          <p:nvPr/>
        </p:nvSpPr>
        <p:spPr>
          <a:xfrm>
            <a:off x="899302" y="458956"/>
            <a:ext cx="10547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https://scikit-learn.org/stable/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CD9D2-5F3D-AA81-D5C5-1B4AC67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6" y="1322608"/>
            <a:ext cx="1116485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93D2F76AFA4542ADCC8ADC6718875D" ma:contentTypeVersion="11" ma:contentTypeDescription="Create a new document." ma:contentTypeScope="" ma:versionID="9adc1621374b648fb4efb9189b844efd">
  <xsd:schema xmlns:xsd="http://www.w3.org/2001/XMLSchema" xmlns:xs="http://www.w3.org/2001/XMLSchema" xmlns:p="http://schemas.microsoft.com/office/2006/metadata/properties" xmlns:ns2="557a7589-2d2f-4538-9d1a-7c643fdc8ada" xmlns:ns3="7e7345f3-989c-434e-9c2b-845a3b5232e7" targetNamespace="http://schemas.microsoft.com/office/2006/metadata/properties" ma:root="true" ma:fieldsID="4da7917ff7f1313e8207098fcbef7c2f" ns2:_="" ns3:_="">
    <xsd:import namespace="557a7589-2d2f-4538-9d1a-7c643fdc8ada"/>
    <xsd:import namespace="7e7345f3-989c-434e-9c2b-845a3b5232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a7589-2d2f-4538-9d1a-7c643fdc8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345f3-989c-434e-9c2b-845a3b5232e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b5efb9a-457f-4514-a4ee-54ca99957967}" ma:internalName="TaxCatchAll" ma:showField="CatchAllData" ma:web="7e7345f3-989c-434e-9c2b-845a3b5232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7a7589-2d2f-4538-9d1a-7c643fdc8ada">
      <Terms xmlns="http://schemas.microsoft.com/office/infopath/2007/PartnerControls"/>
    </lcf76f155ced4ddcb4097134ff3c332f>
    <TaxCatchAll xmlns="7e7345f3-989c-434e-9c2b-845a3b5232e7" xsi:nil="true"/>
  </documentManagement>
</p:properties>
</file>

<file path=customXml/itemProps1.xml><?xml version="1.0" encoding="utf-8"?>
<ds:datastoreItem xmlns:ds="http://schemas.openxmlformats.org/officeDocument/2006/customXml" ds:itemID="{ED28FCEE-FCB9-47BE-9A91-DB2EDA1BEC1E}"/>
</file>

<file path=customXml/itemProps2.xml><?xml version="1.0" encoding="utf-8"?>
<ds:datastoreItem xmlns:ds="http://schemas.openxmlformats.org/officeDocument/2006/customXml" ds:itemID="{02591E41-560D-4869-9CA5-F513B0EF4371}"/>
</file>

<file path=customXml/itemProps3.xml><?xml version="1.0" encoding="utf-8"?>
<ds:datastoreItem xmlns:ds="http://schemas.openxmlformats.org/officeDocument/2006/customXml" ds:itemID="{AB82106F-03E7-4C4B-AF0D-74D38BDA44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shahbazian</dc:creator>
  <cp:lastModifiedBy>reza shahbazian</cp:lastModifiedBy>
  <cp:revision>4</cp:revision>
  <dcterms:created xsi:type="dcterms:W3CDTF">2024-03-26T07:19:26Z</dcterms:created>
  <dcterms:modified xsi:type="dcterms:W3CDTF">2024-03-26T10:23:10Z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0x0101004F93D2F76AFA4542ADCC8ADC6718875D</vt:lpwstr>
  </property>
</Properties>
</file>