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5"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94660"/>
  </p:normalViewPr>
  <p:slideViewPr>
    <p:cSldViewPr snapToGrid="0">
      <p:cViewPr varScale="1">
        <p:scale>
          <a:sx n="43" d="100"/>
          <a:sy n="43" d="100"/>
        </p:scale>
        <p:origin x="5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4/15/2024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3576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4/15/2024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151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4/15/2024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868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4/15/2024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800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4/15/2024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889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4/15/2024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27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4/15/2024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5800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4/15/2024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407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4/15/2024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9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4/15/2024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024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4/15/2024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4376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4/15/2024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1021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n abstract burst of blue and pink">
            <a:extLst>
              <a:ext uri="{FF2B5EF4-FFF2-40B4-BE49-F238E27FC236}">
                <a16:creationId xmlns:a16="http://schemas.microsoft.com/office/drawing/2014/main" id="{6A8492EA-0BD8-D2D7-A98B-99833F299782}"/>
              </a:ext>
            </a:extLst>
          </p:cNvPr>
          <p:cNvPicPr>
            <a:picLocks noChangeAspect="1"/>
          </p:cNvPicPr>
          <p:nvPr/>
        </p:nvPicPr>
        <p:blipFill rotWithShape="1">
          <a:blip r:embed="rId2"/>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1103FDB8-D911-F8F8-F9EC-FB7FF5435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4324"/>
            <a:ext cx="12192000" cy="2573677"/>
          </a:xfrm>
          <a:prstGeom prst="rect">
            <a:avLst/>
          </a:prstGeom>
          <a:gradFill>
            <a:gsLst>
              <a:gs pos="0">
                <a:schemeClr val="bg1">
                  <a:alpha val="0"/>
                </a:schemeClr>
              </a:gs>
              <a:gs pos="46000">
                <a:schemeClr val="bg1">
                  <a:alpha val="32000"/>
                </a:schemeClr>
              </a:gs>
              <a:gs pos="65000">
                <a:schemeClr val="bg1">
                  <a:alpha val="44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4389AAB3-78AE-52C0-4F7D-0ECC96381F5E}"/>
              </a:ext>
            </a:extLst>
          </p:cNvPr>
          <p:cNvSpPr>
            <a:spLocks noGrp="1"/>
          </p:cNvSpPr>
          <p:nvPr>
            <p:ph type="ctrTitle"/>
          </p:nvPr>
        </p:nvSpPr>
        <p:spPr>
          <a:xfrm>
            <a:off x="320040" y="5702710"/>
            <a:ext cx="7983068" cy="974347"/>
          </a:xfrm>
          <a:ln>
            <a:noFill/>
          </a:ln>
        </p:spPr>
        <p:txBody>
          <a:bodyPr anchor="ctr">
            <a:normAutofit/>
          </a:bodyPr>
          <a:lstStyle/>
          <a:p>
            <a:endParaRPr lang="en-US" sz="3600"/>
          </a:p>
        </p:txBody>
      </p:sp>
      <p:sp>
        <p:nvSpPr>
          <p:cNvPr id="3" name="Subtitle 2">
            <a:extLst>
              <a:ext uri="{FF2B5EF4-FFF2-40B4-BE49-F238E27FC236}">
                <a16:creationId xmlns:a16="http://schemas.microsoft.com/office/drawing/2014/main" id="{61F1B32C-E94B-9903-9B23-E352409BB016}"/>
              </a:ext>
            </a:extLst>
          </p:cNvPr>
          <p:cNvSpPr>
            <a:spLocks noGrp="1"/>
          </p:cNvSpPr>
          <p:nvPr>
            <p:ph type="subTitle" idx="1"/>
          </p:nvPr>
        </p:nvSpPr>
        <p:spPr>
          <a:xfrm>
            <a:off x="8303108" y="5702710"/>
            <a:ext cx="3633535" cy="974347"/>
          </a:xfrm>
        </p:spPr>
        <p:txBody>
          <a:bodyPr anchor="ctr">
            <a:normAutofit/>
          </a:bodyPr>
          <a:lstStyle/>
          <a:p>
            <a:pPr algn="r"/>
            <a:endParaRPr lang="en-US" sz="1800"/>
          </a:p>
        </p:txBody>
      </p:sp>
    </p:spTree>
    <p:extLst>
      <p:ext uri="{BB962C8B-B14F-4D97-AF65-F5344CB8AC3E}">
        <p14:creationId xmlns:p14="http://schemas.microsoft.com/office/powerpoint/2010/main" val="37668960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77" name="Straight Connector 7176">
            <a:extLst>
              <a:ext uri="{FF2B5EF4-FFF2-40B4-BE49-F238E27FC236}">
                <a16:creationId xmlns:a16="http://schemas.microsoft.com/office/drawing/2014/main" id="{40ADC89C-EB4E-4AA5-ABBD-448BEC5FA3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723900"/>
            <a:ext cx="0" cy="5449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95F5B3-31C2-46A7-D4A8-C48220C0E2EE}"/>
              </a:ext>
            </a:extLst>
          </p:cNvPr>
          <p:cNvSpPr>
            <a:spLocks noGrp="1"/>
          </p:cNvSpPr>
          <p:nvPr>
            <p:ph type="title"/>
          </p:nvPr>
        </p:nvSpPr>
        <p:spPr>
          <a:xfrm>
            <a:off x="704088" y="555712"/>
            <a:ext cx="3721629" cy="5617672"/>
          </a:xfrm>
        </p:spPr>
        <p:txBody>
          <a:bodyPr>
            <a:normAutofit/>
          </a:bodyPr>
          <a:lstStyle/>
          <a:p>
            <a:r>
              <a:rPr lang="en-US" b="0" i="0">
                <a:effectLst/>
                <a:highlight>
                  <a:srgbClr val="FFFFFF"/>
                </a:highlight>
                <a:latin typeface="source-serif-pro"/>
              </a:rPr>
              <a:t>Adjusted R squared</a:t>
            </a:r>
            <a:endParaRPr lang="en-US" dirty="0"/>
          </a:p>
        </p:txBody>
      </p:sp>
      <p:sp>
        <p:nvSpPr>
          <p:cNvPr id="3" name="Content Placeholder 2">
            <a:extLst>
              <a:ext uri="{FF2B5EF4-FFF2-40B4-BE49-F238E27FC236}">
                <a16:creationId xmlns:a16="http://schemas.microsoft.com/office/drawing/2014/main" id="{1404A277-AAEE-EDE4-8AF8-137F086D9747}"/>
              </a:ext>
            </a:extLst>
          </p:cNvPr>
          <p:cNvSpPr>
            <a:spLocks noGrp="1"/>
          </p:cNvSpPr>
          <p:nvPr>
            <p:ph idx="1"/>
          </p:nvPr>
        </p:nvSpPr>
        <p:spPr>
          <a:xfrm>
            <a:off x="5576419" y="3368485"/>
            <a:ext cx="5920256" cy="2804899"/>
          </a:xfrm>
        </p:spPr>
        <p:txBody>
          <a:bodyPr>
            <a:normAutofit/>
          </a:bodyPr>
          <a:lstStyle/>
          <a:p>
            <a:r>
              <a:rPr lang="en-US" b="0" i="0">
                <a:effectLst/>
                <a:highlight>
                  <a:srgbClr val="FFFFFF"/>
                </a:highlight>
                <a:latin typeface="source-serif-pro"/>
              </a:rPr>
              <a:t>is a modified version of R square, and it is adjusted for the number of independent variables in the model, and it will always be less than or equal to R².In the formula below </a:t>
            </a:r>
            <a:r>
              <a:rPr lang="en-US" b="1" i="0">
                <a:effectLst/>
                <a:highlight>
                  <a:srgbClr val="FFFFFF"/>
                </a:highlight>
                <a:latin typeface="source-serif-pro"/>
              </a:rPr>
              <a:t>n</a:t>
            </a:r>
            <a:r>
              <a:rPr lang="en-US" b="0" i="0">
                <a:effectLst/>
                <a:highlight>
                  <a:srgbClr val="FFFFFF"/>
                </a:highlight>
                <a:latin typeface="source-serif-pro"/>
              </a:rPr>
              <a:t> is the number of observations in the data and </a:t>
            </a:r>
            <a:r>
              <a:rPr lang="en-US" b="1" i="0">
                <a:effectLst/>
                <a:highlight>
                  <a:srgbClr val="FFFFFF"/>
                </a:highlight>
                <a:latin typeface="source-serif-pro"/>
              </a:rPr>
              <a:t>k</a:t>
            </a:r>
            <a:r>
              <a:rPr lang="en-US" b="0" i="0">
                <a:effectLst/>
                <a:highlight>
                  <a:srgbClr val="FFFFFF"/>
                </a:highlight>
                <a:latin typeface="source-serif-pro"/>
              </a:rPr>
              <a:t> is the number of the independent variables in the data.</a:t>
            </a:r>
            <a:endParaRPr lang="en-US" dirty="0"/>
          </a:p>
        </p:txBody>
      </p:sp>
      <p:sp>
        <p:nvSpPr>
          <p:cNvPr id="4" name="Date Placeholder 3">
            <a:extLst>
              <a:ext uri="{FF2B5EF4-FFF2-40B4-BE49-F238E27FC236}">
                <a16:creationId xmlns:a16="http://schemas.microsoft.com/office/drawing/2014/main" id="{01614E1D-2C39-F35B-5E07-BEDA55F4BEA2}"/>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86FF787B-8633-2B85-B0A1-39FFBCFF7D5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88564467-6C73-9F27-AE37-EDA33B82CDF5}"/>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10</a:t>
            </a:fld>
            <a:endParaRPr lang="en-US"/>
          </a:p>
        </p:txBody>
      </p:sp>
      <p:pic>
        <p:nvPicPr>
          <p:cNvPr id="7170" name="Picture 2">
            <a:extLst>
              <a:ext uri="{FF2B5EF4-FFF2-40B4-BE49-F238E27FC236}">
                <a16:creationId xmlns:a16="http://schemas.microsoft.com/office/drawing/2014/main" id="{31A7CD18-B8E5-BD47-C3D3-6F7E95A89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12"/>
          <a:stretch/>
        </p:blipFill>
        <p:spPr bwMode="auto">
          <a:xfrm>
            <a:off x="5672665" y="555712"/>
            <a:ext cx="5719230" cy="256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1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32C9-D3B6-9F1F-D076-B41C69719295}"/>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17210859-6149-FD64-4BC5-00CD379F7CED}"/>
              </a:ext>
            </a:extLst>
          </p:cNvPr>
          <p:cNvSpPr>
            <a:spLocks noGrp="1"/>
          </p:cNvSpPr>
          <p:nvPr>
            <p:ph idx="1"/>
          </p:nvPr>
        </p:nvSpPr>
        <p:spPr/>
        <p:txBody>
          <a:bodyPr/>
          <a:lstStyle/>
          <a:p>
            <a:r>
              <a:rPr lang="en-US" b="0" i="0" dirty="0">
                <a:solidFill>
                  <a:srgbClr val="242424"/>
                </a:solidFill>
                <a:effectLst/>
                <a:highlight>
                  <a:srgbClr val="FFFFFF"/>
                </a:highlight>
                <a:latin typeface="source-serif-pro"/>
              </a:rPr>
              <a:t>Mean Squared Error(MSE) and Root Mean Square Error penalizes the large prediction errors vi-a-vis Mean Absolute Error (MAE). However, RMSE is widely used than MSE to evaluate the performance of the regression model with other random models as it has the same units as the dependent variable (Y-axis).</a:t>
            </a:r>
          </a:p>
          <a:p>
            <a:r>
              <a:rPr lang="en-US" b="0" i="0" dirty="0">
                <a:solidFill>
                  <a:srgbClr val="242424"/>
                </a:solidFill>
                <a:effectLst/>
                <a:highlight>
                  <a:srgbClr val="FFFFFF"/>
                </a:highlight>
                <a:latin typeface="source-serif-pro"/>
              </a:rPr>
              <a:t>MSE is a differentiable function that makes it easy to perform mathematical operations in comparison to a non-differentiable function like MAE. Therefore, in many models, RMSE is used as a default metric for calculating Loss Function despite being harder to interpret than MAE.</a:t>
            </a:r>
          </a:p>
          <a:p>
            <a:r>
              <a:rPr lang="en-US" b="0" i="0" dirty="0">
                <a:solidFill>
                  <a:srgbClr val="242424"/>
                </a:solidFill>
                <a:effectLst/>
                <a:highlight>
                  <a:srgbClr val="FFFFFF"/>
                </a:highlight>
                <a:latin typeface="source-serif-pro"/>
              </a:rPr>
              <a:t>The lower value of MAE, MSE, and RMSE implies higher accuracy of a regression model. However, a higher value of R square is considered desirable.</a:t>
            </a:r>
          </a:p>
          <a:p>
            <a:endParaRPr lang="en-US" dirty="0"/>
          </a:p>
        </p:txBody>
      </p:sp>
      <p:sp>
        <p:nvSpPr>
          <p:cNvPr id="4" name="Date Placeholder 3">
            <a:extLst>
              <a:ext uri="{FF2B5EF4-FFF2-40B4-BE49-F238E27FC236}">
                <a16:creationId xmlns:a16="http://schemas.microsoft.com/office/drawing/2014/main" id="{403B2BAA-72DC-D09A-DFCB-8783B1A4C8C6}"/>
              </a:ext>
            </a:extLst>
          </p:cNvPr>
          <p:cNvSpPr>
            <a:spLocks noGrp="1"/>
          </p:cNvSpPr>
          <p:nvPr>
            <p:ph type="dt" sz="half" idx="10"/>
          </p:nvPr>
        </p:nvSpPr>
        <p:spPr/>
        <p:txBody>
          <a:bodyPr/>
          <a:lstStyle/>
          <a:p>
            <a:fld id="{626DE685-1B6F-4D7C-AEF2-C9AD71EC467A}" type="datetime1">
              <a:rPr lang="en-US" smtClean="0"/>
              <a:t>4/15/2024</a:t>
            </a:fld>
            <a:endParaRPr lang="en-US"/>
          </a:p>
        </p:txBody>
      </p:sp>
      <p:sp>
        <p:nvSpPr>
          <p:cNvPr id="5" name="Footer Placeholder 4">
            <a:extLst>
              <a:ext uri="{FF2B5EF4-FFF2-40B4-BE49-F238E27FC236}">
                <a16:creationId xmlns:a16="http://schemas.microsoft.com/office/drawing/2014/main" id="{FF25D9E7-5BC3-3674-EB61-4659E218DA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C897B06-25AD-0D0F-C498-A0A8FB450764}"/>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312415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32C9-D3B6-9F1F-D076-B41C69719295}"/>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17210859-6149-FD64-4BC5-00CD379F7CED}"/>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highlight>
                  <a:srgbClr val="FFFFFF"/>
                </a:highlight>
                <a:latin typeface="source-serif-pro"/>
              </a:rPr>
              <a:t>R Squared &amp; Adjusted R Squared are used for explaining how well the independent variables in the linear regression model explains the variability in the dependent variable. R Squared value always increases with the addition of the independent variables which might lead to the addition of the redundant variables in our model. </a:t>
            </a:r>
          </a:p>
          <a:p>
            <a:r>
              <a:rPr lang="en-US" b="0" i="0" dirty="0">
                <a:solidFill>
                  <a:srgbClr val="242424"/>
                </a:solidFill>
                <a:effectLst/>
                <a:highlight>
                  <a:srgbClr val="FFFFFF"/>
                </a:highlight>
                <a:latin typeface="source-serif-pro"/>
              </a:rPr>
              <a:t>Adjusted R squared takes into account the number of predictor variables, and it is used to determine the number of independent variables in our model. The value of Adjusted R squared decreases if the increase in the R square by the additional variable isn’t significant enough.</a:t>
            </a:r>
          </a:p>
          <a:p>
            <a:pPr algn="l">
              <a:buFont typeface="Arial" panose="020B0604020202020204" pitchFamily="34" charset="0"/>
              <a:buChar char="•"/>
            </a:pPr>
            <a:endParaRPr lang="en-US" b="0" i="0" dirty="0">
              <a:solidFill>
                <a:srgbClr val="242424"/>
              </a:solidFill>
              <a:effectLst/>
              <a:highlight>
                <a:srgbClr val="FFFFFF"/>
              </a:highlight>
              <a:latin typeface="source-serif-pro"/>
            </a:endParaRPr>
          </a:p>
        </p:txBody>
      </p:sp>
      <p:sp>
        <p:nvSpPr>
          <p:cNvPr id="4" name="Date Placeholder 3">
            <a:extLst>
              <a:ext uri="{FF2B5EF4-FFF2-40B4-BE49-F238E27FC236}">
                <a16:creationId xmlns:a16="http://schemas.microsoft.com/office/drawing/2014/main" id="{403B2BAA-72DC-D09A-DFCB-8783B1A4C8C6}"/>
              </a:ext>
            </a:extLst>
          </p:cNvPr>
          <p:cNvSpPr>
            <a:spLocks noGrp="1"/>
          </p:cNvSpPr>
          <p:nvPr>
            <p:ph type="dt" sz="half" idx="10"/>
          </p:nvPr>
        </p:nvSpPr>
        <p:spPr/>
        <p:txBody>
          <a:bodyPr/>
          <a:lstStyle/>
          <a:p>
            <a:fld id="{626DE685-1B6F-4D7C-AEF2-C9AD71EC467A}" type="datetime1">
              <a:rPr lang="en-US" smtClean="0"/>
              <a:t>4/15/2024</a:t>
            </a:fld>
            <a:endParaRPr lang="en-US"/>
          </a:p>
        </p:txBody>
      </p:sp>
      <p:sp>
        <p:nvSpPr>
          <p:cNvPr id="5" name="Footer Placeholder 4">
            <a:extLst>
              <a:ext uri="{FF2B5EF4-FFF2-40B4-BE49-F238E27FC236}">
                <a16:creationId xmlns:a16="http://schemas.microsoft.com/office/drawing/2014/main" id="{FF25D9E7-5BC3-3674-EB61-4659E218DA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C897B06-25AD-0D0F-C498-A0A8FB450764}"/>
              </a:ext>
            </a:extLst>
          </p:cNvPr>
          <p:cNvSpPr>
            <a:spLocks noGrp="1"/>
          </p:cNvSpPr>
          <p:nvPr>
            <p:ph type="sldNum" sz="quarter" idx="12"/>
          </p:nvPr>
        </p:nvSpPr>
        <p:spPr/>
        <p:txBody>
          <a:bodyPr/>
          <a:lstStyle/>
          <a:p>
            <a:fld id="{87E7843D-FF13-4365-9478-9625B70A2705}" type="slidenum">
              <a:rPr lang="en-US" smtClean="0"/>
              <a:t>12</a:t>
            </a:fld>
            <a:endParaRPr lang="en-US"/>
          </a:p>
        </p:txBody>
      </p:sp>
    </p:spTree>
    <p:extLst>
      <p:ext uri="{BB962C8B-B14F-4D97-AF65-F5344CB8AC3E}">
        <p14:creationId xmlns:p14="http://schemas.microsoft.com/office/powerpoint/2010/main" val="321319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B33C2-FF24-CFC2-834C-D11B6F230EAC}"/>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sz="3100"/>
              <a:t>Performance of classification </a:t>
            </a:r>
          </a:p>
        </p:txBody>
      </p:sp>
      <p:cxnSp>
        <p:nvCxnSpPr>
          <p:cNvPr id="21" name="Straight Connector 2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5ACFEC6-459B-0FC5-4B0B-F7AB77840A76}"/>
              </a:ext>
            </a:extLst>
          </p:cNvPr>
          <p:cNvPicPr>
            <a:picLocks noChangeAspect="1"/>
          </p:cNvPicPr>
          <p:nvPr/>
        </p:nvPicPr>
        <p:blipFill>
          <a:blip r:embed="rId2"/>
          <a:stretch>
            <a:fillRect/>
          </a:stretch>
        </p:blipFill>
        <p:spPr>
          <a:xfrm>
            <a:off x="4038600" y="910496"/>
            <a:ext cx="7353299" cy="5037009"/>
          </a:xfrm>
          <a:prstGeom prst="rect">
            <a:avLst/>
          </a:prstGeom>
        </p:spPr>
      </p:pic>
      <p:sp>
        <p:nvSpPr>
          <p:cNvPr id="5" name="Footer Placeholder 4">
            <a:extLst>
              <a:ext uri="{FF2B5EF4-FFF2-40B4-BE49-F238E27FC236}">
                <a16:creationId xmlns:a16="http://schemas.microsoft.com/office/drawing/2014/main" id="{7F9214AC-F931-7011-AB49-33CF81D4BE4A}"/>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2933CC58-C18B-3B76-27A8-A8628C3F152B}"/>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4/15/2024</a:t>
            </a:fld>
            <a:endParaRPr lang="en-US"/>
          </a:p>
        </p:txBody>
      </p:sp>
      <p:sp>
        <p:nvSpPr>
          <p:cNvPr id="6" name="Slide Number Placeholder 5">
            <a:extLst>
              <a:ext uri="{FF2B5EF4-FFF2-40B4-BE49-F238E27FC236}">
                <a16:creationId xmlns:a16="http://schemas.microsoft.com/office/drawing/2014/main" id="{CFA86F2B-A624-DBF1-6965-350FA62B35D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90347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D16A-E96C-3040-8FC8-523C02EF94D3}"/>
              </a:ext>
            </a:extLst>
          </p:cNvPr>
          <p:cNvSpPr>
            <a:spLocks noGrp="1"/>
          </p:cNvSpPr>
          <p:nvPr>
            <p:ph type="title"/>
          </p:nvPr>
        </p:nvSpPr>
        <p:spPr/>
        <p:txBody>
          <a:bodyPr/>
          <a:lstStyle/>
          <a:p>
            <a:r>
              <a:rPr lang="en-US" dirty="0"/>
              <a:t>TP-TN-FP-FN</a:t>
            </a:r>
          </a:p>
        </p:txBody>
      </p:sp>
      <p:sp>
        <p:nvSpPr>
          <p:cNvPr id="3" name="Content Placeholder 2">
            <a:extLst>
              <a:ext uri="{FF2B5EF4-FFF2-40B4-BE49-F238E27FC236}">
                <a16:creationId xmlns:a16="http://schemas.microsoft.com/office/drawing/2014/main" id="{03A27C4C-3C85-D20A-665C-D0DF40C7F6AB}"/>
              </a:ext>
            </a:extLst>
          </p:cNvPr>
          <p:cNvSpPr>
            <a:spLocks noGrp="1"/>
          </p:cNvSpPr>
          <p:nvPr>
            <p:ph idx="1"/>
          </p:nvPr>
        </p:nvSpPr>
        <p:spPr/>
        <p:txBody>
          <a:bodyPr/>
          <a:lstStyle/>
          <a:p>
            <a:pPr algn="l"/>
            <a:r>
              <a:rPr lang="en-US" b="0" i="0" dirty="0">
                <a:solidFill>
                  <a:srgbClr val="212121"/>
                </a:solidFill>
                <a:effectLst/>
                <a:highlight>
                  <a:srgbClr val="FFFFFF"/>
                </a:highlight>
                <a:latin typeface="Roboto" panose="02000000000000000000" pitchFamily="2" charset="0"/>
              </a:rPr>
              <a:t>Since we are dealing with binary classification, we can devise 4 categories:</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True Positive - samples predicted as positive that are actually positive (right classification)</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True Negative - samples predicted as negative that are actually negative (right classification)</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False Positive - samples predicted as positive that are actually negative (wrong classification)</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False Negative - samples predicted as negative that are actually </a:t>
            </a:r>
            <a:r>
              <a:rPr lang="en-US" b="0" i="0" dirty="0" err="1">
                <a:solidFill>
                  <a:srgbClr val="212121"/>
                </a:solidFill>
                <a:effectLst/>
                <a:highlight>
                  <a:srgbClr val="FFFFFF"/>
                </a:highlight>
                <a:latin typeface="Roboto" panose="02000000000000000000" pitchFamily="2" charset="0"/>
              </a:rPr>
              <a:t>positibe</a:t>
            </a:r>
            <a:r>
              <a:rPr lang="en-US" b="0" i="0" dirty="0">
                <a:solidFill>
                  <a:srgbClr val="212121"/>
                </a:solidFill>
                <a:effectLst/>
                <a:highlight>
                  <a:srgbClr val="FFFFFF"/>
                </a:highlight>
                <a:latin typeface="Roboto" panose="02000000000000000000" pitchFamily="2" charset="0"/>
              </a:rPr>
              <a:t>( wrong classification</a:t>
            </a:r>
          </a:p>
          <a:p>
            <a:endParaRPr lang="en-US" dirty="0"/>
          </a:p>
        </p:txBody>
      </p:sp>
      <p:sp>
        <p:nvSpPr>
          <p:cNvPr id="4" name="Date Placeholder 3">
            <a:extLst>
              <a:ext uri="{FF2B5EF4-FFF2-40B4-BE49-F238E27FC236}">
                <a16:creationId xmlns:a16="http://schemas.microsoft.com/office/drawing/2014/main" id="{CB8071C0-18FE-DA8A-2F77-D9C80F86DA76}"/>
              </a:ext>
            </a:extLst>
          </p:cNvPr>
          <p:cNvSpPr>
            <a:spLocks noGrp="1"/>
          </p:cNvSpPr>
          <p:nvPr>
            <p:ph type="dt" sz="half" idx="10"/>
          </p:nvPr>
        </p:nvSpPr>
        <p:spPr/>
        <p:txBody>
          <a:bodyPr/>
          <a:lstStyle/>
          <a:p>
            <a:fld id="{626DE685-1B6F-4D7C-AEF2-C9AD71EC467A}" type="datetime1">
              <a:rPr lang="en-US" smtClean="0"/>
              <a:t>4/15/2024</a:t>
            </a:fld>
            <a:endParaRPr lang="en-US"/>
          </a:p>
        </p:txBody>
      </p:sp>
      <p:sp>
        <p:nvSpPr>
          <p:cNvPr id="5" name="Footer Placeholder 4">
            <a:extLst>
              <a:ext uri="{FF2B5EF4-FFF2-40B4-BE49-F238E27FC236}">
                <a16:creationId xmlns:a16="http://schemas.microsoft.com/office/drawing/2014/main" id="{05153ED8-2D98-60ED-7272-012D8A21936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CA033B9-EAA6-73D0-16CE-77862DEB3E36}"/>
              </a:ext>
            </a:extLst>
          </p:cNvPr>
          <p:cNvSpPr>
            <a:spLocks noGrp="1"/>
          </p:cNvSpPr>
          <p:nvPr>
            <p:ph type="sldNum" sz="quarter" idx="12"/>
          </p:nvPr>
        </p:nvSpPr>
        <p:spPr/>
        <p:txBody>
          <a:bodyPr/>
          <a:lstStyle/>
          <a:p>
            <a:fld id="{87E7843D-FF13-4365-9478-9625B70A2705}" type="slidenum">
              <a:rPr lang="en-US" smtClean="0"/>
              <a:t>14</a:t>
            </a:fld>
            <a:endParaRPr lang="en-US"/>
          </a:p>
        </p:txBody>
      </p:sp>
    </p:spTree>
    <p:extLst>
      <p:ext uri="{BB962C8B-B14F-4D97-AF65-F5344CB8AC3E}">
        <p14:creationId xmlns:p14="http://schemas.microsoft.com/office/powerpoint/2010/main" val="394544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8" name="Picture 7" descr="A white paper with black text&#10;&#10;Description automatically generated">
            <a:extLst>
              <a:ext uri="{FF2B5EF4-FFF2-40B4-BE49-F238E27FC236}">
                <a16:creationId xmlns:a16="http://schemas.microsoft.com/office/drawing/2014/main" id="{92DDFE55-1F06-3819-626B-0D71676AD60F}"/>
              </a:ext>
            </a:extLst>
          </p:cNvPr>
          <p:cNvPicPr>
            <a:picLocks noChangeAspect="1"/>
          </p:cNvPicPr>
          <p:nvPr/>
        </p:nvPicPr>
        <p:blipFill rotWithShape="1">
          <a:blip r:embed="rId2"/>
          <a:srcRect l="3355" r="2020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44D02D71-B273-388B-E3D1-C85E8931FF88}"/>
              </a:ext>
            </a:extLst>
          </p:cNvPr>
          <p:cNvSpPr>
            <a:spLocks noGrp="1"/>
          </p:cNvSpPr>
          <p:nvPr>
            <p:ph type="title"/>
          </p:nvPr>
        </p:nvSpPr>
        <p:spPr>
          <a:xfrm>
            <a:off x="320040" y="5715007"/>
            <a:ext cx="7983070" cy="958655"/>
          </a:xfrm>
          <a:ln>
            <a:noFill/>
          </a:ln>
        </p:spPr>
        <p:txBody>
          <a:bodyPr vert="horz" lIns="91440" tIns="45720" rIns="91440" bIns="45720" rtlCol="0" anchor="ctr">
            <a:normAutofit/>
          </a:bodyPr>
          <a:lstStyle/>
          <a:p>
            <a:endParaRPr lang="en-US" sz="3600"/>
          </a:p>
        </p:txBody>
      </p:sp>
      <p:sp>
        <p:nvSpPr>
          <p:cNvPr id="4" name="Date Placeholder 3">
            <a:extLst>
              <a:ext uri="{FF2B5EF4-FFF2-40B4-BE49-F238E27FC236}">
                <a16:creationId xmlns:a16="http://schemas.microsoft.com/office/drawing/2014/main" id="{85BFB878-BE9F-A9A0-ACC7-76166FC22F61}"/>
              </a:ext>
            </a:extLst>
          </p:cNvPr>
          <p:cNvSpPr>
            <a:spLocks noGrp="1"/>
          </p:cNvSpPr>
          <p:nvPr>
            <p:ph type="dt" sz="half" idx="10"/>
          </p:nvPr>
        </p:nvSpPr>
        <p:spPr>
          <a:xfrm>
            <a:off x="8708812" y="182880"/>
            <a:ext cx="2596896" cy="365125"/>
          </a:xfrm>
        </p:spPr>
        <p:txBody>
          <a:bodyPr vert="horz" lIns="91440" tIns="45720" rIns="91440" bIns="45720" rtlCol="0" anchor="ctr">
            <a:normAutofit/>
          </a:bodyPr>
          <a:lstStyle/>
          <a:p>
            <a:pPr>
              <a:spcAft>
                <a:spcPts val="600"/>
              </a:spcAft>
            </a:pPr>
            <a:fld id="{626DE685-1B6F-4D7C-AEF2-C9AD71EC467A}" type="datetime1">
              <a:rPr lang="en-US">
                <a:solidFill>
                  <a:srgbClr val="FFFFFF"/>
                </a:solidFill>
              </a:rPr>
              <a:pPr>
                <a:spcAft>
                  <a:spcPts val="600"/>
                </a:spcAft>
              </a:pPr>
              <a:t>4/15/2024</a:t>
            </a:fld>
            <a:endParaRPr lang="en-US">
              <a:solidFill>
                <a:srgbClr val="FFFFFF"/>
              </a:solidFill>
            </a:endParaRPr>
          </a:p>
        </p:txBody>
      </p:sp>
      <p:sp>
        <p:nvSpPr>
          <p:cNvPr id="5" name="Footer Placeholder 4">
            <a:extLst>
              <a:ext uri="{FF2B5EF4-FFF2-40B4-BE49-F238E27FC236}">
                <a16:creationId xmlns:a16="http://schemas.microsoft.com/office/drawing/2014/main" id="{7F3BBCC6-4AE2-2FAF-EED2-62F353491D3C}"/>
              </a:ext>
            </a:extLst>
          </p:cNvPr>
          <p:cNvSpPr>
            <a:spLocks noGrp="1"/>
          </p:cNvSpPr>
          <p:nvPr>
            <p:ph type="ftr" sz="quarter" idx="11"/>
          </p:nvPr>
        </p:nvSpPr>
        <p:spPr>
          <a:xfrm>
            <a:off x="439272" y="182880"/>
            <a:ext cx="3079365" cy="365125"/>
          </a:xfrm>
        </p:spPr>
        <p:txBody>
          <a:bodyPr vert="horz" lIns="91440" tIns="45720" rIns="91440" bIns="45720" rtlCol="0" anchor="ctr">
            <a:normAutofit/>
          </a:bodyPr>
          <a:lstStyle/>
          <a:p>
            <a:pPr>
              <a:spcAft>
                <a:spcPts val="600"/>
              </a:spcAft>
            </a:pPr>
            <a:r>
              <a:rPr lang="en-US" kern="1200">
                <a:solidFill>
                  <a:srgbClr val="FFFFFF"/>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A82E8370-E1CE-0EDF-D04F-180B22131371}"/>
              </a:ext>
            </a:extLst>
          </p:cNvPr>
          <p:cNvSpPr>
            <a:spLocks noGrp="1"/>
          </p:cNvSpPr>
          <p:nvPr>
            <p:ph type="sldNum" sz="quarter" idx="12"/>
          </p:nvPr>
        </p:nvSpPr>
        <p:spPr>
          <a:xfrm>
            <a:off x="11259988" y="182880"/>
            <a:ext cx="676656"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15</a:t>
            </a:fld>
            <a:endParaRPr lang="en-US">
              <a:solidFill>
                <a:srgbClr val="FFFFFF"/>
              </a:solidFill>
            </a:endParaRPr>
          </a:p>
        </p:txBody>
      </p:sp>
    </p:spTree>
    <p:extLst>
      <p:ext uri="{BB962C8B-B14F-4D97-AF65-F5344CB8AC3E}">
        <p14:creationId xmlns:p14="http://schemas.microsoft.com/office/powerpoint/2010/main" val="38990468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2D32A-6898-1DD3-ADCD-64DFD97164D8}"/>
              </a:ext>
            </a:extLst>
          </p:cNvPr>
          <p:cNvSpPr>
            <a:spLocks noGrp="1"/>
          </p:cNvSpPr>
          <p:nvPr>
            <p:ph type="title"/>
          </p:nvPr>
        </p:nvSpPr>
        <p:spPr>
          <a:xfrm>
            <a:off x="1969770" y="5852162"/>
            <a:ext cx="5965190" cy="746854"/>
          </a:xfrm>
        </p:spPr>
        <p:txBody>
          <a:bodyPr vert="horz" lIns="91440" tIns="45720" rIns="91440" bIns="45720" rtlCol="0" anchor="t">
            <a:normAutofit/>
          </a:bodyPr>
          <a:lstStyle/>
          <a:p>
            <a:r>
              <a:rPr lang="en-US"/>
              <a:t>F1-Score</a:t>
            </a:r>
            <a:endParaRPr lang="en-US" dirty="0"/>
          </a:p>
        </p:txBody>
      </p:sp>
      <p:sp>
        <p:nvSpPr>
          <p:cNvPr id="5" name="Footer Placeholder 4">
            <a:extLst>
              <a:ext uri="{FF2B5EF4-FFF2-40B4-BE49-F238E27FC236}">
                <a16:creationId xmlns:a16="http://schemas.microsoft.com/office/drawing/2014/main" id="{43BED87A-6E20-7924-152C-CD3FA60B593D}"/>
              </a:ext>
            </a:extLst>
          </p:cNvPr>
          <p:cNvSpPr>
            <a:spLocks noGrp="1"/>
          </p:cNvSpPr>
          <p:nvPr>
            <p:ph type="ftr" sz="quarter" idx="11"/>
          </p:nvPr>
        </p:nvSpPr>
        <p:spPr>
          <a:xfrm>
            <a:off x="1969770" y="20638"/>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5246525E-C28E-380C-67A2-9013BD5E03BF}"/>
              </a:ext>
            </a:extLst>
          </p:cNvPr>
          <p:cNvSpPr>
            <a:spLocks noGrp="1"/>
          </p:cNvSpPr>
          <p:nvPr>
            <p:ph type="dt" sz="half" idx="10"/>
          </p:nvPr>
        </p:nvSpPr>
        <p:spPr>
          <a:xfrm>
            <a:off x="7000312" y="20638"/>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4/15/2024</a:t>
            </a:fld>
            <a:endParaRPr lang="en-US"/>
          </a:p>
        </p:txBody>
      </p:sp>
      <p:sp>
        <p:nvSpPr>
          <p:cNvPr id="6" name="Slide Number Placeholder 5">
            <a:extLst>
              <a:ext uri="{FF2B5EF4-FFF2-40B4-BE49-F238E27FC236}">
                <a16:creationId xmlns:a16="http://schemas.microsoft.com/office/drawing/2014/main" id="{6385C85D-5DD2-1F15-E89D-B44B4C363789}"/>
              </a:ext>
            </a:extLst>
          </p:cNvPr>
          <p:cNvSpPr>
            <a:spLocks noGrp="1"/>
          </p:cNvSpPr>
          <p:nvPr>
            <p:ph type="sldNum" sz="quarter" idx="12"/>
          </p:nvPr>
        </p:nvSpPr>
        <p:spPr>
          <a:xfrm>
            <a:off x="9549876" y="20638"/>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16</a:t>
            </a:fld>
            <a:endParaRPr lang="en-US"/>
          </a:p>
        </p:txBody>
      </p:sp>
      <p:pic>
        <p:nvPicPr>
          <p:cNvPr id="8" name="Content Placeholder 7">
            <a:extLst>
              <a:ext uri="{FF2B5EF4-FFF2-40B4-BE49-F238E27FC236}">
                <a16:creationId xmlns:a16="http://schemas.microsoft.com/office/drawing/2014/main" id="{98DF147F-F0E4-B2F1-53E9-8FBAC0A671F1}"/>
              </a:ext>
            </a:extLst>
          </p:cNvPr>
          <p:cNvPicPr>
            <a:picLocks noGrp="1" noChangeAspect="1"/>
          </p:cNvPicPr>
          <p:nvPr>
            <p:ph idx="1"/>
          </p:nvPr>
        </p:nvPicPr>
        <p:blipFill>
          <a:blip r:embed="rId2"/>
          <a:stretch>
            <a:fillRect/>
          </a:stretch>
        </p:blipFill>
        <p:spPr>
          <a:xfrm>
            <a:off x="1969770" y="960866"/>
            <a:ext cx="8252460" cy="4642008"/>
          </a:xfrm>
          <a:prstGeom prst="rect">
            <a:avLst/>
          </a:prstGeom>
        </p:spPr>
      </p:pic>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57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4D743-A604-2614-4FB8-4B2962F66A86}"/>
              </a:ext>
            </a:extLst>
          </p:cNvPr>
          <p:cNvSpPr>
            <a:spLocks noGrp="1"/>
          </p:cNvSpPr>
          <p:nvPr>
            <p:ph type="title"/>
          </p:nvPr>
        </p:nvSpPr>
        <p:spPr>
          <a:xfrm>
            <a:off x="1969770" y="5852162"/>
            <a:ext cx="5965190" cy="746854"/>
          </a:xfrm>
        </p:spPr>
        <p:txBody>
          <a:bodyPr vert="horz" lIns="91440" tIns="45720" rIns="91440" bIns="45720" rtlCol="0" anchor="t">
            <a:normAutofit/>
          </a:bodyPr>
          <a:lstStyle/>
          <a:p>
            <a:endParaRPr lang="en-US"/>
          </a:p>
        </p:txBody>
      </p:sp>
      <p:sp>
        <p:nvSpPr>
          <p:cNvPr id="5" name="Footer Placeholder 4">
            <a:extLst>
              <a:ext uri="{FF2B5EF4-FFF2-40B4-BE49-F238E27FC236}">
                <a16:creationId xmlns:a16="http://schemas.microsoft.com/office/drawing/2014/main" id="{81D2D741-1DBC-3307-65CA-97E511FF5B02}"/>
              </a:ext>
            </a:extLst>
          </p:cNvPr>
          <p:cNvSpPr>
            <a:spLocks noGrp="1"/>
          </p:cNvSpPr>
          <p:nvPr>
            <p:ph type="ftr" sz="quarter" idx="11"/>
          </p:nvPr>
        </p:nvSpPr>
        <p:spPr>
          <a:xfrm>
            <a:off x="1969770" y="20638"/>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4" name="Date Placeholder 3">
            <a:extLst>
              <a:ext uri="{FF2B5EF4-FFF2-40B4-BE49-F238E27FC236}">
                <a16:creationId xmlns:a16="http://schemas.microsoft.com/office/drawing/2014/main" id="{65F98C0E-C46D-4A1B-D5EF-C455E829B213}"/>
              </a:ext>
            </a:extLst>
          </p:cNvPr>
          <p:cNvSpPr>
            <a:spLocks noGrp="1"/>
          </p:cNvSpPr>
          <p:nvPr>
            <p:ph type="dt" sz="half" idx="10"/>
          </p:nvPr>
        </p:nvSpPr>
        <p:spPr>
          <a:xfrm>
            <a:off x="7000312" y="20638"/>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4/15/2024</a:t>
            </a:fld>
            <a:endParaRPr lang="en-US"/>
          </a:p>
        </p:txBody>
      </p:sp>
      <p:sp>
        <p:nvSpPr>
          <p:cNvPr id="6" name="Slide Number Placeholder 5">
            <a:extLst>
              <a:ext uri="{FF2B5EF4-FFF2-40B4-BE49-F238E27FC236}">
                <a16:creationId xmlns:a16="http://schemas.microsoft.com/office/drawing/2014/main" id="{69BA0510-6F2F-A97E-8D5D-F1923518DE26}"/>
              </a:ext>
            </a:extLst>
          </p:cNvPr>
          <p:cNvSpPr>
            <a:spLocks noGrp="1"/>
          </p:cNvSpPr>
          <p:nvPr>
            <p:ph type="sldNum" sz="quarter" idx="12"/>
          </p:nvPr>
        </p:nvSpPr>
        <p:spPr>
          <a:xfrm>
            <a:off x="9549876" y="20638"/>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17</a:t>
            </a:fld>
            <a:endParaRPr lang="en-US"/>
          </a:p>
        </p:txBody>
      </p:sp>
      <p:pic>
        <p:nvPicPr>
          <p:cNvPr id="8" name="Content Placeholder 7">
            <a:extLst>
              <a:ext uri="{FF2B5EF4-FFF2-40B4-BE49-F238E27FC236}">
                <a16:creationId xmlns:a16="http://schemas.microsoft.com/office/drawing/2014/main" id="{A2EDDD36-7FC4-EC2E-47CF-4D844C0B81B9}"/>
              </a:ext>
            </a:extLst>
          </p:cNvPr>
          <p:cNvPicPr>
            <a:picLocks noGrp="1" noChangeAspect="1"/>
          </p:cNvPicPr>
          <p:nvPr>
            <p:ph idx="1"/>
          </p:nvPr>
        </p:nvPicPr>
        <p:blipFill>
          <a:blip r:embed="rId2"/>
          <a:stretch>
            <a:fillRect/>
          </a:stretch>
        </p:blipFill>
        <p:spPr>
          <a:xfrm>
            <a:off x="1969770" y="3354078"/>
            <a:ext cx="8252460" cy="2248795"/>
          </a:xfrm>
          <a:prstGeom prst="rect">
            <a:avLst/>
          </a:prstGeom>
        </p:spPr>
      </p:pic>
      <p:cxnSp>
        <p:nvCxnSpPr>
          <p:cNvPr id="26" name="Straight Connector 2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615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1" name="Straight Connector 820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4635AA-448D-6FB3-2BD8-159182B32310}"/>
              </a:ext>
            </a:extLst>
          </p:cNvPr>
          <p:cNvSpPr>
            <a:spLocks noGrp="1"/>
          </p:cNvSpPr>
          <p:nvPr>
            <p:ph type="title"/>
          </p:nvPr>
        </p:nvSpPr>
        <p:spPr>
          <a:xfrm>
            <a:off x="704088" y="914400"/>
            <a:ext cx="3799763" cy="1473200"/>
          </a:xfrm>
        </p:spPr>
        <p:txBody>
          <a:bodyPr>
            <a:normAutofit/>
          </a:bodyPr>
          <a:lstStyle/>
          <a:p>
            <a:r>
              <a:rPr lang="en-US" sz="3600"/>
              <a:t>ROC</a:t>
            </a:r>
          </a:p>
        </p:txBody>
      </p:sp>
      <p:sp>
        <p:nvSpPr>
          <p:cNvPr id="3" name="Content Placeholder 2">
            <a:extLst>
              <a:ext uri="{FF2B5EF4-FFF2-40B4-BE49-F238E27FC236}">
                <a16:creationId xmlns:a16="http://schemas.microsoft.com/office/drawing/2014/main" id="{4741099E-0AF1-36DD-D973-17B0241E9269}"/>
              </a:ext>
            </a:extLst>
          </p:cNvPr>
          <p:cNvSpPr>
            <a:spLocks noGrp="1"/>
          </p:cNvSpPr>
          <p:nvPr>
            <p:ph idx="1"/>
          </p:nvPr>
        </p:nvSpPr>
        <p:spPr>
          <a:xfrm>
            <a:off x="704088" y="2387600"/>
            <a:ext cx="3799763" cy="3767328"/>
          </a:xfrm>
        </p:spPr>
        <p:txBody>
          <a:bodyPr>
            <a:normAutofit/>
          </a:bodyPr>
          <a:lstStyle/>
          <a:p>
            <a:r>
              <a:rPr lang="en-US" b="0" i="0">
                <a:effectLst/>
                <a:highlight>
                  <a:srgbClr val="FFFFFF"/>
                </a:highlight>
                <a:latin typeface="Google Sans"/>
              </a:rPr>
              <a:t>An ROC curve (receiver operating characteristic curve) is </a:t>
            </a:r>
            <a:r>
              <a:rPr lang="en-US" b="0" i="0">
                <a:effectLst/>
                <a:highlight>
                  <a:srgbClr val="D3E3FD"/>
                </a:highlight>
                <a:latin typeface="Google Sans"/>
              </a:rPr>
              <a:t>a graph showing the performance of a classification model at all classification thresholds</a:t>
            </a:r>
            <a:r>
              <a:rPr lang="en-US" b="0" i="0">
                <a:effectLst/>
                <a:highlight>
                  <a:srgbClr val="FFFFFF"/>
                </a:highlight>
                <a:latin typeface="Google Sans"/>
              </a:rPr>
              <a:t>. This curve plots two parameters: True Positive Rate.</a:t>
            </a:r>
            <a:endParaRPr lang="en-US" dirty="0"/>
          </a:p>
        </p:txBody>
      </p:sp>
      <p:sp>
        <p:nvSpPr>
          <p:cNvPr id="4" name="Date Placeholder 3">
            <a:extLst>
              <a:ext uri="{FF2B5EF4-FFF2-40B4-BE49-F238E27FC236}">
                <a16:creationId xmlns:a16="http://schemas.microsoft.com/office/drawing/2014/main" id="{0D717331-716A-2ACB-C41E-1B963B705E45}"/>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EB1616E0-ADD1-E99F-2857-242A0A82C1FA}"/>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E95990D-94E3-5949-21D1-BE17B5A3E175}"/>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18</a:t>
            </a:fld>
            <a:endParaRPr lang="en-US"/>
          </a:p>
        </p:txBody>
      </p:sp>
      <p:pic>
        <p:nvPicPr>
          <p:cNvPr id="8194" name="Picture 2" descr="Receiver operating characteristic - Wikipedia">
            <a:extLst>
              <a:ext uri="{FF2B5EF4-FFF2-40B4-BE49-F238E27FC236}">
                <a16:creationId xmlns:a16="http://schemas.microsoft.com/office/drawing/2014/main" id="{57CBAF49-D1D9-D1A9-C731-33E1311A55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557"/>
          <a:stretch/>
        </p:blipFill>
        <p:spPr bwMode="auto">
          <a:xfrm>
            <a:off x="4981575" y="735286"/>
            <a:ext cx="6495042" cy="541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8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763612-EB85-0E1D-A68A-5B73E07C40B1}"/>
              </a:ext>
            </a:extLst>
          </p:cNvPr>
          <p:cNvSpPr>
            <a:spLocks noGrp="1"/>
          </p:cNvSpPr>
          <p:nvPr>
            <p:ph type="dt" sz="half" idx="10"/>
          </p:nvPr>
        </p:nvSpPr>
        <p:spPr/>
        <p:txBody>
          <a:bodyPr/>
          <a:lstStyle/>
          <a:p>
            <a:fld id="{626DE685-1B6F-4D7C-AEF2-C9AD71EC467A}" type="datetime1">
              <a:rPr lang="en-US" smtClean="0"/>
              <a:t>4/15/2024</a:t>
            </a:fld>
            <a:endParaRPr lang="en-US"/>
          </a:p>
        </p:txBody>
      </p:sp>
      <p:sp>
        <p:nvSpPr>
          <p:cNvPr id="5" name="Footer Placeholder 4">
            <a:extLst>
              <a:ext uri="{FF2B5EF4-FFF2-40B4-BE49-F238E27FC236}">
                <a16:creationId xmlns:a16="http://schemas.microsoft.com/office/drawing/2014/main" id="{47988D04-D5BE-72F5-E817-3929C88527C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376F4F8-2911-863C-C107-1CB8742C32B3}"/>
              </a:ext>
            </a:extLst>
          </p:cNvPr>
          <p:cNvSpPr>
            <a:spLocks noGrp="1"/>
          </p:cNvSpPr>
          <p:nvPr>
            <p:ph type="sldNum" sz="quarter" idx="12"/>
          </p:nvPr>
        </p:nvSpPr>
        <p:spPr/>
        <p:txBody>
          <a:bodyPr/>
          <a:lstStyle/>
          <a:p>
            <a:fld id="{87E7843D-FF13-4365-9478-9625B70A2705}" type="slidenum">
              <a:rPr lang="en-US" smtClean="0"/>
              <a:t>19</a:t>
            </a:fld>
            <a:endParaRPr lang="en-US"/>
          </a:p>
        </p:txBody>
      </p:sp>
      <p:pic>
        <p:nvPicPr>
          <p:cNvPr id="9218" name="Picture 2" descr="undefined">
            <a:extLst>
              <a:ext uri="{FF2B5EF4-FFF2-40B4-BE49-F238E27FC236}">
                <a16:creationId xmlns:a16="http://schemas.microsoft.com/office/drawing/2014/main" id="{3E62FCDE-4D41-1086-859D-BA6082A66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351" y="0"/>
            <a:ext cx="75263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6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716D-AA9F-3C50-DFE4-F2D28434C3EE}"/>
              </a:ext>
            </a:extLst>
          </p:cNvPr>
          <p:cNvSpPr>
            <a:spLocks noGrp="1"/>
          </p:cNvSpPr>
          <p:nvPr>
            <p:ph type="title"/>
          </p:nvPr>
        </p:nvSpPr>
        <p:spPr/>
        <p:txBody>
          <a:bodyPr/>
          <a:lstStyle/>
          <a:p>
            <a:r>
              <a:rPr lang="en-US" dirty="0"/>
              <a:t>MNIST</a:t>
            </a:r>
          </a:p>
        </p:txBody>
      </p:sp>
      <p:sp>
        <p:nvSpPr>
          <p:cNvPr id="3" name="Content Placeholder 2">
            <a:extLst>
              <a:ext uri="{FF2B5EF4-FFF2-40B4-BE49-F238E27FC236}">
                <a16:creationId xmlns:a16="http://schemas.microsoft.com/office/drawing/2014/main" id="{EECA0D85-CD20-2747-FDDA-951CFEF9AC1A}"/>
              </a:ext>
            </a:extLst>
          </p:cNvPr>
          <p:cNvSpPr>
            <a:spLocks noGrp="1"/>
          </p:cNvSpPr>
          <p:nvPr>
            <p:ph idx="1"/>
          </p:nvPr>
        </p:nvSpPr>
        <p:spPr/>
        <p:txBody>
          <a:bodyPr>
            <a:normAutofit/>
          </a:bodyPr>
          <a:lstStyle/>
          <a:p>
            <a:r>
              <a:rPr lang="en-US" sz="4000" b="0" i="0" dirty="0">
                <a:solidFill>
                  <a:srgbClr val="1F1F1F"/>
                </a:solidFill>
                <a:effectLst/>
                <a:highlight>
                  <a:srgbClr val="FFFFFF"/>
                </a:highlight>
                <a:latin typeface="Google Sans"/>
              </a:rPr>
              <a:t>The MNIST database (</a:t>
            </a:r>
            <a:r>
              <a:rPr lang="en-US" sz="4000" b="0" i="0" dirty="0">
                <a:solidFill>
                  <a:srgbClr val="040C28"/>
                </a:solidFill>
                <a:effectLst/>
                <a:highlight>
                  <a:srgbClr val="D3E3FD"/>
                </a:highlight>
                <a:latin typeface="Google Sans"/>
              </a:rPr>
              <a:t>Modified National Institute of Standards and Technology database</a:t>
            </a:r>
            <a:r>
              <a:rPr lang="en-US" sz="4000" b="0" i="0" dirty="0">
                <a:solidFill>
                  <a:srgbClr val="1F1F1F"/>
                </a:solidFill>
                <a:effectLst/>
                <a:highlight>
                  <a:srgbClr val="FFFFFF"/>
                </a:highlight>
                <a:latin typeface="Google Sans"/>
              </a:rPr>
              <a:t>) is a large collection of handwritten digits. It has a training set of 60,000 examples, and a test set of 10,000 examples.</a:t>
            </a:r>
            <a:endParaRPr lang="en-US" sz="4000" dirty="0"/>
          </a:p>
        </p:txBody>
      </p:sp>
      <p:sp>
        <p:nvSpPr>
          <p:cNvPr id="4" name="Date Placeholder 3">
            <a:extLst>
              <a:ext uri="{FF2B5EF4-FFF2-40B4-BE49-F238E27FC236}">
                <a16:creationId xmlns:a16="http://schemas.microsoft.com/office/drawing/2014/main" id="{F9DA3827-9C00-DAE6-CEB7-512E622236B7}"/>
              </a:ext>
            </a:extLst>
          </p:cNvPr>
          <p:cNvSpPr>
            <a:spLocks noGrp="1"/>
          </p:cNvSpPr>
          <p:nvPr>
            <p:ph type="dt" sz="half" idx="10"/>
          </p:nvPr>
        </p:nvSpPr>
        <p:spPr/>
        <p:txBody>
          <a:bodyPr/>
          <a:lstStyle/>
          <a:p>
            <a:fld id="{626DE685-1B6F-4D7C-AEF2-C9AD71EC467A}" type="datetime1">
              <a:rPr lang="en-US" smtClean="0"/>
              <a:t>4/15/2024</a:t>
            </a:fld>
            <a:endParaRPr lang="en-US"/>
          </a:p>
        </p:txBody>
      </p:sp>
      <p:sp>
        <p:nvSpPr>
          <p:cNvPr id="5" name="Footer Placeholder 4">
            <a:extLst>
              <a:ext uri="{FF2B5EF4-FFF2-40B4-BE49-F238E27FC236}">
                <a16:creationId xmlns:a16="http://schemas.microsoft.com/office/drawing/2014/main" id="{0D53B87C-D86B-E977-08E3-E1E6C130BCC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8355AF4-5C86-ABC8-615B-FC68121D019A}"/>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2317526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6225F32E-057A-BC30-358A-1EDA502AE953}"/>
              </a:ext>
            </a:extLst>
          </p:cNvPr>
          <p:cNvPicPr>
            <a:picLocks noGrp="1" noChangeAspect="1"/>
          </p:cNvPicPr>
          <p:nvPr>
            <p:ph idx="1"/>
          </p:nvPr>
        </p:nvPicPr>
        <p:blipFill rotWithShape="1">
          <a:blip r:embed="rId2"/>
          <a:srcRect b="14773"/>
          <a:stretch/>
        </p:blipFill>
        <p:spPr>
          <a:xfrm>
            <a:off x="20" y="10"/>
            <a:ext cx="12191979" cy="6857989"/>
          </a:xfrm>
          <a:prstGeom prst="rect">
            <a:avLst/>
          </a:prstGeom>
        </p:spPr>
      </p:pic>
      <p:sp>
        <p:nvSpPr>
          <p:cNvPr id="4" name="Date Placeholder 3">
            <a:extLst>
              <a:ext uri="{FF2B5EF4-FFF2-40B4-BE49-F238E27FC236}">
                <a16:creationId xmlns:a16="http://schemas.microsoft.com/office/drawing/2014/main" id="{45DCF5C2-77B6-D352-F496-C4FBA7548C31}"/>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a:solidFill>
                  <a:srgbClr val="FFFFFF"/>
                </a:solidFill>
              </a:rPr>
              <a:pPr>
                <a:spcAft>
                  <a:spcPts val="600"/>
                </a:spcAft>
              </a:pPr>
              <a:t>4/15/2024</a:t>
            </a:fld>
            <a:endParaRPr lang="en-US">
              <a:solidFill>
                <a:srgbClr val="FFFFFF"/>
              </a:solidFill>
            </a:endParaRPr>
          </a:p>
        </p:txBody>
      </p:sp>
      <p:sp>
        <p:nvSpPr>
          <p:cNvPr id="5" name="Footer Placeholder 4">
            <a:extLst>
              <a:ext uri="{FF2B5EF4-FFF2-40B4-BE49-F238E27FC236}">
                <a16:creationId xmlns:a16="http://schemas.microsoft.com/office/drawing/2014/main" id="{4C270837-3938-11D7-893F-E7BC10A94382}"/>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rgbClr val="FFFFFF"/>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6C2AA411-2DC5-F4E0-3300-A3A9A18C5F71}"/>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20</a:t>
            </a:fld>
            <a:endParaRPr lang="en-US">
              <a:solidFill>
                <a:srgbClr val="FFFFFF"/>
              </a:solidFill>
            </a:endParaRPr>
          </a:p>
        </p:txBody>
      </p:sp>
    </p:spTree>
    <p:extLst>
      <p:ext uri="{BB962C8B-B14F-4D97-AF65-F5344CB8AC3E}">
        <p14:creationId xmlns:p14="http://schemas.microsoft.com/office/powerpoint/2010/main" val="4477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49" name="Straight Connector 1024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ABAF50-8274-C312-44DC-884CDB407740}"/>
              </a:ext>
            </a:extLst>
          </p:cNvPr>
          <p:cNvSpPr>
            <a:spLocks noGrp="1"/>
          </p:cNvSpPr>
          <p:nvPr>
            <p:ph type="title"/>
          </p:nvPr>
        </p:nvSpPr>
        <p:spPr>
          <a:xfrm>
            <a:off x="704088" y="914400"/>
            <a:ext cx="3799763" cy="1473200"/>
          </a:xfrm>
        </p:spPr>
        <p:txBody>
          <a:bodyPr>
            <a:normAutofit/>
          </a:bodyPr>
          <a:lstStyle/>
          <a:p>
            <a:r>
              <a:rPr lang="en-US" sz="3600"/>
              <a:t>AUC</a:t>
            </a:r>
          </a:p>
        </p:txBody>
      </p:sp>
      <p:sp>
        <p:nvSpPr>
          <p:cNvPr id="3" name="Content Placeholder 2">
            <a:extLst>
              <a:ext uri="{FF2B5EF4-FFF2-40B4-BE49-F238E27FC236}">
                <a16:creationId xmlns:a16="http://schemas.microsoft.com/office/drawing/2014/main" id="{2EBEE55D-66F3-F27F-3EC9-F1C3585BD78E}"/>
              </a:ext>
            </a:extLst>
          </p:cNvPr>
          <p:cNvSpPr>
            <a:spLocks noGrp="1"/>
          </p:cNvSpPr>
          <p:nvPr>
            <p:ph idx="1"/>
          </p:nvPr>
        </p:nvSpPr>
        <p:spPr>
          <a:xfrm>
            <a:off x="704088" y="2387600"/>
            <a:ext cx="3799763" cy="3767328"/>
          </a:xfrm>
        </p:spPr>
        <p:txBody>
          <a:bodyPr>
            <a:normAutofit/>
          </a:bodyPr>
          <a:lstStyle/>
          <a:p>
            <a:r>
              <a:rPr lang="en-US" b="0" i="0">
                <a:effectLst/>
                <a:highlight>
                  <a:srgbClr val="D3E3FD"/>
                </a:highlight>
                <a:latin typeface="Google Sans"/>
              </a:rPr>
              <a:t>AUC stands for "Area under the ROC Curve</a:t>
            </a:r>
            <a:r>
              <a:rPr lang="en-US" b="0" i="0">
                <a:effectLst/>
                <a:highlight>
                  <a:srgbClr val="FFFFFF"/>
                </a:highlight>
                <a:latin typeface="Google Sans"/>
              </a:rPr>
              <a:t>." That is, AUC measures the entire two-dimensional area underneath the entire ROC curve</a:t>
            </a:r>
            <a:endParaRPr lang="en-US" dirty="0"/>
          </a:p>
        </p:txBody>
      </p:sp>
      <p:sp>
        <p:nvSpPr>
          <p:cNvPr id="4" name="Date Placeholder 3">
            <a:extLst>
              <a:ext uri="{FF2B5EF4-FFF2-40B4-BE49-F238E27FC236}">
                <a16:creationId xmlns:a16="http://schemas.microsoft.com/office/drawing/2014/main" id="{3A1369E1-68D5-ABFB-19C4-1B0645B8EDF4}"/>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49273C2D-BB58-1435-85A2-4B7E43B6B6C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CEB1EA6D-EB18-3886-694F-A36DF6FE1ABF}"/>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21</a:t>
            </a:fld>
            <a:endParaRPr lang="en-US"/>
          </a:p>
        </p:txBody>
      </p:sp>
      <p:pic>
        <p:nvPicPr>
          <p:cNvPr id="10242" name="Picture 2" descr="ROC curve chart">
            <a:extLst>
              <a:ext uri="{FF2B5EF4-FFF2-40B4-BE49-F238E27FC236}">
                <a16:creationId xmlns:a16="http://schemas.microsoft.com/office/drawing/2014/main" id="{80AB34B8-1531-9DE6-DB88-8F32254687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74" r="22077" b="-4"/>
          <a:stretch/>
        </p:blipFill>
        <p:spPr bwMode="auto">
          <a:xfrm>
            <a:off x="4981575" y="735286"/>
            <a:ext cx="6495042" cy="541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563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271" name="Straight Connector 112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73" name="Straight Connector 112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75" name="Rectangle 11274">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Confusion matrix example">
            <a:extLst>
              <a:ext uri="{FF2B5EF4-FFF2-40B4-BE49-F238E27FC236}">
                <a16:creationId xmlns:a16="http://schemas.microsoft.com/office/drawing/2014/main" id="{4E0F633D-6056-48D1-CC94-A2C7754D3CA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2" r="-5" b="-5"/>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2D9F9EB-B70D-8C32-3381-80B7405854A9}"/>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a:solidFill>
                  <a:srgbClr val="FFFFFF"/>
                </a:solidFill>
              </a:rPr>
              <a:pPr>
                <a:spcAft>
                  <a:spcPts val="600"/>
                </a:spcAft>
              </a:pPr>
              <a:t>4/15/2024</a:t>
            </a:fld>
            <a:endParaRPr lang="en-US">
              <a:solidFill>
                <a:srgbClr val="FFFFFF"/>
              </a:solidFill>
            </a:endParaRPr>
          </a:p>
        </p:txBody>
      </p:sp>
      <p:sp>
        <p:nvSpPr>
          <p:cNvPr id="5" name="Footer Placeholder 4">
            <a:extLst>
              <a:ext uri="{FF2B5EF4-FFF2-40B4-BE49-F238E27FC236}">
                <a16:creationId xmlns:a16="http://schemas.microsoft.com/office/drawing/2014/main" id="{CFC777D5-AA1C-DF63-090F-E13E8E88C4B5}"/>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rgbClr val="FFFFFF"/>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EDE8D6DE-7E81-3D83-CE77-2CA65C30EAF1}"/>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22</a:t>
            </a:fld>
            <a:endParaRPr lang="en-US">
              <a:solidFill>
                <a:srgbClr val="FFFFFF"/>
              </a:solidFill>
            </a:endParaRPr>
          </a:p>
        </p:txBody>
      </p:sp>
    </p:spTree>
    <p:extLst>
      <p:ext uri="{BB962C8B-B14F-4D97-AF65-F5344CB8AC3E}">
        <p14:creationId xmlns:p14="http://schemas.microsoft.com/office/powerpoint/2010/main" val="351462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B409-61B7-6C6C-0B00-9A7D3D12A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58BBC6-95F3-AF3C-C7FC-0CC7857ED5F1}"/>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37D43CB-9E02-AA27-3C7B-533C3514C12B}"/>
              </a:ext>
            </a:extLst>
          </p:cNvPr>
          <p:cNvSpPr>
            <a:spLocks noGrp="1"/>
          </p:cNvSpPr>
          <p:nvPr>
            <p:ph type="dt" sz="half" idx="10"/>
          </p:nvPr>
        </p:nvSpPr>
        <p:spPr/>
        <p:txBody>
          <a:bodyPr/>
          <a:lstStyle/>
          <a:p>
            <a:fld id="{626DE685-1B6F-4D7C-AEF2-C9AD71EC467A}" type="datetime1">
              <a:rPr lang="en-US" smtClean="0"/>
              <a:t>4/15/2024</a:t>
            </a:fld>
            <a:endParaRPr lang="en-US"/>
          </a:p>
        </p:txBody>
      </p:sp>
      <p:sp>
        <p:nvSpPr>
          <p:cNvPr id="5" name="Footer Placeholder 4">
            <a:extLst>
              <a:ext uri="{FF2B5EF4-FFF2-40B4-BE49-F238E27FC236}">
                <a16:creationId xmlns:a16="http://schemas.microsoft.com/office/drawing/2014/main" id="{6526F594-BA20-8A08-4D53-6A151352276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3FBAAA2-0DB9-E3D0-12C8-726885577B27}"/>
              </a:ext>
            </a:extLst>
          </p:cNvPr>
          <p:cNvSpPr>
            <a:spLocks noGrp="1"/>
          </p:cNvSpPr>
          <p:nvPr>
            <p:ph type="sldNum" sz="quarter" idx="12"/>
          </p:nvPr>
        </p:nvSpPr>
        <p:spPr/>
        <p:txBody>
          <a:bodyPr/>
          <a:lstStyle/>
          <a:p>
            <a:fld id="{87E7843D-FF13-4365-9478-9625B70A2705}" type="slidenum">
              <a:rPr lang="en-US" smtClean="0"/>
              <a:t>23</a:t>
            </a:fld>
            <a:endParaRPr lang="en-US"/>
          </a:p>
        </p:txBody>
      </p:sp>
      <p:pic>
        <p:nvPicPr>
          <p:cNvPr id="12290" name="Picture 2" descr="True positive rate and false positive rate">
            <a:extLst>
              <a:ext uri="{FF2B5EF4-FFF2-40B4-BE49-F238E27FC236}">
                <a16:creationId xmlns:a16="http://schemas.microsoft.com/office/drawing/2014/main" id="{5BC91145-DC41-FA3D-5C28-9AA3AC15F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5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9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5" name="Straight Connector 103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BF6716D-AA9F-3C50-DFE4-F2D28434C3EE}"/>
              </a:ext>
            </a:extLst>
          </p:cNvPr>
          <p:cNvSpPr>
            <a:spLocks noGrp="1"/>
          </p:cNvSpPr>
          <p:nvPr>
            <p:ph type="title"/>
          </p:nvPr>
        </p:nvSpPr>
        <p:spPr>
          <a:xfrm>
            <a:off x="704088" y="912279"/>
            <a:ext cx="3801753" cy="1306902"/>
          </a:xfrm>
        </p:spPr>
        <p:txBody>
          <a:bodyPr>
            <a:normAutofit/>
          </a:bodyPr>
          <a:lstStyle/>
          <a:p>
            <a:r>
              <a:rPr lang="en-US" sz="3600"/>
              <a:t>MNIST</a:t>
            </a:r>
          </a:p>
        </p:txBody>
      </p:sp>
      <p:sp>
        <p:nvSpPr>
          <p:cNvPr id="1030" name="Content Placeholder 1029">
            <a:extLst>
              <a:ext uri="{FF2B5EF4-FFF2-40B4-BE49-F238E27FC236}">
                <a16:creationId xmlns:a16="http://schemas.microsoft.com/office/drawing/2014/main" id="{297AF177-5985-E8BA-8F95-EF5812D1E907}"/>
              </a:ext>
            </a:extLst>
          </p:cNvPr>
          <p:cNvSpPr>
            <a:spLocks noGrp="1"/>
          </p:cNvSpPr>
          <p:nvPr>
            <p:ph idx="1"/>
          </p:nvPr>
        </p:nvSpPr>
        <p:spPr>
          <a:xfrm>
            <a:off x="704088" y="2219183"/>
            <a:ext cx="3801753" cy="3736367"/>
          </a:xfrm>
        </p:spPr>
        <p:txBody>
          <a:bodyPr>
            <a:normAutofit/>
          </a:bodyPr>
          <a:lstStyle/>
          <a:p>
            <a:r>
              <a:rPr lang="en-US" dirty="0"/>
              <a:t>https://git-disl.github.io/GTDLBench/datasets/mnist_datasets/</a:t>
            </a:r>
          </a:p>
        </p:txBody>
      </p:sp>
      <p:sp>
        <p:nvSpPr>
          <p:cNvPr id="4" name="Date Placeholder 3">
            <a:extLst>
              <a:ext uri="{FF2B5EF4-FFF2-40B4-BE49-F238E27FC236}">
                <a16:creationId xmlns:a16="http://schemas.microsoft.com/office/drawing/2014/main" id="{F9DA3827-9C00-DAE6-CEB7-512E622236B7}"/>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0D53B87C-D86B-E977-08E3-E1E6C130BCC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C8355AF4-5C86-ABC8-615B-FC68121D019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a:t>
            </a:fld>
            <a:endParaRPr lang="en-US"/>
          </a:p>
        </p:txBody>
      </p:sp>
      <p:pic>
        <p:nvPicPr>
          <p:cNvPr id="1026" name="Picture 2" descr="MNIST database - Wikipedia">
            <a:extLst>
              <a:ext uri="{FF2B5EF4-FFF2-40B4-BE49-F238E27FC236}">
                <a16:creationId xmlns:a16="http://schemas.microsoft.com/office/drawing/2014/main" id="{168CECAD-6A48-436F-4A7E-EF60CEE9A9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33" r="11315" b="2"/>
          <a:stretch/>
        </p:blipFill>
        <p:spPr bwMode="auto">
          <a:xfrm>
            <a:off x="4910667" y="902448"/>
            <a:ext cx="6481233" cy="505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80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5" name="Rectangle 103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7" name="Straight Connector 103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329184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3291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7D1EE1-7B3A-C860-FAE3-A903AD1FFC2E}"/>
              </a:ext>
            </a:extLst>
          </p:cNvPr>
          <p:cNvSpPr>
            <a:spLocks noGrp="1"/>
          </p:cNvSpPr>
          <p:nvPr>
            <p:ph type="title"/>
          </p:nvPr>
        </p:nvSpPr>
        <p:spPr>
          <a:xfrm>
            <a:off x="703400" y="899025"/>
            <a:ext cx="3395134" cy="3792926"/>
          </a:xfrm>
        </p:spPr>
        <p:txBody>
          <a:bodyPr vert="horz" lIns="91440" tIns="45720" rIns="91440" bIns="45720" rtlCol="0" anchor="t">
            <a:normAutofit/>
          </a:bodyPr>
          <a:lstStyle/>
          <a:p>
            <a:r>
              <a:rPr lang="en-US" sz="3600"/>
              <a:t>Cross validation</a:t>
            </a:r>
          </a:p>
        </p:txBody>
      </p:sp>
      <p:sp>
        <p:nvSpPr>
          <p:cNvPr id="4" name="Date Placeholder 3">
            <a:extLst>
              <a:ext uri="{FF2B5EF4-FFF2-40B4-BE49-F238E27FC236}">
                <a16:creationId xmlns:a16="http://schemas.microsoft.com/office/drawing/2014/main" id="{9902A65B-29BB-C87E-0E06-2E61EF00C81C}"/>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7EB95531-0E53-00F3-EC06-2422A195A2CE}"/>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chemeClr val="tx1"/>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775FE2E1-88B5-F413-F548-2A94F8D872C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4</a:t>
            </a:fld>
            <a:endParaRPr lang="en-US"/>
          </a:p>
        </p:txBody>
      </p:sp>
      <p:pic>
        <p:nvPicPr>
          <p:cNvPr id="1026" name="Picture 2" descr="3.1. Cross-validation: evaluating estimator performance ...">
            <a:extLst>
              <a:ext uri="{FF2B5EF4-FFF2-40B4-BE49-F238E27FC236}">
                <a16:creationId xmlns:a16="http://schemas.microsoft.com/office/drawing/2014/main" id="{7AAE0271-2900-8A04-9D8A-A07B20747D5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1057" b="-2"/>
          <a:stretch/>
        </p:blipFill>
        <p:spPr bwMode="auto">
          <a:xfrm>
            <a:off x="4513772" y="723901"/>
            <a:ext cx="6948602"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0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9" name="Straight Connector 205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6A27038-869D-D53E-ED0E-426211D090A4}"/>
              </a:ext>
            </a:extLst>
          </p:cNvPr>
          <p:cNvSpPr>
            <a:spLocks noGrp="1"/>
          </p:cNvSpPr>
          <p:nvPr>
            <p:ph type="title"/>
          </p:nvPr>
        </p:nvSpPr>
        <p:spPr>
          <a:xfrm>
            <a:off x="704088" y="914400"/>
            <a:ext cx="3799763" cy="1473200"/>
          </a:xfrm>
        </p:spPr>
        <p:txBody>
          <a:bodyPr>
            <a:normAutofit/>
          </a:bodyPr>
          <a:lstStyle/>
          <a:p>
            <a:r>
              <a:rPr lang="en-US" sz="3600"/>
              <a:t>MAE-MSE-RMSE</a:t>
            </a:r>
          </a:p>
        </p:txBody>
      </p:sp>
      <p:sp>
        <p:nvSpPr>
          <p:cNvPr id="2054" name="Content Placeholder 2053">
            <a:extLst>
              <a:ext uri="{FF2B5EF4-FFF2-40B4-BE49-F238E27FC236}">
                <a16:creationId xmlns:a16="http://schemas.microsoft.com/office/drawing/2014/main" id="{0A5164ED-7491-84EB-7F0D-35E0F60E6046}"/>
              </a:ext>
            </a:extLst>
          </p:cNvPr>
          <p:cNvSpPr>
            <a:spLocks noGrp="1"/>
          </p:cNvSpPr>
          <p:nvPr>
            <p:ph idx="1"/>
          </p:nvPr>
        </p:nvSpPr>
        <p:spPr>
          <a:xfrm>
            <a:off x="704088" y="2387600"/>
            <a:ext cx="3799763" cy="3767328"/>
          </a:xfrm>
        </p:spPr>
        <p:txBody>
          <a:bodyPr>
            <a:normAutofit/>
          </a:bodyPr>
          <a:lstStyle/>
          <a:p>
            <a:r>
              <a:rPr lang="en-US" b="0" i="0" dirty="0">
                <a:solidFill>
                  <a:srgbClr val="242424"/>
                </a:solidFill>
                <a:effectLst/>
                <a:highlight>
                  <a:srgbClr val="FFFFFF"/>
                </a:highlight>
                <a:latin typeface="source-serif-pro"/>
              </a:rPr>
              <a:t>The objective of Linear Regression is to find a line that minimizes the prediction error of all the data points</a:t>
            </a:r>
            <a:endParaRPr lang="en-US" dirty="0"/>
          </a:p>
        </p:txBody>
      </p:sp>
      <p:sp>
        <p:nvSpPr>
          <p:cNvPr id="4" name="Date Placeholder 3">
            <a:extLst>
              <a:ext uri="{FF2B5EF4-FFF2-40B4-BE49-F238E27FC236}">
                <a16:creationId xmlns:a16="http://schemas.microsoft.com/office/drawing/2014/main" id="{F64FF71A-7A4D-9340-A364-994F93110A3F}"/>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C3D25DA3-DD01-B24E-29B6-0762DC0A25D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F411F93-B34C-0125-1991-A71E79ACDA15}"/>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a:t>
            </a:fld>
            <a:endParaRPr lang="en-US"/>
          </a:p>
        </p:txBody>
      </p:sp>
      <p:pic>
        <p:nvPicPr>
          <p:cNvPr id="2050" name="Picture 2" descr="A graph showing the difference between a line and a line&#10;&#10;Description automatically generated with medium confidence">
            <a:extLst>
              <a:ext uri="{FF2B5EF4-FFF2-40B4-BE49-F238E27FC236}">
                <a16:creationId xmlns:a16="http://schemas.microsoft.com/office/drawing/2014/main" id="{92C97C10-580E-4731-4B5D-78137B6793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588" b="-1"/>
          <a:stretch/>
        </p:blipFill>
        <p:spPr bwMode="auto">
          <a:xfrm>
            <a:off x="4981575" y="735286"/>
            <a:ext cx="6495042" cy="541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4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5C700-E802-3041-A1A4-361F06A854AB}"/>
              </a:ext>
            </a:extLst>
          </p:cNvPr>
          <p:cNvSpPr>
            <a:spLocks noGrp="1"/>
          </p:cNvSpPr>
          <p:nvPr>
            <p:ph type="title"/>
          </p:nvPr>
        </p:nvSpPr>
        <p:spPr>
          <a:xfrm>
            <a:off x="700087" y="909637"/>
            <a:ext cx="6283419" cy="1316736"/>
          </a:xfrm>
        </p:spPr>
        <p:txBody>
          <a:bodyPr>
            <a:normAutofit/>
          </a:bodyPr>
          <a:lstStyle/>
          <a:p>
            <a:r>
              <a:rPr lang="en-US" dirty="0"/>
              <a:t>MAE</a:t>
            </a:r>
          </a:p>
        </p:txBody>
      </p:sp>
      <p:cxnSp>
        <p:nvCxnSpPr>
          <p:cNvPr id="3092" name="Straight Connector 3091">
            <a:extLst>
              <a:ext uri="{FF2B5EF4-FFF2-40B4-BE49-F238E27FC236}">
                <a16:creationId xmlns:a16="http://schemas.microsoft.com/office/drawing/2014/main" id="{9AEDDB4C-6582-43D5-AF25-99F4AD3A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087" name="Content Placeholder 3086">
            <a:extLst>
              <a:ext uri="{FF2B5EF4-FFF2-40B4-BE49-F238E27FC236}">
                <a16:creationId xmlns:a16="http://schemas.microsoft.com/office/drawing/2014/main" id="{F0BF2D17-2876-C3E9-96C2-E61A978188F1}"/>
              </a:ext>
            </a:extLst>
          </p:cNvPr>
          <p:cNvSpPr>
            <a:spLocks noGrp="1"/>
          </p:cNvSpPr>
          <p:nvPr>
            <p:ph idx="1"/>
          </p:nvPr>
        </p:nvSpPr>
        <p:spPr>
          <a:xfrm>
            <a:off x="700087" y="2226373"/>
            <a:ext cx="6283419" cy="3721990"/>
          </a:xfrm>
        </p:spPr>
        <p:txBody>
          <a:bodyPr>
            <a:normAutofit/>
          </a:bodyPr>
          <a:lstStyle/>
          <a:p>
            <a:r>
              <a:rPr lang="en-US" b="0" i="0" dirty="0">
                <a:solidFill>
                  <a:srgbClr val="242424"/>
                </a:solidFill>
                <a:effectLst/>
                <a:highlight>
                  <a:srgbClr val="FFFFFF"/>
                </a:highlight>
                <a:latin typeface="source-serif-pro"/>
              </a:rPr>
              <a:t>The Mean absolute error represents the average of the absolute difference between the actual and predicted values in the dataset. It measures the average of the residuals in the dataset</a:t>
            </a:r>
            <a:endParaRPr lang="en-US" dirty="0"/>
          </a:p>
        </p:txBody>
      </p:sp>
      <p:pic>
        <p:nvPicPr>
          <p:cNvPr id="3074" name="Picture 2">
            <a:extLst>
              <a:ext uri="{FF2B5EF4-FFF2-40B4-BE49-F238E27FC236}">
                <a16:creationId xmlns:a16="http://schemas.microsoft.com/office/drawing/2014/main" id="{49C714DA-969C-2E82-D2ED-E0EF848BE2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71" b="-1"/>
          <a:stretch/>
        </p:blipFill>
        <p:spPr bwMode="auto">
          <a:xfrm>
            <a:off x="7442474" y="1523785"/>
            <a:ext cx="3949425" cy="17736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7CE28F-A7DD-61C1-56DD-68C7B1207C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2473" y="3586904"/>
            <a:ext cx="3949425" cy="1393914"/>
          </a:xfrm>
          <a:prstGeom prst="rect">
            <a:avLst/>
          </a:prstGeom>
          <a:noFill/>
          <a:extLst>
            <a:ext uri="{909E8E84-426E-40DD-AFC4-6F175D3DCCD1}">
              <a14:hiddenFill xmlns:a14="http://schemas.microsoft.com/office/drawing/2010/main">
                <a:solidFill>
                  <a:srgbClr val="FFFFFF"/>
                </a:solidFill>
              </a14:hiddenFill>
            </a:ext>
          </a:extLst>
        </p:spPr>
      </p:pic>
      <p:cxnSp>
        <p:nvCxnSpPr>
          <p:cNvPr id="3094" name="Straight Connector 3093">
            <a:extLst>
              <a:ext uri="{FF2B5EF4-FFF2-40B4-BE49-F238E27FC236}">
                <a16:creationId xmlns:a16="http://schemas.microsoft.com/office/drawing/2014/main" id="{AB152A91-2920-4848-A8BC-B15DA324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DE345B1-384E-5617-38D9-2A88E5421C41}"/>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2A6ED620-57F4-BA97-500F-DE4D941C6C0B}"/>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6" name="Slide Number Placeholder 5">
            <a:extLst>
              <a:ext uri="{FF2B5EF4-FFF2-40B4-BE49-F238E27FC236}">
                <a16:creationId xmlns:a16="http://schemas.microsoft.com/office/drawing/2014/main" id="{308E1A70-3F6E-7AA8-2F0B-06E75636291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19712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7" name="Straight Connector 4106">
            <a:extLst>
              <a:ext uri="{FF2B5EF4-FFF2-40B4-BE49-F238E27FC236}">
                <a16:creationId xmlns:a16="http://schemas.microsoft.com/office/drawing/2014/main" id="{40ADC89C-EB4E-4AA5-ABBD-448BEC5FA3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723900"/>
            <a:ext cx="0" cy="5449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A5C700-E802-3041-A1A4-361F06A854AB}"/>
              </a:ext>
            </a:extLst>
          </p:cNvPr>
          <p:cNvSpPr>
            <a:spLocks noGrp="1"/>
          </p:cNvSpPr>
          <p:nvPr>
            <p:ph type="title"/>
          </p:nvPr>
        </p:nvSpPr>
        <p:spPr>
          <a:xfrm>
            <a:off x="704088" y="555712"/>
            <a:ext cx="3721629" cy="5617672"/>
          </a:xfrm>
        </p:spPr>
        <p:txBody>
          <a:bodyPr>
            <a:normAutofit/>
          </a:bodyPr>
          <a:lstStyle/>
          <a:p>
            <a:r>
              <a:rPr lang="en-US" dirty="0"/>
              <a:t>MSE</a:t>
            </a:r>
          </a:p>
        </p:txBody>
      </p:sp>
      <p:sp>
        <p:nvSpPr>
          <p:cNvPr id="3087" name="Content Placeholder 3086">
            <a:extLst>
              <a:ext uri="{FF2B5EF4-FFF2-40B4-BE49-F238E27FC236}">
                <a16:creationId xmlns:a16="http://schemas.microsoft.com/office/drawing/2014/main" id="{F0BF2D17-2876-C3E9-96C2-E61A978188F1}"/>
              </a:ext>
            </a:extLst>
          </p:cNvPr>
          <p:cNvSpPr>
            <a:spLocks noGrp="1"/>
          </p:cNvSpPr>
          <p:nvPr>
            <p:ph idx="1"/>
          </p:nvPr>
        </p:nvSpPr>
        <p:spPr>
          <a:xfrm>
            <a:off x="5576419" y="3368485"/>
            <a:ext cx="5920256" cy="2804899"/>
          </a:xfrm>
        </p:spPr>
        <p:txBody>
          <a:bodyPr>
            <a:normAutofit/>
          </a:bodyPr>
          <a:lstStyle/>
          <a:p>
            <a:pPr algn="l">
              <a:buFont typeface="Arial" panose="020B0604020202020204" pitchFamily="34" charset="0"/>
              <a:buChar char="•"/>
            </a:pPr>
            <a:r>
              <a:rPr lang="en-US" b="0" i="0" dirty="0">
                <a:solidFill>
                  <a:srgbClr val="242424"/>
                </a:solidFill>
                <a:effectLst/>
                <a:highlight>
                  <a:srgbClr val="FFFFFF"/>
                </a:highlight>
                <a:latin typeface="source-serif-pro"/>
              </a:rPr>
              <a:t>Mean Squared Error represents the average of the squared difference between the original and predicted values in the data set. It measures the variance of the residuals.</a:t>
            </a:r>
          </a:p>
        </p:txBody>
      </p:sp>
      <p:sp>
        <p:nvSpPr>
          <p:cNvPr id="4" name="Date Placeholder 3">
            <a:extLst>
              <a:ext uri="{FF2B5EF4-FFF2-40B4-BE49-F238E27FC236}">
                <a16:creationId xmlns:a16="http://schemas.microsoft.com/office/drawing/2014/main" id="{2A6ED620-57F4-BA97-500F-DE4D941C6C0B}"/>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FDE345B1-384E-5617-38D9-2A88E5421C41}"/>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308E1A70-3F6E-7AA8-2F0B-06E75636291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7</a:t>
            </a:fld>
            <a:endParaRPr lang="en-US"/>
          </a:p>
        </p:txBody>
      </p:sp>
      <p:pic>
        <p:nvPicPr>
          <p:cNvPr id="4100" name="Picture 4" descr="A mathematical equation with numbers and symbols&#10;&#10;Description automatically generated">
            <a:extLst>
              <a:ext uri="{FF2B5EF4-FFF2-40B4-BE49-F238E27FC236}">
                <a16:creationId xmlns:a16="http://schemas.microsoft.com/office/drawing/2014/main" id="{E39DBAB4-1E30-1A7F-6EC6-8718487477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105" b="1"/>
          <a:stretch/>
        </p:blipFill>
        <p:spPr bwMode="auto">
          <a:xfrm>
            <a:off x="5672665" y="555712"/>
            <a:ext cx="5719230" cy="256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25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2B5B663-3549-F968-428E-4CB0377E053E}"/>
              </a:ext>
            </a:extLst>
          </p:cNvPr>
          <p:cNvSpPr>
            <a:spLocks noGrp="1"/>
          </p:cNvSpPr>
          <p:nvPr>
            <p:ph type="title"/>
          </p:nvPr>
        </p:nvSpPr>
        <p:spPr>
          <a:xfrm>
            <a:off x="704088" y="914400"/>
            <a:ext cx="10687812" cy="798194"/>
          </a:xfrm>
        </p:spPr>
        <p:txBody>
          <a:bodyPr>
            <a:normAutofit/>
          </a:bodyPr>
          <a:lstStyle/>
          <a:p>
            <a:r>
              <a:rPr lang="en-US" dirty="0"/>
              <a:t>RMSE</a:t>
            </a:r>
          </a:p>
        </p:txBody>
      </p:sp>
      <p:cxnSp>
        <p:nvCxnSpPr>
          <p:cNvPr id="5129" name="Straight Connector 512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descr="A math equations with numbers and symbols&#10;&#10;Description automatically generated with medium confidence">
            <a:extLst>
              <a:ext uri="{FF2B5EF4-FFF2-40B4-BE49-F238E27FC236}">
                <a16:creationId xmlns:a16="http://schemas.microsoft.com/office/drawing/2014/main" id="{91061763-5E4D-4B45-E35C-968ABB49F4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0" y="3949607"/>
            <a:ext cx="6240780" cy="2059457"/>
          </a:xfrm>
          <a:prstGeom prst="rect">
            <a:avLst/>
          </a:prstGeom>
          <a:noFill/>
          <a:extLst>
            <a:ext uri="{909E8E84-426E-40DD-AFC4-6F175D3DCCD1}">
              <a14:hiddenFill xmlns:a14="http://schemas.microsoft.com/office/drawing/2010/main">
                <a:solidFill>
                  <a:srgbClr val="FFFFFF"/>
                </a:solidFill>
              </a14:hiddenFill>
            </a:ext>
          </a:extLst>
        </p:spPr>
      </p:pic>
      <p:sp>
        <p:nvSpPr>
          <p:cNvPr id="3087" name="Content Placeholder 3086">
            <a:extLst>
              <a:ext uri="{FF2B5EF4-FFF2-40B4-BE49-F238E27FC236}">
                <a16:creationId xmlns:a16="http://schemas.microsoft.com/office/drawing/2014/main" id="{F0BF2D17-2876-C3E9-96C2-E61A978188F1}"/>
              </a:ext>
            </a:extLst>
          </p:cNvPr>
          <p:cNvSpPr>
            <a:spLocks noGrp="1"/>
          </p:cNvSpPr>
          <p:nvPr>
            <p:ph idx="1"/>
          </p:nvPr>
        </p:nvSpPr>
        <p:spPr>
          <a:xfrm>
            <a:off x="7315200" y="1849120"/>
            <a:ext cx="4076701" cy="4159950"/>
          </a:xfrm>
        </p:spPr>
        <p:txBody>
          <a:bodyPr anchor="b">
            <a:normAutofit/>
          </a:bodyPr>
          <a:lstStyle/>
          <a:p>
            <a:pPr>
              <a:buFont typeface="Arial" panose="020B0604020202020204" pitchFamily="34" charset="0"/>
              <a:buChar char="•"/>
            </a:pPr>
            <a:r>
              <a:rPr lang="en-US" b="0" i="0" dirty="0">
                <a:solidFill>
                  <a:srgbClr val="242424"/>
                </a:solidFill>
                <a:effectLst/>
                <a:highlight>
                  <a:srgbClr val="FFFFFF"/>
                </a:highlight>
                <a:latin typeface="source-serif-pro"/>
              </a:rPr>
              <a:t>is the square root of Mean Squared error. It measures the standard deviation of residuals.</a:t>
            </a:r>
            <a:endParaRPr lang="en-US" b="0" i="0" dirty="0">
              <a:effectLst/>
              <a:highlight>
                <a:srgbClr val="FFFFFF"/>
              </a:highlight>
              <a:latin typeface="source-serif-pro"/>
            </a:endParaRPr>
          </a:p>
        </p:txBody>
      </p:sp>
      <p:cxnSp>
        <p:nvCxnSpPr>
          <p:cNvPr id="5131" name="Straight Connector 5130">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DE345B1-384E-5617-38D9-2A88E5421C41}"/>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2A6ED620-57F4-BA97-500F-DE4D941C6C0B}"/>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6" name="Slide Number Placeholder 5">
            <a:extLst>
              <a:ext uri="{FF2B5EF4-FFF2-40B4-BE49-F238E27FC236}">
                <a16:creationId xmlns:a16="http://schemas.microsoft.com/office/drawing/2014/main" id="{308E1A70-3F6E-7AA8-2F0B-06E75636291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50997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53" name="Straight Connector 6152">
            <a:extLst>
              <a:ext uri="{FF2B5EF4-FFF2-40B4-BE49-F238E27FC236}">
                <a16:creationId xmlns:a16="http://schemas.microsoft.com/office/drawing/2014/main" id="{40ADC89C-EB4E-4AA5-ABBD-448BEC5FA3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723900"/>
            <a:ext cx="0" cy="5449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95F5B3-31C2-46A7-D4A8-C48220C0E2EE}"/>
              </a:ext>
            </a:extLst>
          </p:cNvPr>
          <p:cNvSpPr>
            <a:spLocks noGrp="1"/>
          </p:cNvSpPr>
          <p:nvPr>
            <p:ph type="title"/>
          </p:nvPr>
        </p:nvSpPr>
        <p:spPr>
          <a:xfrm>
            <a:off x="704088" y="555712"/>
            <a:ext cx="3721629" cy="5617672"/>
          </a:xfrm>
        </p:spPr>
        <p:txBody>
          <a:bodyPr>
            <a:normAutofit/>
          </a:bodyPr>
          <a:lstStyle/>
          <a:p>
            <a:r>
              <a:rPr lang="en-US" dirty="0"/>
              <a:t>R-Squared</a:t>
            </a:r>
          </a:p>
        </p:txBody>
      </p:sp>
      <p:sp>
        <p:nvSpPr>
          <p:cNvPr id="3" name="Content Placeholder 2">
            <a:extLst>
              <a:ext uri="{FF2B5EF4-FFF2-40B4-BE49-F238E27FC236}">
                <a16:creationId xmlns:a16="http://schemas.microsoft.com/office/drawing/2014/main" id="{1404A277-AAEE-EDE4-8AF8-137F086D9747}"/>
              </a:ext>
            </a:extLst>
          </p:cNvPr>
          <p:cNvSpPr>
            <a:spLocks noGrp="1"/>
          </p:cNvSpPr>
          <p:nvPr>
            <p:ph idx="1"/>
          </p:nvPr>
        </p:nvSpPr>
        <p:spPr>
          <a:xfrm>
            <a:off x="5576419" y="3368485"/>
            <a:ext cx="5920256" cy="2804899"/>
          </a:xfrm>
        </p:spPr>
        <p:txBody>
          <a:bodyPr>
            <a:normAutofit/>
          </a:bodyPr>
          <a:lstStyle/>
          <a:p>
            <a:r>
              <a:rPr lang="en-US" b="0" i="0">
                <a:effectLst/>
                <a:highlight>
                  <a:srgbClr val="FFFFFF"/>
                </a:highlight>
                <a:latin typeface="source-serif-pro"/>
              </a:rPr>
              <a:t>represents the proportion of the variance in the dependent variable which is explained by the linear regression model. It is a scale-free score i.e. irrespective of the values being small or large, the value of R square will be less than one</a:t>
            </a:r>
            <a:endParaRPr lang="en-US" dirty="0"/>
          </a:p>
        </p:txBody>
      </p:sp>
      <p:sp>
        <p:nvSpPr>
          <p:cNvPr id="4" name="Date Placeholder 3">
            <a:extLst>
              <a:ext uri="{FF2B5EF4-FFF2-40B4-BE49-F238E27FC236}">
                <a16:creationId xmlns:a16="http://schemas.microsoft.com/office/drawing/2014/main" id="{01614E1D-2C39-F35B-5E07-BEDA55F4BEA2}"/>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4/15/2024</a:t>
            </a:fld>
            <a:endParaRPr lang="en-US"/>
          </a:p>
        </p:txBody>
      </p:sp>
      <p:sp>
        <p:nvSpPr>
          <p:cNvPr id="5" name="Footer Placeholder 4">
            <a:extLst>
              <a:ext uri="{FF2B5EF4-FFF2-40B4-BE49-F238E27FC236}">
                <a16:creationId xmlns:a16="http://schemas.microsoft.com/office/drawing/2014/main" id="{86FF787B-8633-2B85-B0A1-39FFBCFF7D5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88564467-6C73-9F27-AE37-EDA33B82CDF5}"/>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pic>
        <p:nvPicPr>
          <p:cNvPr id="6146" name="Picture 2">
            <a:extLst>
              <a:ext uri="{FF2B5EF4-FFF2-40B4-BE49-F238E27FC236}">
                <a16:creationId xmlns:a16="http://schemas.microsoft.com/office/drawing/2014/main" id="{6B4E9A89-AE2D-1AF9-6F85-5DECDD520F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31" r="-1" b="-1"/>
          <a:stretch/>
        </p:blipFill>
        <p:spPr bwMode="auto">
          <a:xfrm>
            <a:off x="5672665" y="555712"/>
            <a:ext cx="5719230" cy="256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25943"/>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93D2F76AFA4542ADCC8ADC6718875D" ma:contentTypeVersion="11" ma:contentTypeDescription="Create a new document." ma:contentTypeScope="" ma:versionID="9adc1621374b648fb4efb9189b844efd">
  <xsd:schema xmlns:xsd="http://www.w3.org/2001/XMLSchema" xmlns:xs="http://www.w3.org/2001/XMLSchema" xmlns:p="http://schemas.microsoft.com/office/2006/metadata/properties" xmlns:ns2="557a7589-2d2f-4538-9d1a-7c643fdc8ada" xmlns:ns3="7e7345f3-989c-434e-9c2b-845a3b5232e7" targetNamespace="http://schemas.microsoft.com/office/2006/metadata/properties" ma:root="true" ma:fieldsID="4da7917ff7f1313e8207098fcbef7c2f" ns2:_="" ns3:_="">
    <xsd:import namespace="557a7589-2d2f-4538-9d1a-7c643fdc8ada"/>
    <xsd:import namespace="7e7345f3-989c-434e-9c2b-845a3b5232e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7a7589-2d2f-4538-9d1a-7c643fdc8a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b21486a-7a0a-4db4-9655-fe3ce8b761e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7345f3-989c-434e-9c2b-845a3b5232e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b5efb9a-457f-4514-a4ee-54ca99957967}" ma:internalName="TaxCatchAll" ma:showField="CatchAllData" ma:web="7e7345f3-989c-434e-9c2b-845a3b5232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57a7589-2d2f-4538-9d1a-7c643fdc8ada">
      <Terms xmlns="http://schemas.microsoft.com/office/infopath/2007/PartnerControls"/>
    </lcf76f155ced4ddcb4097134ff3c332f>
    <TaxCatchAll xmlns="7e7345f3-989c-434e-9c2b-845a3b5232e7" xsi:nil="true"/>
  </documentManagement>
</p:properties>
</file>

<file path=customXml/itemProps1.xml><?xml version="1.0" encoding="utf-8"?>
<ds:datastoreItem xmlns:ds="http://schemas.openxmlformats.org/officeDocument/2006/customXml" ds:itemID="{134115BD-2C79-4600-9199-12DCBBF686F6}"/>
</file>

<file path=customXml/itemProps2.xml><?xml version="1.0" encoding="utf-8"?>
<ds:datastoreItem xmlns:ds="http://schemas.openxmlformats.org/officeDocument/2006/customXml" ds:itemID="{C2352B51-3162-495D-B94C-CE04B958E813}"/>
</file>

<file path=customXml/itemProps3.xml><?xml version="1.0" encoding="utf-8"?>
<ds:datastoreItem xmlns:ds="http://schemas.openxmlformats.org/officeDocument/2006/customXml" ds:itemID="{F9113BFD-A587-4718-B302-8406255FE553}"/>
</file>

<file path=docProps/app.xml><?xml version="1.0" encoding="utf-8"?>
<Properties xmlns="http://schemas.openxmlformats.org/officeDocument/2006/extended-properties" xmlns:vt="http://schemas.openxmlformats.org/officeDocument/2006/docPropsVTypes">
  <TotalTime>0</TotalTime>
  <Words>756</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Calisto MT</vt:lpstr>
      <vt:lpstr>Google Sans</vt:lpstr>
      <vt:lpstr>Roboto</vt:lpstr>
      <vt:lpstr>source-serif-pro</vt:lpstr>
      <vt:lpstr>Univers Condensed</vt:lpstr>
      <vt:lpstr>ChronicleVTI</vt:lpstr>
      <vt:lpstr>PowerPoint Presentation</vt:lpstr>
      <vt:lpstr>MNIST</vt:lpstr>
      <vt:lpstr>MNIST</vt:lpstr>
      <vt:lpstr>Cross validation</vt:lpstr>
      <vt:lpstr>MAE-MSE-RMSE</vt:lpstr>
      <vt:lpstr>MAE</vt:lpstr>
      <vt:lpstr>MSE</vt:lpstr>
      <vt:lpstr>RMSE</vt:lpstr>
      <vt:lpstr>R-Squared</vt:lpstr>
      <vt:lpstr>Adjusted R squared</vt:lpstr>
      <vt:lpstr>Discuss</vt:lpstr>
      <vt:lpstr>Discuss</vt:lpstr>
      <vt:lpstr>Performance of classification </vt:lpstr>
      <vt:lpstr>TP-TN-FP-FN</vt:lpstr>
      <vt:lpstr>PowerPoint Presentation</vt:lpstr>
      <vt:lpstr>F1-Score</vt:lpstr>
      <vt:lpstr>PowerPoint Presentation</vt:lpstr>
      <vt:lpstr>ROC</vt:lpstr>
      <vt:lpstr>PowerPoint Presentation</vt:lpstr>
      <vt:lpstr>PowerPoint Presentation</vt:lpstr>
      <vt:lpstr>AUC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shahbazian</dc:creator>
  <cp:lastModifiedBy>reza shahbazian</cp:lastModifiedBy>
  <cp:revision>2</cp:revision>
  <dcterms:created xsi:type="dcterms:W3CDTF">2024-04-15T07:13:02Z</dcterms:created>
  <dcterms:modified xsi:type="dcterms:W3CDTF">2024-04-15T08:32:10Z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0x0101004F93D2F76AFA4542ADCC8ADC6718875D</vt:lpwstr>
  </property>
</Properties>
</file>