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6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7" r:id="rId24"/>
    <p:sldId id="276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5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79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47483-AA62-5E4B-878F-AD789049056B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838BA-4D48-D547-AD0C-339095DD6F2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073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838BA-4D48-D547-AD0C-339095DD6F2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069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AFCD-8FC0-66BF-4B3E-4C2DA7A91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EF0CF-BD30-2B3E-152C-EC32F1F8E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9405-D80B-8ED8-9BA7-64C5D0ED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AA67-374D-E152-AB49-904AA0DC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C3C4-42A9-C122-4F1D-D1FC4232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486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4C8D-7DC3-12BE-E3C7-0724F51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8360-3469-CD47-3F4C-ACD4717C3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51AE-D875-E196-1C92-49E3282D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5EC3-F0DF-0721-C555-A7E69D6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C1BA-EC9B-02CA-CB65-26AD8CA8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51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E2E50-7FB8-6C28-E08B-38ED4E9F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19511-E884-F1AD-4707-BAF96716E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A7B4-C969-D575-EBFD-3091C4E2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D331-0D6C-08CD-0D6B-D0F998AD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D182-4265-BEFB-DF20-45FF79E5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48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2B5-40EE-0980-8763-CDE5D78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F357-0C57-D69E-4CCC-5A9B4103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F678-D3A9-64E5-2257-7989C3A3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4D35-5199-72D6-6B78-0D03265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E289-FF86-F93E-9AF2-D37B75EA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23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62AD-1B87-2AE9-F830-D3E8DACD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76F3-66AE-AE39-E199-020BA795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D39E-31A4-C484-3FAF-63DDB765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4725-91A2-3893-30E0-B71D921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2101-1C89-50D5-57AA-4362A311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836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1E4A-E4EC-6FA2-B1CE-0F78413F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EA45-95BE-A211-1D1B-DE5A90ECD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EEF5-337C-6E86-E6AE-2EC8792C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836A-A2D7-F5FF-036C-8FE09FAB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5FC3A-FE09-EC1C-82C1-767D57FF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C2C58-52BF-AE8C-D399-EBB9E001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68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DC5C-1105-090A-E0A6-77189E83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399F4-83D0-1286-6A04-3B12F304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50CBB-4B5D-C42B-DA26-64554FFAC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BE6DA-DF2A-D19A-6965-86A7272E3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C0166-90C7-3D79-CFF0-F22F29FE4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6A22-35B5-2C8B-9964-6D12BB89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42DB0-DF42-15EC-958A-7CAAB45C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A79D9-0F6A-1E05-B71A-6B97833F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50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E345-D43B-E20B-8F08-CBDC061C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BB63-3B35-642C-8C66-7380F61E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C60D3-A38A-F990-9FA4-82E96F5F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05DB1-269F-E698-A6D7-E04A5AC2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81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1373A-10E0-E734-43AE-71E022A7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4797D-6890-2FEF-6888-755C153E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B801-798A-6B7B-A58A-11B59D29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11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D4B-2364-C753-8412-54003CB8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C34D-947C-8E35-FECA-9D9D05C8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B7F51-F63B-BE16-255A-1710A0C9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C5C6-998E-9BB9-453B-C696305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58E32-60B9-3B4A-B08C-1387FA63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2C90-5D94-0309-B498-FA780063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9610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CC8-CA47-D03B-6E84-F8849896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7B2B9-00C5-7727-1C9B-F2886EAD9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C048-B934-9D66-D7B8-9E302DB0D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DF3D5-1441-5040-9E21-6B737B64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392A-19F2-4E00-1FB3-535289CD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940E2-2A93-783F-EAEB-3D06D18B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38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455C8-4E54-CB7E-6E08-AA72516A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EC87-8539-E697-FAEB-C794133F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3A71-9E4B-506F-7E7B-7D90DB89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ADC6-E6F3-DC45-9776-6C97CD807C0F}" type="datetimeFigureOut">
              <a:rPr lang="en-IT" smtClean="0"/>
              <a:t>10/03/24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86FE-00F4-760D-44F2-295F24025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DDB7-DD24-0E2A-AB3E-84FE7DA5A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044E-A1B3-C448-BEB0-4F812091C8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6094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to_csv.html#pandas.DataFrame.to_csv" TargetMode="External"/><Relationship Id="rId2" Type="http://schemas.openxmlformats.org/officeDocument/2006/relationships/hyperlink" Target="https://pandas.pydata.org/docs/reference/api/pandas.read_csv.html#pandas.read_csv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FE86-D092-E537-97FE-D004E9306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Revisione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79D6-70C7-5BCF-C68A-35D8B8041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revisione</a:t>
            </a:r>
            <a:r>
              <a:rPr lang="en-GB" dirty="0"/>
              <a:t> del </a:t>
            </a:r>
            <a:r>
              <a:rPr lang="en-GB" dirty="0" err="1"/>
              <a:t>precedente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180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group data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in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by the 'Year' column and then calculate the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mean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of the 'Sales' column, you would use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df.groupby</a:t>
            </a:r>
            <a:r>
              <a:rPr lang="en-GB" b="1" dirty="0"/>
              <a:t>(__________).__________['Sales'].mean()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2480443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'Year'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6E789-12DE-04F1-5E38-BBB948BBC151}"/>
              </a:ext>
            </a:extLst>
          </p:cNvPr>
          <p:cNvSpPr txBox="1"/>
          <p:nvPr/>
        </p:nvSpPr>
        <p:spPr>
          <a:xfrm>
            <a:off x="386781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'</a:t>
            </a:r>
            <a:r>
              <a:rPr lang="en-GB" b="1" dirty="0" err="1"/>
              <a:t>agg</a:t>
            </a:r>
            <a:r>
              <a:rPr lang="en-GB" b="1" dirty="0"/>
              <a:t>'</a:t>
            </a:r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DA9BB-CFEA-D78A-2A51-0E16A5B55EAD}"/>
              </a:ext>
            </a:extLst>
          </p:cNvPr>
          <p:cNvSpPr txBox="1"/>
          <p:nvPr/>
        </p:nvSpPr>
        <p:spPr>
          <a:xfrm>
            <a:off x="1093076" y="4424501"/>
            <a:ext cx="10016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df.agg('mean')  # Computes the mean of each column</a:t>
            </a:r>
          </a:p>
          <a:p>
            <a:r>
              <a:rPr lang="en-IT" dirty="0"/>
              <a:t>df.groupby('column').agg('sum')  # Computes the sum of groups defined by 'column'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DE4A7-9ED0-11CE-94C4-E773D53C6E2A}"/>
              </a:ext>
            </a:extLst>
          </p:cNvPr>
          <p:cNvSpPr txBox="1"/>
          <p:nvPr/>
        </p:nvSpPr>
        <p:spPr>
          <a:xfrm>
            <a:off x="1093076" y="5292546"/>
            <a:ext cx="10184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df.agg(['sum', 'min', 'max'])  # Applies sum, min, and max to each column</a:t>
            </a:r>
          </a:p>
          <a:p>
            <a:r>
              <a:rPr lang="en-IT" dirty="0"/>
              <a:t>df.groupby('column').agg(['mean', 'std'])  # Computes mean and std dev of 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A58DE-7254-56F0-BEEA-133AFCA28E61}"/>
              </a:ext>
            </a:extLst>
          </p:cNvPr>
          <p:cNvSpPr txBox="1"/>
          <p:nvPr/>
        </p:nvSpPr>
        <p:spPr>
          <a:xfrm>
            <a:off x="1093075" y="6074042"/>
            <a:ext cx="907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df.agg({'A': 'sum', 'B': 'mean'})  # Applies sum to column A and mean to column B</a:t>
            </a:r>
          </a:p>
        </p:txBody>
      </p:sp>
    </p:spTree>
    <p:extLst>
      <p:ext uri="{BB962C8B-B14F-4D97-AF65-F5344CB8AC3E}">
        <p14:creationId xmlns:p14="http://schemas.microsoft.com/office/powerpoint/2010/main" val="168905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filter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rows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in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where the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column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'Age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' is greater than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25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, you would use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</a:t>
            </a:r>
            <a:r>
              <a:rPr lang="en-GB" b="1" dirty="0"/>
              <a:t>[</a:t>
            </a:r>
            <a:r>
              <a:rPr lang="en-GB" b="1" dirty="0" err="1"/>
              <a:t>df</a:t>
            </a:r>
            <a:r>
              <a:rPr lang="en-GB" b="1" dirty="0"/>
              <a:t>['Age'] &gt; _________]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2711671" y="3468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b="1" dirty="0"/>
              <a:t>25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945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select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rows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in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where 'Age' is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greater than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20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and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less than 30, use 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</a:t>
            </a:r>
            <a:r>
              <a:rPr lang="en-GB" b="1" dirty="0"/>
              <a:t>[(</a:t>
            </a:r>
            <a:r>
              <a:rPr lang="en-GB" b="1" dirty="0" err="1"/>
              <a:t>df</a:t>
            </a:r>
            <a:r>
              <a:rPr lang="en-GB" b="1" dirty="0"/>
              <a:t>['Age'] &gt; 20) &amp; (</a:t>
            </a:r>
            <a:r>
              <a:rPr lang="en-GB" b="1" dirty="0" err="1"/>
              <a:t>df</a:t>
            </a:r>
            <a:r>
              <a:rPr lang="en-GB" b="1" dirty="0"/>
              <a:t>['Age'] &lt; _________)]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4487920" y="3447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b="1" dirty="0"/>
              <a:t>30</a:t>
            </a:r>
            <a:endParaRPr lang="en-I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019F3-9D5E-1B6C-121D-B68B3629935C}"/>
              </a:ext>
            </a:extLst>
          </p:cNvPr>
          <p:cNvCxnSpPr/>
          <p:nvPr/>
        </p:nvCxnSpPr>
        <p:spPr>
          <a:xfrm flipH="1">
            <a:off x="2974428" y="2249214"/>
            <a:ext cx="5833241" cy="13827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782C-7078-8EDD-491E-F3BEBB9A6E3F}"/>
              </a:ext>
            </a:extLst>
          </p:cNvPr>
          <p:cNvSpPr txBox="1"/>
          <p:nvPr/>
        </p:nvSpPr>
        <p:spPr>
          <a:xfrm>
            <a:off x="1093076" y="4442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df[~(df['column'] == value)]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8A547-DD69-9F35-2FB4-49E7FD64B4A9}"/>
              </a:ext>
            </a:extLst>
          </p:cNvPr>
          <p:cNvSpPr txBox="1"/>
          <p:nvPr/>
        </p:nvSpPr>
        <p:spPr>
          <a:xfrm>
            <a:off x="1093076" y="49405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df[(df['column1'] &gt; value1) | (df['column2'] == value2)]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96127-3B60-A275-DC91-C974E95357C1}"/>
              </a:ext>
            </a:extLst>
          </p:cNvPr>
          <p:cNvSpPr txBox="1"/>
          <p:nvPr/>
        </p:nvSpPr>
        <p:spPr>
          <a:xfrm>
            <a:off x="1093076" y="5471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df[(df['column1'] &gt; value1) &amp; (df['column2'] == value2)]</a:t>
            </a:r>
          </a:p>
        </p:txBody>
      </p:sp>
    </p:spTree>
    <p:extLst>
      <p:ext uri="{BB962C8B-B14F-4D97-AF65-F5344CB8AC3E}">
        <p14:creationId xmlns:p14="http://schemas.microsoft.com/office/powerpoint/2010/main" val="22200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Merging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merge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two 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Söhne"/>
              </a:rPr>
              <a:t>DataFrames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, df1 and df2, on a key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column named 'ID',</a:t>
            </a:r>
            <a:endParaRPr lang="en-IT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pd.merge</a:t>
            </a:r>
            <a:r>
              <a:rPr lang="en-GB" b="1" dirty="0"/>
              <a:t>(df1, df2, on=_________)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3668113" y="3499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'ID'</a:t>
            </a:r>
            <a:endParaRPr lang="en-I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019F3-9D5E-1B6C-121D-B68B3629935C}"/>
              </a:ext>
            </a:extLst>
          </p:cNvPr>
          <p:cNvCxnSpPr>
            <a:cxnSpLocks/>
          </p:cNvCxnSpPr>
          <p:nvPr/>
        </p:nvCxnSpPr>
        <p:spPr>
          <a:xfrm flipH="1">
            <a:off x="4141076" y="2228193"/>
            <a:ext cx="6642538" cy="127146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B0109F-5E27-09B4-2154-350C811462C3}"/>
              </a:ext>
            </a:extLst>
          </p:cNvPr>
          <p:cNvSpPr txBox="1"/>
          <p:nvPr/>
        </p:nvSpPr>
        <p:spPr>
          <a:xfrm>
            <a:off x="84083" y="335046"/>
            <a:ext cx="119607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df.merge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b="1" dirty="0"/>
              <a:t>Syntax: </a:t>
            </a:r>
          </a:p>
          <a:p>
            <a:endParaRPr lang="en-GB" b="1" dirty="0"/>
          </a:p>
          <a:p>
            <a:r>
              <a:rPr lang="en-GB" b="1" dirty="0" err="1"/>
              <a:t>df.merge</a:t>
            </a:r>
            <a:r>
              <a:rPr lang="en-GB" b="1" dirty="0"/>
              <a:t>(right, how='inner', on=None, </a:t>
            </a:r>
            <a:r>
              <a:rPr lang="en-GB" b="1" dirty="0" err="1"/>
              <a:t>left_on</a:t>
            </a:r>
            <a:r>
              <a:rPr lang="en-GB" b="1" dirty="0"/>
              <a:t>=None, </a:t>
            </a:r>
            <a:r>
              <a:rPr lang="en-GB" b="1" dirty="0" err="1"/>
              <a:t>right_on</a:t>
            </a:r>
            <a:r>
              <a:rPr lang="en-GB" b="1" dirty="0"/>
              <a:t>=None, </a:t>
            </a:r>
            <a:r>
              <a:rPr lang="en-GB" b="1" dirty="0" err="1"/>
              <a:t>left_index</a:t>
            </a:r>
            <a:r>
              <a:rPr lang="en-GB" b="1" dirty="0"/>
              <a:t>=False, </a:t>
            </a:r>
            <a:r>
              <a:rPr lang="en-GB" b="1" dirty="0" err="1"/>
              <a:t>right_index</a:t>
            </a:r>
            <a:r>
              <a:rPr lang="en-GB" b="1" dirty="0"/>
              <a:t>=False, sort=False)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Purpose: Merges </a:t>
            </a:r>
            <a:r>
              <a:rPr lang="en-GB" dirty="0" err="1"/>
              <a:t>df</a:t>
            </a:r>
            <a:r>
              <a:rPr lang="en-GB" dirty="0"/>
              <a:t> (left </a:t>
            </a:r>
            <a:r>
              <a:rPr lang="en-GB" dirty="0" err="1"/>
              <a:t>DataFrame</a:t>
            </a:r>
            <a:r>
              <a:rPr lang="en-GB" dirty="0"/>
              <a:t>) with right (another </a:t>
            </a:r>
            <a:r>
              <a:rPr lang="en-GB" dirty="0" err="1"/>
              <a:t>DataFrame</a:t>
            </a:r>
            <a:r>
              <a:rPr lang="en-GB" dirty="0"/>
              <a:t>) based on some form of alignment: either on common columns (keys) or common index levels (or a combination of both).</a:t>
            </a:r>
          </a:p>
          <a:p>
            <a:r>
              <a:rPr lang="en-GB" dirty="0"/>
              <a:t>Key Parameters:</a:t>
            </a:r>
          </a:p>
          <a:p>
            <a:r>
              <a:rPr lang="en-GB" dirty="0"/>
              <a:t>right: The </a:t>
            </a:r>
            <a:r>
              <a:rPr lang="en-GB" dirty="0" err="1"/>
              <a:t>DataFrame</a:t>
            </a:r>
            <a:r>
              <a:rPr lang="en-GB" dirty="0"/>
              <a:t> you are joining with.</a:t>
            </a:r>
          </a:p>
          <a:p>
            <a:r>
              <a:rPr lang="en-GB" dirty="0"/>
              <a:t>how: Specifies how to determine which keys are to be included in the resulting table. Can be one of 'left', 'right', 'outer', 'inner'. Default is 'inner'.</a:t>
            </a:r>
          </a:p>
          <a:p>
            <a:r>
              <a:rPr lang="en-GB" dirty="0"/>
              <a:t>on: Column or index level names to join on. Must be found in both </a:t>
            </a:r>
            <a:r>
              <a:rPr lang="en-GB" dirty="0" err="1"/>
              <a:t>DataFrames</a:t>
            </a:r>
            <a:r>
              <a:rPr lang="en-GB" dirty="0"/>
              <a:t>.</a:t>
            </a:r>
          </a:p>
          <a:p>
            <a:r>
              <a:rPr lang="en-GB" dirty="0" err="1"/>
              <a:t>left_on</a:t>
            </a:r>
            <a:r>
              <a:rPr lang="en-GB" dirty="0"/>
              <a:t>: Columns from the left </a:t>
            </a:r>
            <a:r>
              <a:rPr lang="en-GB" dirty="0" err="1"/>
              <a:t>DataFrame</a:t>
            </a:r>
            <a:r>
              <a:rPr lang="en-GB" dirty="0"/>
              <a:t> to use as keys.</a:t>
            </a:r>
          </a:p>
          <a:p>
            <a:r>
              <a:rPr lang="en-GB" dirty="0" err="1"/>
              <a:t>right_on</a:t>
            </a:r>
            <a:r>
              <a:rPr lang="en-GB" dirty="0"/>
              <a:t>: Columns from the right </a:t>
            </a:r>
            <a:r>
              <a:rPr lang="en-GB" dirty="0" err="1"/>
              <a:t>DataFrame</a:t>
            </a:r>
            <a:r>
              <a:rPr lang="en-GB" dirty="0"/>
              <a:t> to use as keys.</a:t>
            </a:r>
          </a:p>
          <a:p>
            <a:r>
              <a:rPr lang="en-GB" dirty="0" err="1"/>
              <a:t>left_index</a:t>
            </a:r>
            <a:r>
              <a:rPr lang="en-GB" dirty="0"/>
              <a:t>: If True, use the index (row labels) from the left </a:t>
            </a:r>
            <a:r>
              <a:rPr lang="en-GB" dirty="0" err="1"/>
              <a:t>DataFrame</a:t>
            </a:r>
            <a:r>
              <a:rPr lang="en-GB" dirty="0"/>
              <a:t> as its join key(s).</a:t>
            </a:r>
          </a:p>
          <a:p>
            <a:r>
              <a:rPr lang="en-GB" dirty="0" err="1"/>
              <a:t>right_index</a:t>
            </a:r>
            <a:r>
              <a:rPr lang="en-GB" dirty="0"/>
              <a:t>: If True, use the index from the right </a:t>
            </a:r>
            <a:r>
              <a:rPr lang="en-GB" dirty="0" err="1"/>
              <a:t>DataFrame</a:t>
            </a:r>
            <a:r>
              <a:rPr lang="en-GB" dirty="0"/>
              <a:t> as its join key.</a:t>
            </a:r>
          </a:p>
        </p:txBody>
      </p:sp>
    </p:spTree>
    <p:extLst>
      <p:ext uri="{BB962C8B-B14F-4D97-AF65-F5344CB8AC3E}">
        <p14:creationId xmlns:p14="http://schemas.microsoft.com/office/powerpoint/2010/main" val="331653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Merging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perform a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left join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of df1 and df2 on the column 'ID',</a:t>
            </a:r>
            <a:endParaRPr lang="en-IT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pd.merge</a:t>
            </a:r>
            <a:r>
              <a:rPr lang="en-GB" b="1" dirty="0"/>
              <a:t>(df1, df2, how=_________, on='ID')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3668113" y="3499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left</a:t>
            </a:r>
            <a:endParaRPr lang="en-I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019F3-9D5E-1B6C-121D-B68B3629935C}"/>
              </a:ext>
            </a:extLst>
          </p:cNvPr>
          <p:cNvCxnSpPr>
            <a:cxnSpLocks/>
          </p:cNvCxnSpPr>
          <p:nvPr/>
        </p:nvCxnSpPr>
        <p:spPr>
          <a:xfrm>
            <a:off x="3668113" y="2291255"/>
            <a:ext cx="294287" cy="12083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Advanced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pivot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data in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creating a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pivot table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that shows the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mean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of 'Sales' indexed by 'Year' and columns as 'Region',</a:t>
            </a:r>
            <a:endParaRPr lang="en-IT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943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df.pivot_table</a:t>
            </a:r>
            <a:r>
              <a:rPr lang="en-GB" b="1" dirty="0"/>
              <a:t>(values='Sales', index=_________, columns='Region', </a:t>
            </a:r>
            <a:r>
              <a:rPr lang="en-GB" b="1" dirty="0" err="1"/>
              <a:t>aggfunc</a:t>
            </a:r>
            <a:r>
              <a:rPr lang="en-GB" b="1" dirty="0"/>
              <a:t>='mean')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4846583" y="3497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Year</a:t>
            </a:r>
            <a:endParaRPr lang="en-I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019F3-9D5E-1B6C-121D-B68B3629935C}"/>
              </a:ext>
            </a:extLst>
          </p:cNvPr>
          <p:cNvCxnSpPr>
            <a:cxnSpLocks/>
          </p:cNvCxnSpPr>
          <p:nvPr/>
        </p:nvCxnSpPr>
        <p:spPr>
          <a:xfrm>
            <a:off x="4183117" y="2596055"/>
            <a:ext cx="819807" cy="9009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Advanced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replace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all occurrences of -999 in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Söhne"/>
              </a:rPr>
              <a:t>NaN</a:t>
            </a:r>
            <a:endParaRPr lang="en-IT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943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df.replace</a:t>
            </a:r>
            <a:r>
              <a:rPr lang="en-GB" b="1" dirty="0"/>
              <a:t>(_________, </a:t>
            </a:r>
            <a:r>
              <a:rPr lang="en-GB" b="1" dirty="0" err="1"/>
              <a:t>np.nan</a:t>
            </a:r>
            <a:r>
              <a:rPr lang="en-GB" b="1" dirty="0"/>
              <a:t>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2439714" y="3483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-999</a:t>
            </a:r>
            <a:endParaRPr lang="en-I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019F3-9D5E-1B6C-121D-B68B3629935C}"/>
              </a:ext>
            </a:extLst>
          </p:cNvPr>
          <p:cNvCxnSpPr>
            <a:cxnSpLocks/>
          </p:cNvCxnSpPr>
          <p:nvPr/>
        </p:nvCxnSpPr>
        <p:spPr>
          <a:xfrm flipH="1">
            <a:off x="2795752" y="2278309"/>
            <a:ext cx="2691962" cy="12187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F9A9E3-9254-3D4B-C7DD-DCFC2506D2B1}"/>
              </a:ext>
            </a:extLst>
          </p:cNvPr>
          <p:cNvCxnSpPr>
            <a:cxnSpLocks/>
          </p:cNvCxnSpPr>
          <p:nvPr/>
        </p:nvCxnSpPr>
        <p:spPr>
          <a:xfrm flipH="1">
            <a:off x="3793578" y="2271594"/>
            <a:ext cx="3973567" cy="140219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convert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the string column 'Date' in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to datetime format</a:t>
            </a:r>
            <a:endParaRPr lang="en-IT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943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pd.to_datetime</a:t>
            </a:r>
            <a:r>
              <a:rPr lang="en-GB" b="1" dirty="0"/>
              <a:t>(</a:t>
            </a:r>
            <a:r>
              <a:rPr lang="en-GB" b="1" dirty="0" err="1"/>
              <a:t>df</a:t>
            </a:r>
            <a:r>
              <a:rPr lang="en-GB" b="1" dirty="0"/>
              <a:t>[_________])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3144049" y="3531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'Date'</a:t>
            </a:r>
            <a:endParaRPr lang="en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F9A9E3-9254-3D4B-C7DD-DCFC2506D2B1}"/>
              </a:ext>
            </a:extLst>
          </p:cNvPr>
          <p:cNvCxnSpPr>
            <a:cxnSpLocks/>
          </p:cNvCxnSpPr>
          <p:nvPr/>
        </p:nvCxnSpPr>
        <p:spPr>
          <a:xfrm flipH="1">
            <a:off x="3793578" y="2249214"/>
            <a:ext cx="2018643" cy="14245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2531D-C2FB-9799-491D-B2EE4A7F967A}"/>
              </a:ext>
            </a:extLst>
          </p:cNvPr>
          <p:cNvCxnSpPr>
            <a:cxnSpLocks/>
          </p:cNvCxnSpPr>
          <p:nvPr/>
        </p:nvCxnSpPr>
        <p:spPr>
          <a:xfrm flipH="1">
            <a:off x="2321615" y="2249214"/>
            <a:ext cx="5541579" cy="14245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For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resampling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a time-series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on the 'Date' column to find the mean of monthly data,</a:t>
            </a:r>
            <a:endParaRPr lang="en-IT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943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df.resample</a:t>
            </a:r>
            <a:r>
              <a:rPr lang="en-GB" b="1" dirty="0"/>
              <a:t>('M', on='Date').mean()</a:t>
            </a:r>
            <a:endParaRPr lang="en-IT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2531D-C2FB-9799-491D-B2EE4A7F967A}"/>
              </a:ext>
            </a:extLst>
          </p:cNvPr>
          <p:cNvCxnSpPr>
            <a:cxnSpLocks/>
          </p:cNvCxnSpPr>
          <p:nvPr/>
        </p:nvCxnSpPr>
        <p:spPr>
          <a:xfrm>
            <a:off x="2995448" y="2585545"/>
            <a:ext cx="1471449" cy="10464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import the pandas library under the alias pd, you would use the statement 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import pandas as pd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694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Column / Row 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6083B-7F86-EF31-F5AE-2CE87F2B055A}"/>
              </a:ext>
            </a:extLst>
          </p:cNvPr>
          <p:cNvSpPr txBox="1"/>
          <p:nvPr/>
        </p:nvSpPr>
        <p:spPr>
          <a:xfrm>
            <a:off x="1114097" y="1996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</a:t>
            </a:r>
            <a:r>
              <a:rPr lang="en-GB" b="1" dirty="0">
                <a:solidFill>
                  <a:srgbClr val="0D0D0D"/>
                </a:solidFill>
                <a:latin typeface="Söhne Mono"/>
              </a:rPr>
              <a:t> 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[‘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Column_name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’] </a:t>
            </a:r>
            <a:r>
              <a:rPr lang="en-GB" b="1" dirty="0">
                <a:solidFill>
                  <a:srgbClr val="0D0D0D"/>
                </a:solidFill>
                <a:latin typeface="Söhne Mono"/>
              </a:rPr>
              <a:t>or </a:t>
            </a:r>
            <a:r>
              <a:rPr lang="en-GB" b="1" dirty="0" err="1">
                <a:solidFill>
                  <a:srgbClr val="0D0D0D"/>
                </a:solidFill>
                <a:latin typeface="Söhne Mono"/>
              </a:rPr>
              <a:t>df.column_name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63CB8-B85C-F58B-0583-D9968045E5A0}"/>
              </a:ext>
            </a:extLst>
          </p:cNvPr>
          <p:cNvSpPr txBox="1"/>
          <p:nvPr/>
        </p:nvSpPr>
        <p:spPr>
          <a:xfrm>
            <a:off x="1114097" y="2885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df.loc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['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index_label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']</a:t>
            </a:r>
            <a:endParaRPr lang="en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19084-645F-D648-D44B-7701F25CA1AC}"/>
              </a:ext>
            </a:extLst>
          </p:cNvPr>
          <p:cNvSpPr txBox="1"/>
          <p:nvPr/>
        </p:nvSpPr>
        <p:spPr>
          <a:xfrm>
            <a:off x="1240221" y="37875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df.iloc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[0]</a:t>
            </a:r>
            <a:endParaRPr lang="en-I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310602-1180-787E-2E13-35D345C18166}"/>
              </a:ext>
            </a:extLst>
          </p:cNvPr>
          <p:cNvSpPr txBox="1"/>
          <p:nvPr/>
        </p:nvSpPr>
        <p:spPr>
          <a:xfrm>
            <a:off x="1240221" y="44924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[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['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column_name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'] ==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some_value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]</a:t>
            </a:r>
            <a:endParaRPr lang="en-I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A1644-3B74-01A9-610F-7225847CE862}"/>
              </a:ext>
            </a:extLst>
          </p:cNvPr>
          <p:cNvSpPr txBox="1"/>
          <p:nvPr/>
        </p:nvSpPr>
        <p:spPr>
          <a:xfrm>
            <a:off x="7094482" y="45045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Conditional selection using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boolean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indexing</a:t>
            </a:r>
            <a:endParaRPr lang="en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92178-F552-1013-AC62-22ED098D8821}"/>
              </a:ext>
            </a:extLst>
          </p:cNvPr>
          <p:cNvSpPr txBox="1"/>
          <p:nvPr/>
        </p:nvSpPr>
        <p:spPr>
          <a:xfrm>
            <a:off x="7094482" y="3799591"/>
            <a:ext cx="659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integer position-based indexing</a:t>
            </a:r>
            <a:endParaRPr lang="en-I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07545-BC5D-A01C-11AE-894D4F10E45C}"/>
              </a:ext>
            </a:extLst>
          </p:cNvPr>
          <p:cNvSpPr txBox="1"/>
          <p:nvPr/>
        </p:nvSpPr>
        <p:spPr>
          <a:xfrm>
            <a:off x="7094482" y="2927966"/>
            <a:ext cx="684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label-based indexing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550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loc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iloc</a:t>
            </a:r>
            <a:endParaRPr lang="en-GB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516CF9-CD1B-7924-B8B4-F0D89CDB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06" y="1914557"/>
            <a:ext cx="10299094" cy="34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loc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iloc</a:t>
            </a:r>
            <a:endParaRPr lang="en-GB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478F0-6595-B4E4-7DC4-53C518D1DC01}"/>
              </a:ext>
            </a:extLst>
          </p:cNvPr>
          <p:cNvSpPr txBox="1"/>
          <p:nvPr/>
        </p:nvSpPr>
        <p:spPr>
          <a:xfrm>
            <a:off x="935419" y="1921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df.iloc</a:t>
            </a:r>
            <a:r>
              <a:rPr lang="en-GB" dirty="0"/>
              <a:t>[0]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DBEE0-7475-41DF-4A1C-A1AD17B9DF27}"/>
              </a:ext>
            </a:extLst>
          </p:cNvPr>
          <p:cNvSpPr txBox="1"/>
          <p:nvPr/>
        </p:nvSpPr>
        <p:spPr>
          <a:xfrm>
            <a:off x="935419" y="2605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df.iloc</a:t>
            </a:r>
            <a:r>
              <a:rPr lang="en-GB" dirty="0"/>
              <a:t>[:3]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F88B7-4958-A67C-C055-5916CD746FAD}"/>
              </a:ext>
            </a:extLst>
          </p:cNvPr>
          <p:cNvSpPr txBox="1"/>
          <p:nvPr/>
        </p:nvSpPr>
        <p:spPr>
          <a:xfrm>
            <a:off x="1008993" y="3448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s[s &gt; </a:t>
            </a:r>
            <a:r>
              <a:rPr lang="en-GB" dirty="0" err="1"/>
              <a:t>s.median</a:t>
            </a:r>
            <a:r>
              <a:rPr lang="en-GB" dirty="0"/>
              <a:t>()]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98D7D-866A-9E34-5DF9-ADA65D7A35F7}"/>
              </a:ext>
            </a:extLst>
          </p:cNvPr>
          <p:cNvSpPr txBox="1"/>
          <p:nvPr/>
        </p:nvSpPr>
        <p:spPr>
          <a:xfrm>
            <a:off x="1008993" y="4107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s.iloc</a:t>
            </a:r>
            <a:r>
              <a:rPr lang="en-GB" dirty="0"/>
              <a:t>[[4, 3, 1]]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1E84C-9171-F588-BDF1-7E6CD9188F4E}"/>
              </a:ext>
            </a:extLst>
          </p:cNvPr>
          <p:cNvSpPr txBox="1"/>
          <p:nvPr/>
        </p:nvSpPr>
        <p:spPr>
          <a:xfrm>
            <a:off x="2396359" y="1921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df.iloc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[-1]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3E1E9-C873-3837-7960-492849E0DA33}"/>
              </a:ext>
            </a:extLst>
          </p:cNvPr>
          <p:cNvSpPr txBox="1"/>
          <p:nvPr/>
        </p:nvSpPr>
        <p:spPr>
          <a:xfrm>
            <a:off x="2511972" y="2605933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Row # ?</a:t>
            </a:r>
          </a:p>
        </p:txBody>
      </p:sp>
    </p:spTree>
    <p:extLst>
      <p:ext uri="{BB962C8B-B14F-4D97-AF65-F5344CB8AC3E}">
        <p14:creationId xmlns:p14="http://schemas.microsoft.com/office/powerpoint/2010/main" val="198820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Axis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5A27D-18CC-6F0B-94E0-925898F2430E}"/>
              </a:ext>
            </a:extLst>
          </p:cNvPr>
          <p:cNvSpPr txBox="1"/>
          <p:nvPr/>
        </p:nvSpPr>
        <p:spPr>
          <a:xfrm>
            <a:off x="945931" y="2228193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axis=0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5C04-A366-0387-123F-3E553E2F0F7A}"/>
              </a:ext>
            </a:extLst>
          </p:cNvPr>
          <p:cNvSpPr txBox="1"/>
          <p:nvPr/>
        </p:nvSpPr>
        <p:spPr>
          <a:xfrm>
            <a:off x="945931" y="2843048"/>
            <a:ext cx="7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axis=1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48F40-4B32-A9F4-B801-D4B62EDEB59E}"/>
              </a:ext>
            </a:extLst>
          </p:cNvPr>
          <p:cNvSpPr txBox="1"/>
          <p:nvPr/>
        </p:nvSpPr>
        <p:spPr>
          <a:xfrm>
            <a:off x="1839701" y="2843048"/>
            <a:ext cx="1005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column-wise, like summing the values in each row, dropping columns, applying a function to each row,</a:t>
            </a:r>
            <a:endParaRPr lang="en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4DBDD-5974-9873-40BC-27A30476713F}"/>
              </a:ext>
            </a:extLst>
          </p:cNvPr>
          <p:cNvSpPr txBox="1"/>
          <p:nvPr/>
        </p:nvSpPr>
        <p:spPr>
          <a:xfrm>
            <a:off x="1839701" y="2228193"/>
            <a:ext cx="9406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row-wise, like summing the values in each column, dropping rows</a:t>
            </a:r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922E5-A1CC-294F-CA85-26B7AACD582D}"/>
              </a:ext>
            </a:extLst>
          </p:cNvPr>
          <p:cNvSpPr txBox="1"/>
          <p:nvPr/>
        </p:nvSpPr>
        <p:spPr>
          <a:xfrm>
            <a:off x="945931" y="3891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df.drop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('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ColumnName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', axis=1)</a:t>
            </a:r>
            <a:endParaRPr lang="en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B722E-0168-DD63-5FA4-9A64BF8782AF}"/>
              </a:ext>
            </a:extLst>
          </p:cNvPr>
          <p:cNvSpPr txBox="1"/>
          <p:nvPr/>
        </p:nvSpPr>
        <p:spPr>
          <a:xfrm>
            <a:off x="945931" y="4448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df.apply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your_function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, axis=1)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96940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Apply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B7A0-458C-96F4-4AF5-25730A0D2E49}"/>
              </a:ext>
            </a:extLst>
          </p:cNvPr>
          <p:cNvSpPr txBox="1"/>
          <p:nvPr/>
        </p:nvSpPr>
        <p:spPr>
          <a:xfrm>
            <a:off x="4390697" y="1506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pow2 </a:t>
            </a:r>
            <a:r>
              <a:rPr lang="en-GB" b="1" dirty="0">
                <a:effectLst/>
              </a:rPr>
              <a:t>=</a:t>
            </a:r>
            <a:r>
              <a:rPr lang="en-GB" dirty="0"/>
              <a:t> </a:t>
            </a:r>
            <a:r>
              <a:rPr lang="en-GB" b="1" dirty="0">
                <a:effectLst/>
              </a:rPr>
              <a:t>lambda</a:t>
            </a:r>
            <a:r>
              <a:rPr lang="en-GB" dirty="0"/>
              <a:t> x </a:t>
            </a:r>
            <a:r>
              <a:rPr lang="en-GB" dirty="0">
                <a:effectLst/>
              </a:rPr>
              <a:t>:</a:t>
            </a:r>
            <a:r>
              <a:rPr lang="en-GB" dirty="0"/>
              <a:t> x</a:t>
            </a:r>
            <a:r>
              <a:rPr lang="en-GB" b="1" dirty="0">
                <a:effectLst/>
              </a:rPr>
              <a:t>**</a:t>
            </a:r>
            <a:r>
              <a:rPr lang="en-GB" dirty="0">
                <a:effectLst/>
              </a:rPr>
              <a:t>2</a:t>
            </a:r>
            <a:r>
              <a:rPr lang="en-GB" dirty="0"/>
              <a:t> </a:t>
            </a:r>
            <a:br>
              <a:rPr lang="en-GB" dirty="0"/>
            </a:br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ECEA-2437-A7C8-AFD5-40E67C245E2B}"/>
              </a:ext>
            </a:extLst>
          </p:cNvPr>
          <p:cNvSpPr txBox="1"/>
          <p:nvPr/>
        </p:nvSpPr>
        <p:spPr>
          <a:xfrm>
            <a:off x="735725" y="265628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import pandas as pd</a:t>
            </a:r>
          </a:p>
          <a:p>
            <a:endParaRPr lang="en-IT" dirty="0"/>
          </a:p>
          <a:p>
            <a:r>
              <a:rPr lang="en-IT" dirty="0"/>
              <a:t># Create a pandas Series</a:t>
            </a:r>
          </a:p>
          <a:p>
            <a:r>
              <a:rPr lang="en-IT" dirty="0"/>
              <a:t>s = pd.Series([1, 2, 3, 4])</a:t>
            </a:r>
          </a:p>
          <a:p>
            <a:endParaRPr lang="en-IT" dirty="0"/>
          </a:p>
          <a:p>
            <a:r>
              <a:rPr lang="en-IT" dirty="0"/>
              <a:t># Define the lambda function</a:t>
            </a:r>
          </a:p>
          <a:p>
            <a:r>
              <a:rPr lang="en-IT" dirty="0"/>
              <a:t>pow2 = lambda x: x ** 2</a:t>
            </a:r>
          </a:p>
          <a:p>
            <a:endParaRPr lang="en-IT" dirty="0"/>
          </a:p>
          <a:p>
            <a:r>
              <a:rPr lang="en-IT" dirty="0"/>
              <a:t># Apply the lambda function to the Series</a:t>
            </a:r>
          </a:p>
          <a:p>
            <a:r>
              <a:rPr lang="en-IT" dirty="0"/>
              <a:t>squared = s.apply(pow2)</a:t>
            </a:r>
          </a:p>
          <a:p>
            <a:endParaRPr lang="en-IT" dirty="0"/>
          </a:p>
          <a:p>
            <a:r>
              <a:rPr lang="en-IT" dirty="0"/>
              <a:t>print(squared)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FCA7E-2FD2-A797-9D23-DEC527D0D00B}"/>
              </a:ext>
            </a:extLst>
          </p:cNvPr>
          <p:cNvSpPr txBox="1"/>
          <p:nvPr/>
        </p:nvSpPr>
        <p:spPr>
          <a:xfrm>
            <a:off x="5896303" y="2517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import pandas as pd</a:t>
            </a:r>
          </a:p>
          <a:p>
            <a:endParaRPr lang="en-IT" dirty="0"/>
          </a:p>
          <a:p>
            <a:r>
              <a:rPr lang="en-IT" dirty="0"/>
              <a:t># Create a pandas DataFrame</a:t>
            </a:r>
          </a:p>
          <a:p>
            <a:r>
              <a:rPr lang="en-IT" dirty="0"/>
              <a:t>df = pd.DataFrame({'A': [1, 2, 3], 'B': [4, 5, 6]})</a:t>
            </a:r>
          </a:p>
          <a:p>
            <a:endParaRPr lang="en-IT" dirty="0"/>
          </a:p>
          <a:p>
            <a:r>
              <a:rPr lang="en-IT" dirty="0"/>
              <a:t># Apply the lambda function to each element of the DataFrame</a:t>
            </a:r>
          </a:p>
          <a:p>
            <a:r>
              <a:rPr lang="en-IT" dirty="0"/>
              <a:t>df_squared = df.applymap(pow2)</a:t>
            </a:r>
          </a:p>
          <a:p>
            <a:endParaRPr lang="en-IT" dirty="0"/>
          </a:p>
          <a:p>
            <a:r>
              <a:rPr lang="en-IT" dirty="0"/>
              <a:t>print(df_squared)</a:t>
            </a:r>
          </a:p>
        </p:txBody>
      </p:sp>
    </p:spTree>
    <p:extLst>
      <p:ext uri="{BB962C8B-B14F-4D97-AF65-F5344CB8AC3E}">
        <p14:creationId xmlns:p14="http://schemas.microsoft.com/office/powerpoint/2010/main" val="405178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07E4-33E3-D278-DB77-F24F509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Drop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D5857-450C-2B93-6123-BB1D3718C8B3}"/>
              </a:ext>
            </a:extLst>
          </p:cNvPr>
          <p:cNvSpPr txBox="1"/>
          <p:nvPr/>
        </p:nvSpPr>
        <p:spPr>
          <a:xfrm>
            <a:off x="838200" y="2099893"/>
            <a:ext cx="9693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'Ohio'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'Colorado'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'Utah'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'New York'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'three'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'four'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60544-D443-9B73-4256-1D966EB7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71" y="3709427"/>
            <a:ext cx="5448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07E4-33E3-D278-DB77-F24F509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Drop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D5857-450C-2B93-6123-BB1D3718C8B3}"/>
              </a:ext>
            </a:extLst>
          </p:cNvPr>
          <p:cNvSpPr txBox="1"/>
          <p:nvPr/>
        </p:nvSpPr>
        <p:spPr>
          <a:xfrm>
            <a:off x="838200" y="2099893"/>
            <a:ext cx="9693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'Colorado'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'Utah’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describe(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F18C2-6D01-C9EA-1825-DDC057552589}"/>
              </a:ext>
            </a:extLst>
          </p:cNvPr>
          <p:cNvSpPr txBox="1"/>
          <p:nvPr/>
        </p:nvSpPr>
        <p:spPr>
          <a:xfrm>
            <a:off x="838200" y="28784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#dropping rows - by default axis=0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69323-4491-E861-D1D5-1A5D6E228A4C}"/>
              </a:ext>
            </a:extLst>
          </p:cNvPr>
          <p:cNvSpPr txBox="1"/>
          <p:nvPr/>
        </p:nvSpPr>
        <p:spPr>
          <a:xfrm>
            <a:off x="935421" y="39679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one'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'four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axis=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describe(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28CE5-7D09-DA0C-55B7-0406315953D1}"/>
              </a:ext>
            </a:extLst>
          </p:cNvPr>
          <p:cNvSpPr txBox="1"/>
          <p:nvPr/>
        </p:nvSpPr>
        <p:spPr>
          <a:xfrm>
            <a:off x="935421" y="4792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dropping columns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773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07E4-33E3-D278-DB77-F24F509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00B6-9E2D-C112-1082-5C6804173CD2}"/>
              </a:ext>
            </a:extLst>
          </p:cNvPr>
          <p:cNvSpPr txBox="1"/>
          <p:nvPr/>
        </p:nvSpPr>
        <p:spPr>
          <a:xfrm>
            <a:off x="935421" y="1973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AC981-A57B-1F5C-9D5A-6E5ED59A21FE}"/>
              </a:ext>
            </a:extLst>
          </p:cNvPr>
          <p:cNvSpPr txBox="1"/>
          <p:nvPr/>
        </p:nvSpPr>
        <p:spPr>
          <a:xfrm>
            <a:off x="5927834" y="1973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(how=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3B51C-C9C7-E7D5-0F99-32A019E10FCA}"/>
              </a:ext>
            </a:extLst>
          </p:cNvPr>
          <p:cNvSpPr txBox="1"/>
          <p:nvPr/>
        </p:nvSpPr>
        <p:spPr>
          <a:xfrm>
            <a:off x="838200" y="2781962"/>
            <a:ext cx="99559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columns=</a:t>
            </a:r>
            <a:r>
              <a:rPr lang="en-GB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index=[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'Utah'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'Ohio'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'Texas'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'Oregon'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df.astype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(np.float32)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the dataset to floating point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df.values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= than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77ABD0-0243-1E02-2CCC-D20E8AA1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4445219"/>
            <a:ext cx="3022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07E4-33E3-D278-DB77-F24F509C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00B6-9E2D-C112-1082-5C6804173CD2}"/>
              </a:ext>
            </a:extLst>
          </p:cNvPr>
          <p:cNvSpPr txBox="1"/>
          <p:nvPr/>
        </p:nvSpPr>
        <p:spPr>
          <a:xfrm>
            <a:off x="935421" y="1973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AC981-A57B-1F5C-9D5A-6E5ED59A21FE}"/>
              </a:ext>
            </a:extLst>
          </p:cNvPr>
          <p:cNvSpPr txBox="1"/>
          <p:nvPr/>
        </p:nvSpPr>
        <p:spPr>
          <a:xfrm>
            <a:off x="5927834" y="1973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(how=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3B51C-C9C7-E7D5-0F99-32A019E10FCA}"/>
              </a:ext>
            </a:extLst>
          </p:cNvPr>
          <p:cNvSpPr txBox="1"/>
          <p:nvPr/>
        </p:nvSpPr>
        <p:spPr>
          <a:xfrm>
            <a:off x="838200" y="2781962"/>
            <a:ext cx="99559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columns=</a:t>
            </a:r>
            <a:r>
              <a:rPr lang="en-GB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index=[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'Utah'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'Ohio'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'Texas'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'Oregon'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df.astype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(np.float32)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the dataset to floating point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df.values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= than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77ABD0-0243-1E02-2CCC-D20E8AA1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4445219"/>
            <a:ext cx="3022600" cy="2171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4F084F-3434-32F9-12D9-724C5C3C4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274" y="1510039"/>
            <a:ext cx="2628900" cy="92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E25AE-2754-CE36-3BF3-A8B6EB936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930" y="289910"/>
            <a:ext cx="2552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5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207D-304B-F165-47AC-5463A603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34A2-CCB0-E4CE-B156-501525E0C1F7}"/>
              </a:ext>
            </a:extLst>
          </p:cNvPr>
          <p:cNvSpPr txBox="1"/>
          <p:nvPr/>
        </p:nvSpPr>
        <p:spPr>
          <a:xfrm>
            <a:off x="712075" y="18997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A165E-F425-78D3-6563-D008782F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35" y="1257300"/>
            <a:ext cx="3022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Correct the Error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51035" y="2864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</a:t>
            </a:r>
            <a:r>
              <a:rPr lang="en-GB" dirty="0"/>
              <a:t> = </a:t>
            </a:r>
            <a:r>
              <a:rPr lang="en-GB" dirty="0" err="1"/>
              <a:t>pd.Dataframe</a:t>
            </a:r>
            <a:r>
              <a:rPr lang="en-GB" dirty="0"/>
              <a:t>({'A': [1, 2, 3], 'B': [4, 5, 6]})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77BF8-D3F7-3A5F-FC19-2DE06A7F211B}"/>
              </a:ext>
            </a:extLst>
          </p:cNvPr>
          <p:cNvSpPr txBox="1"/>
          <p:nvPr/>
        </p:nvSpPr>
        <p:spPr>
          <a:xfrm>
            <a:off x="1051035" y="33689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</a:t>
            </a:r>
            <a:r>
              <a:rPr lang="en-GB" dirty="0"/>
              <a:t> = </a:t>
            </a:r>
            <a:r>
              <a:rPr lang="en-GB" dirty="0" err="1"/>
              <a:t>pd.dataframe</a:t>
            </a:r>
            <a:r>
              <a:rPr lang="en-GB" dirty="0"/>
              <a:t>({'A': [1, 2, 3], 'B': [4, 5, 6]})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20898-7F50-2B41-1CB2-9D8382769EB5}"/>
              </a:ext>
            </a:extLst>
          </p:cNvPr>
          <p:cNvSpPr txBox="1"/>
          <p:nvPr/>
        </p:nvSpPr>
        <p:spPr>
          <a:xfrm>
            <a:off x="1051035" y="3899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</a:t>
            </a:r>
            <a:r>
              <a:rPr lang="en-GB" dirty="0"/>
              <a:t> = </a:t>
            </a:r>
            <a:r>
              <a:rPr lang="en-GB" dirty="0" err="1"/>
              <a:t>pd.DataFrame</a:t>
            </a:r>
            <a:r>
              <a:rPr lang="en-GB" dirty="0"/>
              <a:t>({'A': [1, 2, 3], 'B': [4, 5, 6]})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E9601-759D-3D58-C6AD-D190B4A06F0C}"/>
              </a:ext>
            </a:extLst>
          </p:cNvPr>
          <p:cNvSpPr txBox="1"/>
          <p:nvPr/>
        </p:nvSpPr>
        <p:spPr>
          <a:xfrm>
            <a:off x="1093077" y="45266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074FB-A2D7-19D0-625F-20B876F3E720}"/>
              </a:ext>
            </a:extLst>
          </p:cNvPr>
          <p:cNvSpPr txBox="1"/>
          <p:nvPr/>
        </p:nvSpPr>
        <p:spPr>
          <a:xfrm>
            <a:off x="1093077" y="5046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4]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C7C12-C36F-6BC0-34C1-E5A2FFD5EAB2}"/>
              </a:ext>
            </a:extLst>
          </p:cNvPr>
          <p:cNvSpPr txBox="1"/>
          <p:nvPr/>
        </p:nvSpPr>
        <p:spPr>
          <a:xfrm>
            <a:off x="1093077" y="55592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4]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53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6" grpId="0"/>
      <p:bldP spid="8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873-B5FE-0851-B4AD-F00BF851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Removing Duplicate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BBB4-FA58-8E7D-C58B-E9745F981D96}"/>
              </a:ext>
            </a:extLst>
          </p:cNvPr>
          <p:cNvSpPr txBox="1"/>
          <p:nvPr/>
        </p:nvSpPr>
        <p:spPr>
          <a:xfrm>
            <a:off x="147145" y="1690688"/>
            <a:ext cx="11687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'k1'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'k2'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CFBD0-0FBD-3AF7-880D-781416A9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51" y="2564086"/>
            <a:ext cx="1447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873-B5FE-0851-B4AD-F00BF851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Removing Duplicate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DB393-1A9C-745F-9D3A-A159BF566D01}"/>
              </a:ext>
            </a:extLst>
          </p:cNvPr>
          <p:cNvSpPr txBox="1"/>
          <p:nvPr/>
        </p:nvSpPr>
        <p:spPr>
          <a:xfrm>
            <a:off x="651640" y="1855865"/>
            <a:ext cx="7104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duplicated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df.duplicated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return a mask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duplicated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874FC-DA7D-FA83-54BD-FF29B89F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624" y="1260803"/>
            <a:ext cx="1447800" cy="332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E1E4F-797D-8BE3-A62D-A67822B7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12" y="2924503"/>
            <a:ext cx="167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873-B5FE-0851-B4AD-F00BF851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Removing Duplicate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DB393-1A9C-745F-9D3A-A159BF566D01}"/>
              </a:ext>
            </a:extLst>
          </p:cNvPr>
          <p:cNvSpPr txBox="1"/>
          <p:nvPr/>
        </p:nvSpPr>
        <p:spPr>
          <a:xfrm>
            <a:off x="651640" y="1855865"/>
            <a:ext cx="7104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df.drop_duplicates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874FC-DA7D-FA83-54BD-FF29B89F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624" y="1260803"/>
            <a:ext cx="1447800" cy="332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15777A-2D12-E8E2-2E08-2BB50C3E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53" y="3286672"/>
            <a:ext cx="1485900" cy="2870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671AD4F-2F31-8DA6-6588-47FC7253EF2E}"/>
              </a:ext>
            </a:extLst>
          </p:cNvPr>
          <p:cNvSpPr/>
          <p:nvPr/>
        </p:nvSpPr>
        <p:spPr>
          <a:xfrm>
            <a:off x="9090134" y="4014951"/>
            <a:ext cx="2188780" cy="788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4299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873-B5FE-0851-B4AD-F00BF851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Removing Duplicate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DB393-1A9C-745F-9D3A-A159BF566D01}"/>
              </a:ext>
            </a:extLst>
          </p:cNvPr>
          <p:cNvSpPr txBox="1"/>
          <p:nvPr/>
        </p:nvSpPr>
        <p:spPr>
          <a:xfrm>
            <a:off x="651640" y="1855865"/>
            <a:ext cx="7104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df.drop_duplicates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'k1'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874FC-DA7D-FA83-54BD-FF29B89F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624" y="1260803"/>
            <a:ext cx="1447800" cy="332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5FBC9-900E-1109-2510-D80BAE2A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86" y="1583847"/>
            <a:ext cx="1371600" cy="128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2EE08-CADE-11B4-1FD4-5A817598D995}"/>
              </a:ext>
            </a:extLst>
          </p:cNvPr>
          <p:cNvSpPr txBox="1"/>
          <p:nvPr/>
        </p:nvSpPr>
        <p:spPr>
          <a:xfrm>
            <a:off x="651640" y="4085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df.drop_duplicates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'k1'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keep=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'last'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3BC4A6-E42C-4DEB-5D9C-51A1573FC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486" y="4805417"/>
            <a:ext cx="1600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7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94BD-AC73-5F1F-8DDD-CFBF6D49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Transforming Data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C71A5-F333-3498-4FEB-7D59DC8033A6}"/>
              </a:ext>
            </a:extLst>
          </p:cNvPr>
          <p:cNvSpPr txBox="1"/>
          <p:nvPr/>
        </p:nvSpPr>
        <p:spPr>
          <a:xfrm>
            <a:off x="838199" y="1443841"/>
            <a:ext cx="111330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'food'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'bacon'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'pulled pork'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'bacon'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'Pastrami'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'corned beef'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'Bacon'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'pastrami'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'honey ham'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'nova lox'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'ounces'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7.5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meat_to_animal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'bacon'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'pig'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'pulled pork'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'pig'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'pastrami'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'cow'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'corned beef'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'cow'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'honey ham'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'pig'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'nova lox'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'salmon'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1DAC3-1926-68E1-F807-82F7E68A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82" y="2395702"/>
            <a:ext cx="2476500" cy="40005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F9A4F71-9B5D-3342-98DF-44E62FB8751A}"/>
              </a:ext>
            </a:extLst>
          </p:cNvPr>
          <p:cNvSpPr/>
          <p:nvPr/>
        </p:nvSpPr>
        <p:spPr>
          <a:xfrm>
            <a:off x="9900745" y="3930869"/>
            <a:ext cx="1453055" cy="46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5B8B54-62E2-9056-BCCF-EAAD10011206}"/>
              </a:ext>
            </a:extLst>
          </p:cNvPr>
          <p:cNvSpPr/>
          <p:nvPr/>
        </p:nvSpPr>
        <p:spPr>
          <a:xfrm>
            <a:off x="9900745" y="4651648"/>
            <a:ext cx="1453055" cy="462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13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94BD-AC73-5F1F-8DDD-CFBF6D49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Transforming Data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C71A5-F333-3498-4FEB-7D59DC8033A6}"/>
              </a:ext>
            </a:extLst>
          </p:cNvPr>
          <p:cNvSpPr txBox="1"/>
          <p:nvPr/>
        </p:nvSpPr>
        <p:spPr>
          <a:xfrm>
            <a:off x="838199" y="1443841"/>
            <a:ext cx="11133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need to convert each value to lowercase using the </a:t>
            </a:r>
            <a:r>
              <a:rPr lang="en-GB" dirty="0" err="1">
                <a:solidFill>
                  <a:srgbClr val="FF0000"/>
                </a:solidFill>
              </a:rPr>
              <a:t>str.lower</a:t>
            </a:r>
            <a:r>
              <a:rPr lang="en-GB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Series method: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1DAC3-1926-68E1-F807-82F7E68A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82" y="2395702"/>
            <a:ext cx="24765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73E30-87FB-14A1-ECCB-65E433FA0785}"/>
              </a:ext>
            </a:extLst>
          </p:cNvPr>
          <p:cNvSpPr txBox="1"/>
          <p:nvPr/>
        </p:nvSpPr>
        <p:spPr>
          <a:xfrm>
            <a:off x="956440" y="2245558"/>
            <a:ext cx="6169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'animal'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data.food.</a:t>
            </a:r>
            <a:r>
              <a:rPr lang="en-GB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.lower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0E6AC-CDA7-8F56-081D-ACDCAF8AEF3A}"/>
              </a:ext>
            </a:extLst>
          </p:cNvPr>
          <p:cNvSpPr txBox="1"/>
          <p:nvPr/>
        </p:nvSpPr>
        <p:spPr>
          <a:xfrm>
            <a:off x="10439400" y="1813173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endParaRPr lang="en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FACD4-D99F-5794-8EEF-A757BF89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691962"/>
            <a:ext cx="3505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94BD-AC73-5F1F-8DDD-CFBF6D49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Transforming Data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C71A5-F333-3498-4FEB-7D59DC8033A6}"/>
              </a:ext>
            </a:extLst>
          </p:cNvPr>
          <p:cNvSpPr txBox="1"/>
          <p:nvPr/>
        </p:nvSpPr>
        <p:spPr>
          <a:xfrm>
            <a:off x="838199" y="1443841"/>
            <a:ext cx="11133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map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FACD4-D99F-5794-8EEF-A757BF89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52" y="2124404"/>
            <a:ext cx="350520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93224-DF84-8618-BF69-828CA40D749E}"/>
              </a:ext>
            </a:extLst>
          </p:cNvPr>
          <p:cNvSpPr txBox="1"/>
          <p:nvPr/>
        </p:nvSpPr>
        <p:spPr>
          <a:xfrm>
            <a:off x="546537" y="2307739"/>
            <a:ext cx="7283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'animal'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data.animal.</a:t>
            </a:r>
            <a:r>
              <a:rPr lang="en-GB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meat_to_animal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419EA1-A698-A9CD-EC8F-D048A906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2769404"/>
            <a:ext cx="3289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5E0B-44FC-3482-B275-7528B2B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64862-858A-45B6-030C-B4088E366FE1}"/>
              </a:ext>
            </a:extLst>
          </p:cNvPr>
          <p:cNvSpPr txBox="1"/>
          <p:nvPr/>
        </p:nvSpPr>
        <p:spPr>
          <a:xfrm>
            <a:off x="838200" y="1478679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columns=</a:t>
            </a:r>
            <a:r>
              <a:rPr lang="en-GB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index=[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'Utah'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'Ohio'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'Texas'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'Oregon'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df.astype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(np.float32)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the dataset to floating point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df.values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C657E-1BBD-2B9B-076D-A2A27878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31" y="2951311"/>
            <a:ext cx="4293257" cy="3336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FBC67-89DF-07B3-7D49-443CE214244E}"/>
              </a:ext>
            </a:extLst>
          </p:cNvPr>
          <p:cNvSpPr txBox="1"/>
          <p:nvPr/>
        </p:nvSpPr>
        <p:spPr>
          <a:xfrm>
            <a:off x="8791393" y="243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3AF8C-9E93-B005-973E-50ADE95B3A38}"/>
              </a:ext>
            </a:extLst>
          </p:cNvPr>
          <p:cNvSpPr txBox="1"/>
          <p:nvPr/>
        </p:nvSpPr>
        <p:spPr>
          <a:xfrm>
            <a:off x="6231293" y="3710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0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212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5E0B-44FC-3482-B275-7528B2B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64862-858A-45B6-030C-B4088E366FE1}"/>
              </a:ext>
            </a:extLst>
          </p:cNvPr>
          <p:cNvSpPr txBox="1"/>
          <p:nvPr/>
        </p:nvSpPr>
        <p:spPr>
          <a:xfrm>
            <a:off x="838200" y="147867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Create a new column 'd' 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there is 'Missing' if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the corresponding row contains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 Nan in the column 'a', otherwise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 will contain the value 'not missing'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C657E-1BBD-2B9B-076D-A2A27878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31" y="2951311"/>
            <a:ext cx="4293257" cy="3336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FBC67-89DF-07B3-7D49-443CE214244E}"/>
              </a:ext>
            </a:extLst>
          </p:cNvPr>
          <p:cNvSpPr txBox="1"/>
          <p:nvPr/>
        </p:nvSpPr>
        <p:spPr>
          <a:xfrm>
            <a:off x="8791393" y="243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3AF8C-9E93-B005-973E-50ADE95B3A38}"/>
              </a:ext>
            </a:extLst>
          </p:cNvPr>
          <p:cNvSpPr txBox="1"/>
          <p:nvPr/>
        </p:nvSpPr>
        <p:spPr>
          <a:xfrm>
            <a:off x="6231293" y="3710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0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41F5C-1805-F424-5FE0-E71FC88848F0}"/>
              </a:ext>
            </a:extLst>
          </p:cNvPr>
          <p:cNvSpPr txBox="1"/>
          <p:nvPr/>
        </p:nvSpPr>
        <p:spPr>
          <a:xfrm>
            <a:off x="641131" y="33134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np.where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'Missing'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'not missing'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5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8000-B88D-58FD-1DAC-F706D13E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Discretization and Binning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5738-C82F-1726-FAD4-17BF2266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Suppose you have data about a group of people in a study, and you want to group them into discrete age buckets.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B5104-99E1-5393-C908-9A152CC357B5}"/>
              </a:ext>
            </a:extLst>
          </p:cNvPr>
          <p:cNvSpPr txBox="1"/>
          <p:nvPr/>
        </p:nvSpPr>
        <p:spPr>
          <a:xfrm>
            <a:off x="1177159" y="291368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ages =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37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bins =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cats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(ages, bins)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E2991-0381-AC86-A6EE-483AAA20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0" y="4879846"/>
            <a:ext cx="11944599" cy="8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read a CSV file named '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data.csv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' into a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, use the command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pd.__________('</a:t>
            </a:r>
            <a:r>
              <a:rPr lang="en-GB" b="1" dirty="0" err="1"/>
              <a:t>data.csv</a:t>
            </a:r>
            <a:r>
              <a:rPr lang="en-GB" b="1" dirty="0"/>
              <a:t>')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D245B-62EE-352A-9E84-724A9499FCD2}"/>
              </a:ext>
            </a:extLst>
          </p:cNvPr>
          <p:cNvSpPr txBox="1"/>
          <p:nvPr/>
        </p:nvSpPr>
        <p:spPr>
          <a:xfrm>
            <a:off x="1555532" y="3497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read_csv</a:t>
            </a:r>
            <a:endParaRPr lang="en-IT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75A84-3F3A-3148-03AD-07399B2396EF}"/>
              </a:ext>
            </a:extLst>
          </p:cNvPr>
          <p:cNvCxnSpPr/>
          <p:nvPr/>
        </p:nvCxnSpPr>
        <p:spPr>
          <a:xfrm flipH="1">
            <a:off x="3237186" y="2270234"/>
            <a:ext cx="2322786" cy="14114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8000-B88D-58FD-1DAC-F706D13E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Discretization and Binning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E928-1D80-77EA-4FD7-F526359B95D8}"/>
              </a:ext>
            </a:extLst>
          </p:cNvPr>
          <p:cNvSpPr txBox="1"/>
          <p:nvPr/>
        </p:nvSpPr>
        <p:spPr>
          <a:xfrm>
            <a:off x="225754" y="1978251"/>
            <a:ext cx="10943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np.column_stack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([ages, cats]), columns=[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BE86D-DE1F-C8E3-3E62-770FE681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00" y="1457873"/>
            <a:ext cx="2044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0BEF-5640-E614-95DF-945A949A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Discretization and Binning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7036A-3268-F70F-AB08-F301F8FB5986}"/>
              </a:ext>
            </a:extLst>
          </p:cNvPr>
          <p:cNvSpPr txBox="1"/>
          <p:nvPr/>
        </p:nvSpPr>
        <p:spPr>
          <a:xfrm>
            <a:off x="0" y="2008038"/>
            <a:ext cx="10597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(ages,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,right=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(ages,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'kid'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'teen'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'young'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'old'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right=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82B73-6850-D2E5-A0F2-3AA4E29B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1282640"/>
            <a:ext cx="2946400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DA6E6-98AF-102A-1CDF-39270FEA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56" y="3208366"/>
            <a:ext cx="1367816" cy="35512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5323EA-6329-9070-8DEB-3066A622A0BD}"/>
              </a:ext>
            </a:extLst>
          </p:cNvPr>
          <p:cNvSpPr/>
          <p:nvPr/>
        </p:nvSpPr>
        <p:spPr>
          <a:xfrm>
            <a:off x="3573517" y="1923393"/>
            <a:ext cx="1650124" cy="504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A7240C-11A6-4FC5-75B2-E371C37FE2BB}"/>
              </a:ext>
            </a:extLst>
          </p:cNvPr>
          <p:cNvSpPr/>
          <p:nvPr/>
        </p:nvSpPr>
        <p:spPr>
          <a:xfrm>
            <a:off x="5780690" y="3375281"/>
            <a:ext cx="851636" cy="504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BDF9F-ADC4-49A4-8F53-A4ACA2F89B7B}"/>
              </a:ext>
            </a:extLst>
          </p:cNvPr>
          <p:cNvSpPr/>
          <p:nvPr/>
        </p:nvSpPr>
        <p:spPr>
          <a:xfrm>
            <a:off x="10310647" y="1729233"/>
            <a:ext cx="1135119" cy="504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974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0BEF-5640-E614-95DF-945A949A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Discretization and Binning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4685-7619-6F71-4DAA-79F263F79588}"/>
              </a:ext>
            </a:extLst>
          </p:cNvPr>
          <p:cNvSpPr txBox="1"/>
          <p:nvPr/>
        </p:nvSpPr>
        <p:spPr>
          <a:xfrm>
            <a:off x="189484" y="1517951"/>
            <a:ext cx="6831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816F92-3535-3769-5BF4-D0BD4428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435" y="2691306"/>
            <a:ext cx="3962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0BEF-5640-E614-95DF-945A949A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Discretization and Binning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4685-7619-6F71-4DAA-79F263F79588}"/>
              </a:ext>
            </a:extLst>
          </p:cNvPr>
          <p:cNvSpPr txBox="1"/>
          <p:nvPr/>
        </p:nvSpPr>
        <p:spPr>
          <a:xfrm>
            <a:off x="189484" y="1517951"/>
            <a:ext cx="6831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E0C5E-2B6B-6F90-AE0F-F2C89E3C58D8}"/>
              </a:ext>
            </a:extLst>
          </p:cNvPr>
          <p:cNvSpPr txBox="1"/>
          <p:nvPr/>
        </p:nvSpPr>
        <p:spPr>
          <a:xfrm>
            <a:off x="189484" y="3043535"/>
            <a:ext cx="8944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).count().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iloc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].rename(columns={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373F4-B465-5CFD-9DEA-ECAF1C4C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64" y="3878099"/>
            <a:ext cx="3929651" cy="18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0BEF-5640-E614-95DF-945A949A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Discretization and Binning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4685-7619-6F71-4DAA-79F263F79588}"/>
              </a:ext>
            </a:extLst>
          </p:cNvPr>
          <p:cNvSpPr txBox="1"/>
          <p:nvPr/>
        </p:nvSpPr>
        <p:spPr>
          <a:xfrm>
            <a:off x="189484" y="1517951"/>
            <a:ext cx="6831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data=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_, label=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373F4-B465-5CFD-9DEA-ECAF1C4C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85" y="1841116"/>
            <a:ext cx="3929651" cy="18815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227FBF-1612-B264-216B-157897C1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06" y="2354317"/>
            <a:ext cx="5775557" cy="450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0BEF-5640-E614-95DF-945A949A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Discretization and Binning 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qcut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cut)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E8FC5-3AC0-9A8E-3637-1B679E97D98B}"/>
              </a:ext>
            </a:extLst>
          </p:cNvPr>
          <p:cNvSpPr txBox="1"/>
          <p:nvPr/>
        </p:nvSpPr>
        <p:spPr>
          <a:xfrm>
            <a:off x="430923" y="1438697"/>
            <a:ext cx="9070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2BBB4-174B-867E-8FAD-93F4097C94A3}"/>
              </a:ext>
            </a:extLst>
          </p:cNvPr>
          <p:cNvSpPr txBox="1"/>
          <p:nvPr/>
        </p:nvSpPr>
        <p:spPr>
          <a:xfrm>
            <a:off x="430923" y="2069417"/>
            <a:ext cx="9070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pd.qcut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pd.qcut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E4660-18C6-25B8-FC3E-A22AEC47ACA8}"/>
              </a:ext>
            </a:extLst>
          </p:cNvPr>
          <p:cNvSpPr txBox="1"/>
          <p:nvPr/>
        </p:nvSpPr>
        <p:spPr>
          <a:xfrm>
            <a:off x="430923" y="2696935"/>
            <a:ext cx="8692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).count().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iloc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].rename(columns={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70312A5-07AD-CA3E-D969-AF0003DDC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83" y="1516501"/>
            <a:ext cx="3807689" cy="296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B44BD2C-5A66-EAC8-E42A-FC84E94D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4445"/>
            <a:ext cx="5952996" cy="453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672-C2AF-74A1-2797-5136C28C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Permutation and Random Sampling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130D4-FFF0-0A85-2D94-6B5FEA8FD43E}"/>
              </a:ext>
            </a:extLst>
          </p:cNvPr>
          <p:cNvSpPr txBox="1"/>
          <p:nvPr/>
        </p:nvSpPr>
        <p:spPr>
          <a:xfrm>
            <a:off x="1114096" y="1817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np.random.permutation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A34F0-CEBB-23F0-6ADC-3C00B0394C9A}"/>
              </a:ext>
            </a:extLst>
          </p:cNvPr>
          <p:cNvSpPr txBox="1"/>
          <p:nvPr/>
        </p:nvSpPr>
        <p:spPr>
          <a:xfrm>
            <a:off x="5549462" y="1817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array([1, 4, 9, 7, 8, 3, 0, 5, 6, 2])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687A6-ECBB-1B36-6EBB-915FEB61B7DA}"/>
              </a:ext>
            </a:extLst>
          </p:cNvPr>
          <p:cNvSpPr txBox="1"/>
          <p:nvPr/>
        </p:nvSpPr>
        <p:spPr>
          <a:xfrm>
            <a:off x="838200" y="34402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Extract a random subset from the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size 3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EFBBC-9BC2-D526-4B88-10E7C3D1018B}"/>
              </a:ext>
            </a:extLst>
          </p:cNvPr>
          <p:cNvSpPr txBox="1"/>
          <p:nvPr/>
        </p:nvSpPr>
        <p:spPr>
          <a:xfrm>
            <a:off x="838200" y="3000023"/>
            <a:ext cx="7317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DD83D-8D4C-A45A-1AA5-E3FBD890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34" y="2688896"/>
            <a:ext cx="2838450" cy="34989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39ED5A-1754-E87A-77A4-56C5891D0373}"/>
              </a:ext>
            </a:extLst>
          </p:cNvPr>
          <p:cNvSpPr txBox="1"/>
          <p:nvPr/>
        </p:nvSpPr>
        <p:spPr>
          <a:xfrm>
            <a:off x="838200" y="40323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df_subset</a:t>
            </a:r>
            <a:r>
              <a:rPr lang="en-GB" dirty="0"/>
              <a:t> = </a:t>
            </a:r>
            <a:r>
              <a:rPr lang="en-GB" dirty="0" err="1"/>
              <a:t>df.sample</a:t>
            </a:r>
            <a:r>
              <a:rPr lang="en-GB" dirty="0"/>
              <a:t>(3) </a:t>
            </a:r>
          </a:p>
          <a:p>
            <a:r>
              <a:rPr lang="en-GB" dirty="0" err="1"/>
              <a:t>df_subset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40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672-C2AF-74A1-2797-5136C28C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Permutation and Random Sampling</a:t>
            </a:r>
            <a:endParaRPr lang="en-I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39ED5A-1754-E87A-77A4-56C5891D0373}"/>
              </a:ext>
            </a:extLst>
          </p:cNvPr>
          <p:cNvSpPr txBox="1"/>
          <p:nvPr/>
        </p:nvSpPr>
        <p:spPr>
          <a:xfrm>
            <a:off x="712076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df_subset</a:t>
            </a:r>
            <a:r>
              <a:rPr lang="en-GB" dirty="0"/>
              <a:t> = </a:t>
            </a:r>
            <a:r>
              <a:rPr lang="en-GB" dirty="0" err="1"/>
              <a:t>df.sample</a:t>
            </a:r>
            <a:r>
              <a:rPr lang="en-GB" dirty="0"/>
              <a:t>(3) </a:t>
            </a:r>
          </a:p>
          <a:p>
            <a:r>
              <a:rPr lang="en-GB" dirty="0" err="1"/>
              <a:t>df_subset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0A6BC-F127-4D27-38B0-ED582CE940B7}"/>
              </a:ext>
            </a:extLst>
          </p:cNvPr>
          <p:cNvSpPr txBox="1"/>
          <p:nvPr/>
        </p:nvSpPr>
        <p:spPr>
          <a:xfrm>
            <a:off x="567557" y="2915546"/>
            <a:ext cx="6663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indexes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np.random.permutation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df.shape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df.take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(indexes)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np.random.permutation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(indexes)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927CA-F424-A853-88FF-DA8D0110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636" y="1690688"/>
            <a:ext cx="2480696" cy="42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672-C2AF-74A1-2797-5136C28C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Computing Indicator/Dummy Variables/One Hot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0C8B-79E4-4812-B896-CAB66C9D81AE}"/>
              </a:ext>
            </a:extLst>
          </p:cNvPr>
          <p:cNvSpPr txBox="1"/>
          <p:nvPr/>
        </p:nvSpPr>
        <p:spPr>
          <a:xfrm>
            <a:off x="567558" y="197147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'data1'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A83F9-7876-7729-A314-CE046DA6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068" y="2433144"/>
            <a:ext cx="2410107" cy="4034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3ED80E-0916-7657-9CDB-2014E176A75F}"/>
              </a:ext>
            </a:extLst>
          </p:cNvPr>
          <p:cNvSpPr txBox="1"/>
          <p:nvPr/>
        </p:nvSpPr>
        <p:spPr>
          <a:xfrm>
            <a:off x="567558" y="2949212"/>
            <a:ext cx="6432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get_dummies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prefix=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482C17-FDD7-3FB8-2F08-5896E2D0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76" y="3595543"/>
            <a:ext cx="2578100" cy="284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07630-C2E3-81CE-E7BB-371DE7C71BFE}"/>
              </a:ext>
            </a:extLst>
          </p:cNvPr>
          <p:cNvSpPr txBox="1"/>
          <p:nvPr/>
        </p:nvSpPr>
        <p:spPr>
          <a:xfrm>
            <a:off x="567558" y="3653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df.join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_).drop(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91EEF-904E-0728-BCFD-38F0350E5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908" y="4023018"/>
            <a:ext cx="3289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0E0B-C701-4F0D-9E8B-954AC674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Vectorized String Functions in pandas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9111F-E198-41DE-BEDB-FC87BCF25FAA}"/>
              </a:ext>
            </a:extLst>
          </p:cNvPr>
          <p:cNvSpPr txBox="1"/>
          <p:nvPr/>
        </p:nvSpPr>
        <p:spPr>
          <a:xfrm>
            <a:off x="838200" y="158854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{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'Dave'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dave@google.com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'Steve'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steve@gmail.com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'Rob'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rob@gmail.com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Series(data)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5D432-12E8-4194-E725-BD986C70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4108"/>
            <a:ext cx="5247237" cy="2129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6E0EC-8FF3-49F9-423E-1946F99D7B09}"/>
              </a:ext>
            </a:extLst>
          </p:cNvPr>
          <p:cNvSpPr txBox="1"/>
          <p:nvPr/>
        </p:nvSpPr>
        <p:spPr>
          <a:xfrm>
            <a:off x="525517" y="3607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8E7B9-81F6-D2C7-D0CB-5266BF3F7408}"/>
              </a:ext>
            </a:extLst>
          </p:cNvPr>
          <p:cNvSpPr txBox="1"/>
          <p:nvPr/>
        </p:nvSpPr>
        <p:spPr>
          <a:xfrm>
            <a:off x="546537" y="4104627"/>
            <a:ext cx="540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GB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.contains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gmail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E10FFF-02BE-CA9F-0B8E-5231D939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4714443"/>
            <a:ext cx="3078217" cy="18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The pandas I/O API is a set of top level </a:t>
            </a:r>
            <a:r>
              <a:rPr lang="en-GB" dirty="0">
                <a:effectLst/>
              </a:rPr>
              <a:t>reader</a:t>
            </a:r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 functions accessed like </a:t>
            </a:r>
            <a:r>
              <a:rPr lang="en-GB" b="0" i="0" dirty="0">
                <a:effectLst/>
                <a:latin typeface="-apple-system"/>
                <a:hlinkClick r:id="rId2" tooltip="pandas.read_csv"/>
              </a:rPr>
              <a:t>pandas.read_csv()</a:t>
            </a:r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 that generally return a pandas object. The corresponding </a:t>
            </a:r>
            <a:r>
              <a:rPr lang="en-GB" dirty="0">
                <a:effectLst/>
              </a:rPr>
              <a:t>writer</a:t>
            </a:r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 functions are object methods that are accessed like </a:t>
            </a:r>
            <a:r>
              <a:rPr lang="en-GB" b="0" i="0" dirty="0">
                <a:effectLst/>
                <a:latin typeface="-apple-system"/>
                <a:hlinkClick r:id="rId3" tooltip="pandas.DataFrame.to_csv"/>
              </a:rPr>
              <a:t>DataFrame.to_csv()</a:t>
            </a:r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. Below is a table containing available </a:t>
            </a:r>
            <a:r>
              <a:rPr lang="en-GB" dirty="0">
                <a:effectLst/>
              </a:rPr>
              <a:t>readers</a:t>
            </a:r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 and </a:t>
            </a:r>
            <a:r>
              <a:rPr lang="en-GB" dirty="0">
                <a:effectLst/>
              </a:rPr>
              <a:t>writers</a:t>
            </a:r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9220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0E0B-C701-4F0D-9E8B-954AC674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Vectorized String Functions in pandas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8EA6B-FD16-647B-E204-16D0470722A7}"/>
              </a:ext>
            </a:extLst>
          </p:cNvPr>
          <p:cNvSpPr txBox="1"/>
          <p:nvPr/>
        </p:nvSpPr>
        <p:spPr>
          <a:xfrm>
            <a:off x="357352" y="1690688"/>
            <a:ext cx="1147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GB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.findall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'([A-Z0-9._%+-]+)@([A-Z0-9.-]+)\\.([A-Z]{2,4})'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flags=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re.IGNORECASE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7C562-80D7-CD4E-8D59-E2620A39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0" y="2765303"/>
            <a:ext cx="8875596" cy="29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0E0B-C701-4F0D-9E8B-954AC674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Vectorized String Functions in pandas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8EA6B-FD16-647B-E204-16D0470722A7}"/>
              </a:ext>
            </a:extLst>
          </p:cNvPr>
          <p:cNvSpPr txBox="1"/>
          <p:nvPr/>
        </p:nvSpPr>
        <p:spPr>
          <a:xfrm>
            <a:off x="357352" y="1690688"/>
            <a:ext cx="1147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describe(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GB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.extract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'([A-Z0-9._%+-]+)@([A-Z0-9.-]+)\\.([A-Z]{2,4})'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flags=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re.IGNORECASE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D2FA0-1C0B-F52A-CFA1-392FD132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93" y="2888757"/>
            <a:ext cx="8011880" cy="304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DFD6-0F8F-F126-2424-9E63B076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Reshaping and Pivoting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0B73D-98AB-A516-E514-2A211124C6A9}"/>
              </a:ext>
            </a:extLst>
          </p:cNvPr>
          <p:cNvSpPr txBox="1"/>
          <p:nvPr/>
        </p:nvSpPr>
        <p:spPr>
          <a:xfrm>
            <a:off x="838201" y="1426232"/>
            <a:ext cx="10515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index=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pd.Index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'Ohio'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'Colorado'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name=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'state'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columns=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pd.Index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'three'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name=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Hrule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"Stacking"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produce a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with a hierarchical index (state, number)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stacked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data.stack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(stacked)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accessing element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"Ohio-&gt;one:{}"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stacked.loc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'Ohio'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Hrule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"Unstacking"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unstacked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stacked.unstack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return in the original form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(unstacked)</a:t>
            </a:r>
          </a:p>
        </p:txBody>
      </p:sp>
    </p:spTree>
    <p:extLst>
      <p:ext uri="{BB962C8B-B14F-4D97-AF65-F5344CB8AC3E}">
        <p14:creationId xmlns:p14="http://schemas.microsoft.com/office/powerpoint/2010/main" val="1746948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DFD6-0F8F-F126-2424-9E63B076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Reshaping and Pivoting</a:t>
            </a:r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71670-2F31-3FA8-DE47-10952D82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332"/>
            <a:ext cx="5085036" cy="4638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D3CAB-EAEE-2105-B0CC-02C44E3D5E2E}"/>
              </a:ext>
            </a:extLst>
          </p:cNvPr>
          <p:cNvSpPr txBox="1"/>
          <p:nvPr/>
        </p:nvSpPr>
        <p:spPr>
          <a:xfrm>
            <a:off x="5160579" y="14039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index=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pd.Index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'Ohio'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'Colorado'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 columns=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pd.Index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'three'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DD7AA-50EF-97D5-3ABE-A71291DDE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763" y="2729483"/>
            <a:ext cx="35941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85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899D-5DFC-CBD3-EBBA-15EBA329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519-5C59-6F42-7019-F72C11F1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Return reshaped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organized by given index / column values.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Reshape data (produce a “pivot” table) based on column values. Uses unique values from specified index / columns to form axes of the resulting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This function does not support data aggregation, multiple values will result in a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MultiIndex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the columns. 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552877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899D-5DFC-CBD3-EBBA-15EBA329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Pivoting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C280F-E982-8E8F-E173-4F6FC4AC72AE}"/>
              </a:ext>
            </a:extLst>
          </p:cNvPr>
          <p:cNvSpPr txBox="1"/>
          <p:nvPr/>
        </p:nvSpPr>
        <p:spPr>
          <a:xfrm>
            <a:off x="515006" y="1492920"/>
            <a:ext cx="108387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nba.csv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usecols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'PLAYER'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'SALARY_MILLIONS'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'TEAM'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nrows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df.drop_duplicates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(subset=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'PLAYER'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keep=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'first'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E9F74-6828-6C6F-5102-CB7E9437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94" y="2463800"/>
            <a:ext cx="60198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899D-5DFC-CBD3-EBBA-15EBA329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Pivoting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C280F-E982-8E8F-E173-4F6FC4AC72AE}"/>
              </a:ext>
            </a:extLst>
          </p:cNvPr>
          <p:cNvSpPr txBox="1"/>
          <p:nvPr/>
        </p:nvSpPr>
        <p:spPr>
          <a:xfrm>
            <a:off x="515006" y="1492920"/>
            <a:ext cx="108387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#pivoting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pivoted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df.pivot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(index=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columns=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"PLAYER"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values=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"SALARY_MILLIONS"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pivoted.head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B3B48-C349-B822-8C1E-9EA76F2D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9004"/>
            <a:ext cx="10665029" cy="295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3AE1F3-F400-BCE5-F2B9-82C1F3F7676F}"/>
              </a:ext>
            </a:extLst>
          </p:cNvPr>
          <p:cNvSpPr txBox="1"/>
          <p:nvPr/>
        </p:nvSpPr>
        <p:spPr>
          <a:xfrm>
            <a:off x="838200" y="59882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melted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pd.melt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'TEAM'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melted.head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68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8BD3-F214-FF31-9F17-FCBBA9DB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Visualization with Matplotlib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B7949-B086-0624-AFBA-ABF07DFD8BC3}"/>
              </a:ext>
            </a:extLst>
          </p:cNvPr>
          <p:cNvSpPr txBox="1"/>
          <p:nvPr/>
        </p:nvSpPr>
        <p:spPr>
          <a:xfrm>
            <a:off x="966952" y="1544112"/>
            <a:ext cx="89022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set a style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plt.style.available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'seaborn-white'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'tableau-colorblind10'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fivethirtyeight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'fast'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'grayscale'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dark_background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'seaborn-dark-palette'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'seaborn-muted'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'seaborn-paper'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'classic'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'seaborn-bright'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'seaborn-poster'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'seaborn-dark'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darkgrid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'seaborn-talk'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'seaborn-notebook'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whitegrid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'seaborn-deep'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bmh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'Solarize_Light2'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'_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classic_test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colorblind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'seaborn-pastel'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'seaborn-ticks'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'seaborn-white'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2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41C-6651-3FE6-D955-7E754CA1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Figure and Subplots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4780-D3E2-B75C-F33E-3782CFFD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Plots in matplotlib reside within a Figure object.</a:t>
            </a:r>
          </a:p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can create a new figure with 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plt.figure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()</a:t>
            </a:r>
          </a:p>
          <a:p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03321-3C04-9872-313C-4A03964D2197}"/>
              </a:ext>
            </a:extLst>
          </p:cNvPr>
          <p:cNvSpPr txBox="1"/>
          <p:nvPr/>
        </p:nvSpPr>
        <p:spPr>
          <a:xfrm>
            <a:off x="998483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2D075-AC80-87C0-54BA-568AEAB93691}"/>
              </a:ext>
            </a:extLst>
          </p:cNvPr>
          <p:cNvSpPr txBox="1"/>
          <p:nvPr/>
        </p:nvSpPr>
        <p:spPr>
          <a:xfrm>
            <a:off x="998483" y="3933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&lt;Figure size 640x480 with 0 Axes&gt;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09020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82F6-FF3C-5A96-A77B-C481B9B4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Subplot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8FBB8-7D6E-65AF-0A0D-686943925A9E}"/>
              </a:ext>
            </a:extLst>
          </p:cNvPr>
          <p:cNvSpPr txBox="1"/>
          <p:nvPr/>
        </p:nvSpPr>
        <p:spPr>
          <a:xfrm>
            <a:off x="714704" y="178347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take the reference to the active figure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add_subplot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num_of_rows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num_of_columns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index)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ax3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ax4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CAB168-D2A5-30F2-CFF7-9031BD27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4" y="2564524"/>
            <a:ext cx="4762021" cy="35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0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65F3E-2445-2CAC-48F2-2B1DA648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78" y="0"/>
            <a:ext cx="587828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0C3E8-3EDB-6458-6AF9-015170921EB1}"/>
              </a:ext>
            </a:extLst>
          </p:cNvPr>
          <p:cNvSpPr txBox="1"/>
          <p:nvPr/>
        </p:nvSpPr>
        <p:spPr>
          <a:xfrm>
            <a:off x="84083" y="188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https://pandas.pydata.org/docs/user_guide/io.html</a:t>
            </a:r>
          </a:p>
        </p:txBody>
      </p:sp>
    </p:spTree>
    <p:extLst>
      <p:ext uri="{BB962C8B-B14F-4D97-AF65-F5344CB8AC3E}">
        <p14:creationId xmlns:p14="http://schemas.microsoft.com/office/powerpoint/2010/main" val="4204571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82F6-FF3C-5A96-A77B-C481B9B4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Subplot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8FBB8-7D6E-65AF-0A0D-686943925A9E}"/>
              </a:ext>
            </a:extLst>
          </p:cNvPr>
          <p:cNvSpPr txBox="1"/>
          <p:nvPr/>
        </p:nvSpPr>
        <p:spPr>
          <a:xfrm>
            <a:off x="714704" y="178347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take the reference to the active figure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add_subplot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num_of_rows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num_of_columns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index)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ax3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ax4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'k--'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692FB8-B7B9-DD6E-D2BB-D7F08B42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4" y="2393692"/>
            <a:ext cx="5251019" cy="39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81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82F6-FF3C-5A96-A77B-C481B9B4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Subplot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8FBB8-7D6E-65AF-0A0D-686943925A9E}"/>
              </a:ext>
            </a:extLst>
          </p:cNvPr>
          <p:cNvSpPr txBox="1"/>
          <p:nvPr/>
        </p:nvSpPr>
        <p:spPr>
          <a:xfrm>
            <a:off x="714704" y="154259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take the reference to the active figure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add_subplot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num_of_rows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num_of_columns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index)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ax2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ax3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ax4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'k--'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draw on ax4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ax1.hist(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bins=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alpha=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ax3.hist(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bins=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alpha=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ax2.scatter(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AA96999-16A1-1EB1-4282-1DEEE198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14" y="1986455"/>
            <a:ext cx="5459686" cy="406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68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82F6-FF3C-5A96-A77B-C481B9B4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Subplot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8FBB8-7D6E-65AF-0A0D-686943925A9E}"/>
              </a:ext>
            </a:extLst>
          </p:cNvPr>
          <p:cNvSpPr txBox="1"/>
          <p:nvPr/>
        </p:nvSpPr>
        <p:spPr>
          <a:xfrm>
            <a:off x="152401" y="1405964"/>
            <a:ext cx="115929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axes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sharey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sharex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fig.set_size_inches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axes[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].plot(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np.random.random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cumsum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'ko--'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axes[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].plot(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np.random.random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cumsum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'dashed'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marker=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455B5CA-E5BB-3D6C-0926-2E1FEE64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1" y="3378753"/>
            <a:ext cx="11134290" cy="31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38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82F6-FF3C-5A96-A77B-C481B9B4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Subplot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8FBB8-7D6E-65AF-0A0D-686943925A9E}"/>
              </a:ext>
            </a:extLst>
          </p:cNvPr>
          <p:cNvSpPr txBox="1"/>
          <p:nvPr/>
        </p:nvSpPr>
        <p:spPr>
          <a:xfrm>
            <a:off x="152401" y="1405964"/>
            <a:ext cx="115929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np.power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np.random.random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np.power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np.random.random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y3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np.power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np.random.random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fig.add_subplot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(y1,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label=r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'$x^2$'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(y2,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'k--'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label=r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'$x^3$'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(y3,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'k:'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 label=r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'$x^4$'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'best'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frameon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framealpha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CFC3A7F-D486-5A22-865D-63B22BDE7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01" y="157654"/>
            <a:ext cx="4767910" cy="360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92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9A2-6111-3D2B-4191-DF924E1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Plotting with seaborn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E994-8A44-6AFA-ABF5-E90171E5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plt.style.use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'classic'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9215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9A2-6111-3D2B-4191-DF924E1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Plotting with seaborn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0504F-D22D-2D58-0780-545D637F12D9}"/>
              </a:ext>
            </a:extLst>
          </p:cNvPr>
          <p:cNvSpPr txBox="1"/>
          <p:nvPr/>
        </p:nvSpPr>
        <p:spPr>
          <a:xfrm>
            <a:off x="333704" y="1259827"/>
            <a:ext cx="98823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rng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np.random.RandomState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set seed of the random generator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np.cumsum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rng.randn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'ABCDEF'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ncol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'upper left'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6EAAC0A-0833-2AB4-66FC-35CC48E6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3" y="2744112"/>
            <a:ext cx="5217610" cy="399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576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9A2-6111-3D2B-4191-DF924E1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Plotting with seaborn</a:t>
            </a:r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96D2F-DAF2-4A5F-0052-ADB6AA64274D}"/>
              </a:ext>
            </a:extLst>
          </p:cNvPr>
          <p:cNvSpPr txBox="1"/>
          <p:nvPr/>
        </p:nvSpPr>
        <p:spPr>
          <a:xfrm>
            <a:off x="228601" y="1379227"/>
            <a:ext cx="7641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</a:t>
            </a:r>
            <a:r>
              <a:rPr lang="en-GB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searborn</a:t>
            </a:r>
            <a:r>
              <a:rPr lang="en-GB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is on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'ABCDEF'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ncol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'upper left'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EA90ABC-253C-FB27-A5E8-99E64D15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2557"/>
            <a:ext cx="5545336" cy="42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27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9A2-6111-3D2B-4191-DF924E1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Plotting with seaborn</a:t>
            </a:r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96D2F-DAF2-4A5F-0052-ADB6AA64274D}"/>
              </a:ext>
            </a:extLst>
          </p:cNvPr>
          <p:cNvSpPr txBox="1"/>
          <p:nvPr/>
        </p:nvSpPr>
        <p:spPr>
          <a:xfrm>
            <a:off x="228601" y="1379227"/>
            <a:ext cx="7641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np.random.multivariate_normal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 size=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 columns=[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GB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xy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(data[col], alpha=</a:t>
            </a:r>
            <a:r>
              <a:rPr lang="en-GB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DBEF9FD-7BE2-6A14-EF3C-77843325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8703"/>
            <a:ext cx="5908403" cy="461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444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9A2-6111-3D2B-4191-DF924E1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Plotting with seaborn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EE3C4-BB19-DA45-8277-21C901476E6C}"/>
              </a:ext>
            </a:extLst>
          </p:cNvPr>
          <p:cNvSpPr txBox="1"/>
          <p:nvPr/>
        </p:nvSpPr>
        <p:spPr>
          <a:xfrm>
            <a:off x="838200" y="15003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sns.distplot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sns.distplot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7418C36-DE35-1902-8CD7-8C434F8D5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45" y="1597572"/>
            <a:ext cx="5211539" cy="40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21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9A2-6111-3D2B-4191-DF924E1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Plotting with seaborn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EE3C4-BB19-DA45-8277-21C901476E6C}"/>
              </a:ext>
            </a:extLst>
          </p:cNvPr>
          <p:cNvSpPr txBox="1"/>
          <p:nvPr/>
        </p:nvSpPr>
        <p:spPr>
          <a:xfrm>
            <a:off x="438806" y="1597572"/>
            <a:ext cx="7107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sns.axes_style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'white'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sns.jointplot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(data=data, x=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x'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kind=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kde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DB3A009-0413-A517-9DFE-8C4BADC2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680" y="1920737"/>
            <a:ext cx="4577493" cy="45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3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Operations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select a column named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'Age'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from a 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Söhne"/>
              </a:rPr>
              <a:t>DataFrame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called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, you would use 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00C61-AB42-581D-7A1F-544E0C9559E2}"/>
              </a:ext>
            </a:extLst>
          </p:cNvPr>
          <p:cNvSpPr txBox="1"/>
          <p:nvPr/>
        </p:nvSpPr>
        <p:spPr>
          <a:xfrm>
            <a:off x="1723697" y="4213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D0D0D"/>
                </a:solidFill>
                <a:effectLst/>
                <a:latin typeface="Söhne Mono"/>
              </a:rPr>
              <a:t>df</a:t>
            </a:r>
            <a:r>
              <a:rPr lang="en-GB" b="1" dirty="0">
                <a:solidFill>
                  <a:srgbClr val="0D0D0D"/>
                </a:solidFill>
                <a:latin typeface="Söhne Mono"/>
              </a:rPr>
              <a:t> </a:t>
            </a:r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['Age’] </a:t>
            </a:r>
            <a:r>
              <a:rPr lang="en-GB" b="1" dirty="0">
                <a:solidFill>
                  <a:srgbClr val="0D0D0D"/>
                </a:solidFill>
                <a:latin typeface="Söhne Mono"/>
              </a:rPr>
              <a:t>or </a:t>
            </a:r>
            <a:r>
              <a:rPr lang="en-GB" b="1" dirty="0" err="1">
                <a:solidFill>
                  <a:srgbClr val="0D0D0D"/>
                </a:solidFill>
                <a:latin typeface="Söhne Mono"/>
              </a:rPr>
              <a:t>df.Age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805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9A2-6111-3D2B-4191-DF924E1E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Plotting with seaborn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EE3C4-BB19-DA45-8277-21C901476E6C}"/>
              </a:ext>
            </a:extLst>
          </p:cNvPr>
          <p:cNvSpPr txBox="1"/>
          <p:nvPr/>
        </p:nvSpPr>
        <p:spPr>
          <a:xfrm>
            <a:off x="438806" y="1597572"/>
            <a:ext cx="7107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sns.axes_style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'white'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sns.jointplot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x'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data=data, kind=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'hex'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78E215E-7AC3-09E7-D778-572105F3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665" y="1690688"/>
            <a:ext cx="4776335" cy="479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7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Operations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drop rows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with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any missing values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from the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, use the method 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df.dropna</a:t>
            </a:r>
            <a:r>
              <a:rPr lang="en-GB" b="1" dirty="0"/>
              <a:t>(__________='any')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AEDB2-70F7-AC95-5A97-327E1FD5A737}"/>
              </a:ext>
            </a:extLst>
          </p:cNvPr>
          <p:cNvSpPr txBox="1"/>
          <p:nvPr/>
        </p:nvSpPr>
        <p:spPr>
          <a:xfrm>
            <a:off x="2469931" y="3555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how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068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C46-6C06-B0D2-2990-8813DC2F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9B3B-3932-478B-0B5F-AF256AFA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To 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apply a function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named 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Söhne"/>
              </a:rPr>
              <a:t>calculate_age</a:t>
            </a:r>
            <a:r>
              <a:rPr lang="en-GB" b="1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across the 'Birthdate' column of a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,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1ACA-7FAB-B3D1-3DED-0CE7255FB3E1}"/>
              </a:ext>
            </a:extLst>
          </p:cNvPr>
          <p:cNvSpPr txBox="1"/>
          <p:nvPr/>
        </p:nvSpPr>
        <p:spPr>
          <a:xfrm>
            <a:off x="1093076" y="3631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df</a:t>
            </a:r>
            <a:r>
              <a:rPr lang="en-GB" b="1" dirty="0"/>
              <a:t>['Birthdate'].__________(</a:t>
            </a:r>
            <a:r>
              <a:rPr lang="en-GB" b="1" dirty="0" err="1"/>
              <a:t>calculate_age</a:t>
            </a:r>
            <a:r>
              <a:rPr lang="en-GB" b="1" dirty="0"/>
              <a:t>)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90E28-7C01-F499-7E0A-F174D749F6C3}"/>
              </a:ext>
            </a:extLst>
          </p:cNvPr>
          <p:cNvSpPr txBox="1"/>
          <p:nvPr/>
        </p:nvSpPr>
        <p:spPr>
          <a:xfrm>
            <a:off x="2858815" y="3497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D0D0D"/>
                </a:solidFill>
                <a:effectLst/>
                <a:latin typeface="Söhne Mono"/>
              </a:rPr>
              <a:t>apply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209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93D2F76AFA4542ADCC8ADC6718875D" ma:contentTypeVersion="11" ma:contentTypeDescription="Creare un nuovo documento." ma:contentTypeScope="" ma:versionID="58d14c4efd59e0da641ba794525bac56">
  <xsd:schema xmlns:xsd="http://www.w3.org/2001/XMLSchema" xmlns:xs="http://www.w3.org/2001/XMLSchema" xmlns:p="http://schemas.microsoft.com/office/2006/metadata/properties" xmlns:ns2="557a7589-2d2f-4538-9d1a-7c643fdc8ada" xmlns:ns3="7e7345f3-989c-434e-9c2b-845a3b5232e7" targetNamespace="http://schemas.microsoft.com/office/2006/metadata/properties" ma:root="true" ma:fieldsID="cb29805bb0de8da88c376fca7f1e69bc" ns2:_="" ns3:_="">
    <xsd:import namespace="557a7589-2d2f-4538-9d1a-7c643fdc8ada"/>
    <xsd:import namespace="7e7345f3-989c-434e-9c2b-845a3b5232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a7589-2d2f-4538-9d1a-7c643fdc8a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345f3-989c-434e-9c2b-845a3b5232e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b5efb9a-457f-4514-a4ee-54ca99957967}" ma:internalName="TaxCatchAll" ma:showField="CatchAllData" ma:web="7e7345f3-989c-434e-9c2b-845a3b5232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7a7589-2d2f-4538-9d1a-7c643fdc8ada">
      <Terms xmlns="http://schemas.microsoft.com/office/infopath/2007/PartnerControls"/>
    </lcf76f155ced4ddcb4097134ff3c332f>
    <TaxCatchAll xmlns="7e7345f3-989c-434e-9c2b-845a3b5232e7" xsi:nil="true"/>
  </documentManagement>
</p:properties>
</file>

<file path=customXml/itemProps1.xml><?xml version="1.0" encoding="utf-8"?>
<ds:datastoreItem xmlns:ds="http://schemas.openxmlformats.org/officeDocument/2006/customXml" ds:itemID="{DADF3998-4583-42DB-960E-B40B886543E0}"/>
</file>

<file path=customXml/itemProps2.xml><?xml version="1.0" encoding="utf-8"?>
<ds:datastoreItem xmlns:ds="http://schemas.openxmlformats.org/officeDocument/2006/customXml" ds:itemID="{539E657E-9224-43BA-A67C-32444DC3DC5E}"/>
</file>

<file path=customXml/itemProps3.xml><?xml version="1.0" encoding="utf-8"?>
<ds:datastoreItem xmlns:ds="http://schemas.openxmlformats.org/officeDocument/2006/customXml" ds:itemID="{3161BAC2-8738-4861-A9E7-B6A20293E443}"/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3872</Words>
  <Application>Microsoft Macintosh PowerPoint</Application>
  <PresentationFormat>Widescreen</PresentationFormat>
  <Paragraphs>380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-apple-system</vt:lpstr>
      <vt:lpstr>Arial</vt:lpstr>
      <vt:lpstr>Calibri</vt:lpstr>
      <vt:lpstr>Calibri Light</vt:lpstr>
      <vt:lpstr>Courier New</vt:lpstr>
      <vt:lpstr>Roboto</vt:lpstr>
      <vt:lpstr>Söhne</vt:lpstr>
      <vt:lpstr>Söhne Mono</vt:lpstr>
      <vt:lpstr>Office Theme</vt:lpstr>
      <vt:lpstr>Revisione</vt:lpstr>
      <vt:lpstr>Basic</vt:lpstr>
      <vt:lpstr>Basic</vt:lpstr>
      <vt:lpstr>Basic</vt:lpstr>
      <vt:lpstr>Basic</vt:lpstr>
      <vt:lpstr>PowerPoint Presentation</vt:lpstr>
      <vt:lpstr>DataFrame Operations</vt:lpstr>
      <vt:lpstr>DataFrame Operations</vt:lpstr>
      <vt:lpstr>Data Manipulation</vt:lpstr>
      <vt:lpstr>Data Manipulation</vt:lpstr>
      <vt:lpstr>Filtering Data</vt:lpstr>
      <vt:lpstr>Filtering Data</vt:lpstr>
      <vt:lpstr>Merging and Joining</vt:lpstr>
      <vt:lpstr>PowerPoint Presentation</vt:lpstr>
      <vt:lpstr>Merging and Joining</vt:lpstr>
      <vt:lpstr>Advanced Operations</vt:lpstr>
      <vt:lpstr>Advanced Operations</vt:lpstr>
      <vt:lpstr>Time Series</vt:lpstr>
      <vt:lpstr>Time Series</vt:lpstr>
      <vt:lpstr>Column / Row selection</vt:lpstr>
      <vt:lpstr>loc and iloc</vt:lpstr>
      <vt:lpstr>loc and iloc</vt:lpstr>
      <vt:lpstr>Axis</vt:lpstr>
      <vt:lpstr>Apply function</vt:lpstr>
      <vt:lpstr>Drop</vt:lpstr>
      <vt:lpstr>Drop</vt:lpstr>
      <vt:lpstr>Drop</vt:lpstr>
      <vt:lpstr>Drop</vt:lpstr>
      <vt:lpstr>Fill</vt:lpstr>
      <vt:lpstr>Removing Duplicate</vt:lpstr>
      <vt:lpstr>Removing Duplicate</vt:lpstr>
      <vt:lpstr>Removing Duplicate</vt:lpstr>
      <vt:lpstr>Removing Duplicate</vt:lpstr>
      <vt:lpstr>Transforming Data</vt:lpstr>
      <vt:lpstr>Transforming Data</vt:lpstr>
      <vt:lpstr>Transforming Data</vt:lpstr>
      <vt:lpstr>Exercise</vt:lpstr>
      <vt:lpstr>Exercise</vt:lpstr>
      <vt:lpstr>Discretization and Binning</vt:lpstr>
      <vt:lpstr>Discretization and Binning</vt:lpstr>
      <vt:lpstr>Discretization and Binning</vt:lpstr>
      <vt:lpstr>Discretization and Binning</vt:lpstr>
      <vt:lpstr>Discretization and Binning</vt:lpstr>
      <vt:lpstr>Discretization and Binning</vt:lpstr>
      <vt:lpstr>Discretization and Binning (qcut and cut)</vt:lpstr>
      <vt:lpstr>Permutation and Random Sampling</vt:lpstr>
      <vt:lpstr>Permutation and Random Sampling</vt:lpstr>
      <vt:lpstr>Computing Indicator/Dummy Variables/One Hot Encoding</vt:lpstr>
      <vt:lpstr>Vectorized String Functions in pandas</vt:lpstr>
      <vt:lpstr>Vectorized String Functions in pandas</vt:lpstr>
      <vt:lpstr>Vectorized String Functions in pandas</vt:lpstr>
      <vt:lpstr>Reshaping and Pivoting</vt:lpstr>
      <vt:lpstr>Reshaping and Pivoting</vt:lpstr>
      <vt:lpstr>Pivoting</vt:lpstr>
      <vt:lpstr>Pivoting</vt:lpstr>
      <vt:lpstr>Pivoting</vt:lpstr>
      <vt:lpstr>Data Visualization with Matplotlib</vt:lpstr>
      <vt:lpstr>Figure and Subplots</vt:lpstr>
      <vt:lpstr>Subplot</vt:lpstr>
      <vt:lpstr>Subplot</vt:lpstr>
      <vt:lpstr>Subplot</vt:lpstr>
      <vt:lpstr>Subplot</vt:lpstr>
      <vt:lpstr>Subplot</vt:lpstr>
      <vt:lpstr>Plotting with seaborn</vt:lpstr>
      <vt:lpstr>Plotting with seaborn</vt:lpstr>
      <vt:lpstr>Plotting with seaborn</vt:lpstr>
      <vt:lpstr>Plotting with seaborn</vt:lpstr>
      <vt:lpstr>Plotting with seaborn</vt:lpstr>
      <vt:lpstr>Plotting with seaborn</vt:lpstr>
      <vt:lpstr>Plotting with seaborn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Revisione</dc:title>
  <dc:creator>Microsoft Office User</dc:creator>
  <cp:lastModifiedBy>Microsoft Office User</cp:lastModifiedBy>
  <cp:revision>11</cp:revision>
  <dcterms:created xsi:type="dcterms:W3CDTF">2024-03-10T11:44:26Z</dcterms:created>
  <dcterms:modified xsi:type="dcterms:W3CDTF">2024-03-10T21:17:56Z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0x0101004F93D2F76AFA4542ADCC8ADC6718875D</vt:lpwstr>
  </property>
</Properties>
</file>