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privileges-provided.html#priv_create-user" TargetMode="External"/><Relationship Id="rId13" Type="http://schemas.openxmlformats.org/officeDocument/2006/relationships/hyperlink" Target="https://dev.mysql.com/doc/refman/8.0/en/privileges-provided.html#priv_create-view" TargetMode="External"/><Relationship Id="rId18" Type="http://schemas.openxmlformats.org/officeDocument/2006/relationships/hyperlink" Target="https://dev.mysql.com/doc/refman/8.0/en/privileges-provided.html#priv_index" TargetMode="External"/><Relationship Id="rId3" Type="http://schemas.openxmlformats.org/officeDocument/2006/relationships/hyperlink" Target="https://dev.mysql.com/doc/refman/8.0/en/privileges-provided.html#priv_grant-option" TargetMode="External"/><Relationship Id="rId21" Type="http://schemas.openxmlformats.org/officeDocument/2006/relationships/hyperlink" Target="https://dev.mysql.com/doc/refman/8.0/en/privileges-provided.html#priv_select" TargetMode="External"/><Relationship Id="rId7" Type="http://schemas.openxmlformats.org/officeDocument/2006/relationships/hyperlink" Target="https://dev.mysql.com/doc/refman/8.0/en/privileges-provided.html#priv_create" TargetMode="External"/><Relationship Id="rId12" Type="http://schemas.openxmlformats.org/officeDocument/2006/relationships/hyperlink" Target="https://dev.mysql.com/doc/refman/8.0/en/revoke.html" TargetMode="External"/><Relationship Id="rId17" Type="http://schemas.openxmlformats.org/officeDocument/2006/relationships/hyperlink" Target="https://dev.mysql.com/doc/refman/8.0/en/privileges-provided.html#priv_execute" TargetMode="External"/><Relationship Id="rId25" Type="http://schemas.openxmlformats.org/officeDocument/2006/relationships/hyperlink" Target="https://dev.mysql.com/doc/refman/8.0/en/privileges-provided.html#priv_usage" TargetMode="External"/><Relationship Id="rId2" Type="http://schemas.openxmlformats.org/officeDocument/2006/relationships/hyperlink" Target="https://dev.mysql.com/doc/refman/8.0/en/privileges-provided.html#priv_all" TargetMode="External"/><Relationship Id="rId16" Type="http://schemas.openxmlformats.org/officeDocument/2006/relationships/hyperlink" Target="https://dev.mysql.com/doc/refman/8.0/en/privileges-provided.html#priv_drop" TargetMode="External"/><Relationship Id="rId20" Type="http://schemas.openxmlformats.org/officeDocument/2006/relationships/hyperlink" Target="https://dev.mysql.com/doc/refman/8.0/en/inse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refman/8.0/en/alter-table.html" TargetMode="External"/><Relationship Id="rId11" Type="http://schemas.openxmlformats.org/officeDocument/2006/relationships/hyperlink" Target="https://dev.mysql.com/doc/refman/8.0/en/rename-user.html" TargetMode="External"/><Relationship Id="rId24" Type="http://schemas.openxmlformats.org/officeDocument/2006/relationships/hyperlink" Target="https://dev.mysql.com/doc/refman/8.0/en/update.html" TargetMode="External"/><Relationship Id="rId5" Type="http://schemas.openxmlformats.org/officeDocument/2006/relationships/hyperlink" Target="https://dev.mysql.com/doc/refman/8.0/en/privileges-provided.html#priv_alter" TargetMode="External"/><Relationship Id="rId15" Type="http://schemas.openxmlformats.org/officeDocument/2006/relationships/hyperlink" Target="https://dev.mysql.com/doc/refman/8.0/en/delete.html" TargetMode="External"/><Relationship Id="rId23" Type="http://schemas.openxmlformats.org/officeDocument/2006/relationships/hyperlink" Target="https://dev.mysql.com/doc/refman/8.0/en/privileges-provided.html#priv_update" TargetMode="External"/><Relationship Id="rId10" Type="http://schemas.openxmlformats.org/officeDocument/2006/relationships/hyperlink" Target="https://dev.mysql.com/doc/refman/8.0/en/drop-user.html" TargetMode="External"/><Relationship Id="rId19" Type="http://schemas.openxmlformats.org/officeDocument/2006/relationships/hyperlink" Target="https://dev.mysql.com/doc/refman/8.0/en/privileges-provided.html#priv_insert" TargetMode="External"/><Relationship Id="rId4" Type="http://schemas.openxmlformats.org/officeDocument/2006/relationships/hyperlink" Target="https://dev.mysql.com/doc/refman/8.0/en/privileges-provided.html#priv_proxy" TargetMode="External"/><Relationship Id="rId9" Type="http://schemas.openxmlformats.org/officeDocument/2006/relationships/hyperlink" Target="https://dev.mysql.com/doc/refman/8.0/en/create-user.html" TargetMode="External"/><Relationship Id="rId14" Type="http://schemas.openxmlformats.org/officeDocument/2006/relationships/hyperlink" Target="https://dev.mysql.com/doc/refman/8.0/en/privileges-provided.html#priv_delete" TargetMode="External"/><Relationship Id="rId22" Type="http://schemas.openxmlformats.org/officeDocument/2006/relationships/hyperlink" Target="https://dev.mysql.com/doc/refman/8.0/en/selec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59F30-EA38-F8D4-FDC9-655AD8178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Permisos sobre bases de datos, tablas y campos</a:t>
            </a:r>
          </a:p>
        </p:txBody>
      </p:sp>
    </p:spTree>
    <p:extLst>
      <p:ext uri="{BB962C8B-B14F-4D97-AF65-F5344CB8AC3E}">
        <p14:creationId xmlns:p14="http://schemas.microsoft.com/office/powerpoint/2010/main" val="384766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1E21D-88A8-32AD-B036-CE73B846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Dar y revocar permisos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C54166-916E-7EB6-D47F-E0DE9B795F20}"/>
              </a:ext>
            </a:extLst>
          </p:cNvPr>
          <p:cNvSpPr txBox="1"/>
          <p:nvPr/>
        </p:nvSpPr>
        <p:spPr>
          <a:xfrm>
            <a:off x="817562" y="1885949"/>
            <a:ext cx="9973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Al hacer un describe, solo aparecerán dos, de los tres campos de la tabla. Justo</a:t>
            </a:r>
          </a:p>
          <a:p>
            <a:r>
              <a:rPr lang="es-ES" sz="2400" dirty="0">
                <a:solidFill>
                  <a:schemeClr val="bg1"/>
                </a:solidFill>
              </a:rPr>
              <a:t>Esos dos en los que </a:t>
            </a:r>
            <a:r>
              <a:rPr lang="es-ES" sz="2400" dirty="0" err="1">
                <a:solidFill>
                  <a:schemeClr val="bg1"/>
                </a:solidFill>
              </a:rPr>
              <a:t>usuario@localhost</a:t>
            </a:r>
            <a:r>
              <a:rPr lang="es-ES" sz="2400" dirty="0">
                <a:solidFill>
                  <a:schemeClr val="bg1"/>
                </a:solidFill>
              </a:rPr>
              <a:t> tiene </a:t>
            </a:r>
            <a:r>
              <a:rPr lang="es-ES" sz="2400">
                <a:solidFill>
                  <a:schemeClr val="bg1"/>
                </a:solidFill>
              </a:rPr>
              <a:t>algún permiso.</a:t>
            </a: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CBBAD03-FF4A-5F6D-1B95-DB141DF6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85" t="61273" r="26679" b="12640"/>
          <a:stretch/>
        </p:blipFill>
        <p:spPr>
          <a:xfrm>
            <a:off x="2000249" y="3743325"/>
            <a:ext cx="6038851" cy="1712773"/>
          </a:xfrm>
        </p:spPr>
      </p:pic>
    </p:spTree>
    <p:extLst>
      <p:ext uri="{BB962C8B-B14F-4D97-AF65-F5344CB8AC3E}">
        <p14:creationId xmlns:p14="http://schemas.microsoft.com/office/powerpoint/2010/main" val="16945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1295C-5581-7428-3AF7-1EB060C6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Dar y revocar permisos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C07B22-981B-59FF-8C5D-FBF3DD3A8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61" t="27788" r="33250" b="59489"/>
          <a:stretch/>
        </p:blipFill>
        <p:spPr>
          <a:xfrm>
            <a:off x="2412804" y="2796659"/>
            <a:ext cx="6165312" cy="126468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66357C1-1A02-445A-EFB5-0B0A219DB197}"/>
              </a:ext>
            </a:extLst>
          </p:cNvPr>
          <p:cNvSpPr txBox="1"/>
          <p:nvPr/>
        </p:nvSpPr>
        <p:spPr>
          <a:xfrm>
            <a:off x="1562100" y="1895474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La sintaxis genérica para cada una de estas dos operaciones es la que sigue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C22A0C-3870-F5B2-727D-A2F96AE6D29B}"/>
              </a:ext>
            </a:extLst>
          </p:cNvPr>
          <p:cNvSpPr txBox="1"/>
          <p:nvPr/>
        </p:nvSpPr>
        <p:spPr>
          <a:xfrm>
            <a:off x="1562100" y="4345414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Tanto GRANT como REVOKE admiten una lista de permisos separados por comas.</a:t>
            </a:r>
          </a:p>
        </p:txBody>
      </p:sp>
    </p:spTree>
    <p:extLst>
      <p:ext uri="{BB962C8B-B14F-4D97-AF65-F5344CB8AC3E}">
        <p14:creationId xmlns:p14="http://schemas.microsoft.com/office/powerpoint/2010/main" val="170965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1295C-5581-7428-3AF7-1EB060C6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Dar y revocar permisos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6357C1-1A02-445A-EFB5-0B0A219DB197}"/>
              </a:ext>
            </a:extLst>
          </p:cNvPr>
          <p:cNvSpPr txBox="1"/>
          <p:nvPr/>
        </p:nvSpPr>
        <p:spPr>
          <a:xfrm>
            <a:off x="1562100" y="1895474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Algunos permisos disponibles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746C36B-D0E3-9219-ED2F-6097FB55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35534"/>
              </p:ext>
            </p:extLst>
          </p:nvPr>
        </p:nvGraphicFramePr>
        <p:xfrm>
          <a:off x="1411436" y="2726471"/>
          <a:ext cx="9365952" cy="354287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682976">
                  <a:extLst>
                    <a:ext uri="{9D8B030D-6E8A-4147-A177-3AD203B41FA5}">
                      <a16:colId xmlns:a16="http://schemas.microsoft.com/office/drawing/2014/main" val="3419635346"/>
                    </a:ext>
                  </a:extLst>
                </a:gridCol>
                <a:gridCol w="4682976">
                  <a:extLst>
                    <a:ext uri="{9D8B030D-6E8A-4147-A177-3AD203B41FA5}">
                      <a16:colId xmlns:a16="http://schemas.microsoft.com/office/drawing/2014/main" val="448876714"/>
                    </a:ext>
                  </a:extLst>
                </a:gridCol>
              </a:tblGrid>
              <a:tr h="208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Privilegio</a:t>
                      </a:r>
                      <a:endParaRPr lang="es-ES" sz="10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Significado y niveles de aplicación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43628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2"/>
                        </a:rPr>
                        <a:t>ALL [PRIVILEGES]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Asigna todos los privilegios excepto  </a:t>
                      </a:r>
                      <a:r>
                        <a:rPr lang="es-ES" sz="900" u="sng" dirty="0">
                          <a:effectLst/>
                          <a:hlinkClick r:id="rId3"/>
                        </a:rPr>
                        <a:t>GRANT OPTION</a:t>
                      </a:r>
                      <a:r>
                        <a:rPr lang="es-ES" sz="900" dirty="0">
                          <a:effectLst/>
                        </a:rPr>
                        <a:t> and </a:t>
                      </a:r>
                      <a:r>
                        <a:rPr lang="es-ES" sz="900" u="sng" dirty="0">
                          <a:effectLst/>
                          <a:hlinkClick r:id="rId4"/>
                        </a:rPr>
                        <a:t>PROXY</a:t>
                      </a:r>
                      <a:r>
                        <a:rPr lang="es-ES" sz="900" dirty="0">
                          <a:effectLst/>
                        </a:rPr>
                        <a:t>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312380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5"/>
                        </a:rPr>
                        <a:t>ALTER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</a:t>
                      </a:r>
                      <a:r>
                        <a:rPr lang="es-ES" sz="900" dirty="0" err="1">
                          <a:effectLst/>
                        </a:rPr>
                        <a:t>user</a:t>
                      </a:r>
                      <a:r>
                        <a:rPr lang="es-ES" sz="900" dirty="0">
                          <a:effectLst/>
                        </a:rPr>
                        <a:t>  </a:t>
                      </a:r>
                      <a:r>
                        <a:rPr lang="es-ES" sz="900" u="sng" dirty="0">
                          <a:effectLst/>
                          <a:hlinkClick r:id="rId6" tooltip="13.1.9 ALTER TABLE Statement"/>
                        </a:rPr>
                        <a:t>ALTER TABLE</a:t>
                      </a:r>
                      <a:r>
                        <a:rPr lang="es-ES" sz="900" dirty="0">
                          <a:effectLst/>
                        </a:rPr>
                        <a:t>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33027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7"/>
                        </a:rPr>
                        <a:t>CREATE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crear bases de datos y tablas.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36530"/>
                  </a:ext>
                </a:extLst>
              </a:tr>
              <a:tr h="359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8"/>
                        </a:rPr>
                        <a:t>CREATE USER</a:t>
                      </a:r>
                      <a:endParaRPr lang="es-ES" sz="10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el uso de  </a:t>
                      </a:r>
                      <a:r>
                        <a:rPr lang="es-ES" sz="900" u="sng" dirty="0">
                          <a:effectLst/>
                          <a:hlinkClick r:id="rId9" tooltip="13.7.1.3 CREATE USER Statement"/>
                        </a:rPr>
                        <a:t>CREATE USER</a:t>
                      </a:r>
                      <a:r>
                        <a:rPr lang="es-ES" sz="900" dirty="0">
                          <a:effectLst/>
                        </a:rPr>
                        <a:t>, </a:t>
                      </a:r>
                      <a:r>
                        <a:rPr lang="es-ES" sz="900" u="sng" dirty="0">
                          <a:effectLst/>
                          <a:hlinkClick r:id="rId10" tooltip="13.7.1.5 DROP USER Statement"/>
                        </a:rPr>
                        <a:t>DROP USER</a:t>
                      </a:r>
                      <a:r>
                        <a:rPr lang="es-ES" sz="900" dirty="0">
                          <a:effectLst/>
                        </a:rPr>
                        <a:t>, </a:t>
                      </a:r>
                      <a:r>
                        <a:rPr lang="es-ES" sz="900" u="sng" dirty="0">
                          <a:effectLst/>
                          <a:hlinkClick r:id="rId11" tooltip="13.7.1.7 RENAME USER Statement"/>
                        </a:rPr>
                        <a:t>RENAME USER</a:t>
                      </a:r>
                      <a:r>
                        <a:rPr lang="es-ES" sz="900" dirty="0">
                          <a:effectLst/>
                        </a:rPr>
                        <a:t>, and </a:t>
                      </a:r>
                      <a:r>
                        <a:rPr lang="es-ES" sz="900" u="sng" dirty="0">
                          <a:effectLst/>
                          <a:hlinkClick r:id="rId12" tooltip="13.7.1.8 REVOKE Statement"/>
                        </a:rPr>
                        <a:t>REVOKE ALL PRIVILEGES</a:t>
                      </a:r>
                      <a:r>
                        <a:rPr lang="es-ES" sz="900" dirty="0">
                          <a:effectLst/>
                        </a:rPr>
                        <a:t>. Nivel: global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30583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13"/>
                        </a:rPr>
                        <a:t>CREATE VIEW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crear y modificar vistas.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187669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14"/>
                        </a:rPr>
                        <a:t>DELETE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el uso de  </a:t>
                      </a:r>
                      <a:r>
                        <a:rPr lang="es-ES" sz="900" u="sng" dirty="0">
                          <a:effectLst/>
                          <a:hlinkClick r:id="rId15" tooltip="13.2.2 DELETE Statement"/>
                        </a:rPr>
                        <a:t>DELETE</a:t>
                      </a:r>
                      <a:r>
                        <a:rPr lang="es-ES" sz="900" dirty="0">
                          <a:effectLst/>
                        </a:rPr>
                        <a:t>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804588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16"/>
                        </a:rPr>
                        <a:t>DROP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borrar bases de datos, vistas y tablas.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21485"/>
                  </a:ext>
                </a:extLst>
              </a:tr>
              <a:tr h="355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17"/>
                        </a:rPr>
                        <a:t>EXECUTE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al usuario ejecutar procedimientos almacenados.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575163"/>
                  </a:ext>
                </a:extLst>
              </a:tr>
              <a:tr h="355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3"/>
                        </a:rPr>
                        <a:t>GRANT OPTION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que el usuario asigne privilegios a otros usuarios.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tabla, rutina, proxy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74314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18"/>
                        </a:rPr>
                        <a:t>INDEX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crear y borrar índices.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057224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19"/>
                        </a:rPr>
                        <a:t>INSERT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usar </a:t>
                      </a:r>
                      <a:r>
                        <a:rPr lang="es-ES" sz="900" u="sng" dirty="0">
                          <a:effectLst/>
                          <a:hlinkClick r:id="rId20" tooltip="13.2.7 INSERT Statement"/>
                        </a:rPr>
                        <a:t>INSERT</a:t>
                      </a:r>
                      <a:r>
                        <a:rPr lang="es-ES" sz="900" dirty="0">
                          <a:effectLst/>
                        </a:rPr>
                        <a:t>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tabla, columna.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84444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21"/>
                        </a:rPr>
                        <a:t>SELECT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usar  </a:t>
                      </a:r>
                      <a:r>
                        <a:rPr lang="es-ES" sz="900" u="sng" dirty="0">
                          <a:effectLst/>
                          <a:hlinkClick r:id="rId22" tooltip="13.2.13 SELECT Statement"/>
                        </a:rPr>
                        <a:t>SELECT</a:t>
                      </a:r>
                      <a:r>
                        <a:rPr lang="es-ES" sz="900" dirty="0">
                          <a:effectLst/>
                        </a:rPr>
                        <a:t>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tabla, columna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207358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23"/>
                        </a:rPr>
                        <a:t>UPDATE</a:t>
                      </a:r>
                      <a:endParaRPr lang="es-ES" sz="1000" b="0" cap="none" spc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Permite usar  </a:t>
                      </a:r>
                      <a:r>
                        <a:rPr lang="es-ES" sz="900" u="sng" dirty="0">
                          <a:effectLst/>
                          <a:hlinkClick r:id="rId24" tooltip="13.2.17 UPDATE Statement"/>
                        </a:rPr>
                        <a:t>UPDATE</a:t>
                      </a:r>
                      <a:r>
                        <a:rPr lang="es-ES" sz="900" dirty="0">
                          <a:effectLst/>
                        </a:rPr>
                        <a:t>. </a:t>
                      </a:r>
                      <a:r>
                        <a:rPr lang="es-ES" sz="900" dirty="0" err="1">
                          <a:effectLst/>
                        </a:rPr>
                        <a:t>Niveles:global</a:t>
                      </a:r>
                      <a:r>
                        <a:rPr lang="es-ES" sz="900" dirty="0">
                          <a:effectLst/>
                        </a:rPr>
                        <a:t>, base de datos, tabla, columna.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594114"/>
                  </a:ext>
                </a:extLst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b="0" u="sng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hlinkClick r:id="rId25"/>
                        </a:rPr>
                        <a:t>USAGE</a:t>
                      </a:r>
                      <a:endParaRPr lang="es-ES" sz="10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Sinónimo de  “no </a:t>
                      </a:r>
                      <a:r>
                        <a:rPr lang="es-ES" sz="900" dirty="0" err="1">
                          <a:effectLst/>
                        </a:rPr>
                        <a:t>privileges</a:t>
                      </a:r>
                      <a:r>
                        <a:rPr lang="es-ES" sz="900" dirty="0">
                          <a:effectLst/>
                        </a:rPr>
                        <a:t>”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017" marR="27017" marT="27017" marB="27017" anchor="b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69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56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127E8-B23C-56A0-35E5-4838619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81" y="618518"/>
            <a:ext cx="9468929" cy="147857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Dar y revocar permisos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62404E-D595-A034-280C-FC4A8C866C4D}"/>
              </a:ext>
            </a:extLst>
          </p:cNvPr>
          <p:cNvSpPr txBox="1"/>
          <p:nvPr/>
        </p:nvSpPr>
        <p:spPr>
          <a:xfrm>
            <a:off x="1578481" y="1630977"/>
            <a:ext cx="802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Algunos </a:t>
            </a:r>
            <a:r>
              <a:rPr lang="es-ES" sz="2400" b="1" dirty="0" err="1">
                <a:solidFill>
                  <a:schemeClr val="bg1"/>
                </a:solidFill>
              </a:rPr>
              <a:t>ejempos</a:t>
            </a:r>
            <a:r>
              <a:rPr lang="es-ES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es-ES" sz="2400" b="1" dirty="0">
                <a:solidFill>
                  <a:schemeClr val="bg1"/>
                </a:solidFill>
              </a:rPr>
              <a:t>Damos todos los permisos (</a:t>
            </a:r>
            <a:r>
              <a:rPr lang="es-ES" sz="2400" b="1" dirty="0" err="1">
                <a:solidFill>
                  <a:schemeClr val="bg1"/>
                </a:solidFill>
              </a:rPr>
              <a:t>all</a:t>
            </a:r>
            <a:r>
              <a:rPr lang="es-ES" sz="2400" b="1" dirty="0">
                <a:solidFill>
                  <a:schemeClr val="bg1"/>
                </a:solidFill>
              </a:rPr>
              <a:t>) en la base de datos prueba y todas sus tablas (prueba.*) al usuario </a:t>
            </a:r>
            <a:r>
              <a:rPr lang="es-ES" sz="2400" b="1" dirty="0" err="1">
                <a:solidFill>
                  <a:schemeClr val="bg1"/>
                </a:solidFill>
              </a:rPr>
              <a:t>usuario@localhost</a:t>
            </a:r>
            <a:endParaRPr lang="es-ES" sz="2400" b="1" dirty="0">
              <a:solidFill>
                <a:schemeClr val="bg1"/>
              </a:solidFill>
            </a:endParaRPr>
          </a:p>
          <a:p>
            <a:r>
              <a:rPr lang="es-ES" sz="2400" b="1" dirty="0">
                <a:solidFill>
                  <a:schemeClr val="bg1"/>
                </a:solidFill>
              </a:rPr>
              <a:t>Damos permiso de consulta (</a:t>
            </a:r>
            <a:r>
              <a:rPr lang="es-ES" sz="2400" b="1" dirty="0" err="1">
                <a:solidFill>
                  <a:schemeClr val="bg1"/>
                </a:solidFill>
              </a:rPr>
              <a:t>select</a:t>
            </a:r>
            <a:r>
              <a:rPr lang="es-ES" sz="2400" b="1" dirty="0">
                <a:solidFill>
                  <a:schemeClr val="bg1"/>
                </a:solidFill>
              </a:rPr>
              <a:t>) sobre la tabla persona de la base de datos prueba1 (prueba1.persona) al usuario </a:t>
            </a:r>
            <a:r>
              <a:rPr lang="es-ES" sz="2400" b="1" dirty="0" err="1">
                <a:solidFill>
                  <a:schemeClr val="bg1"/>
                </a:solidFill>
              </a:rPr>
              <a:t>usuario@localhost</a:t>
            </a:r>
            <a:endParaRPr lang="es-ES" sz="2400" b="1" dirty="0">
              <a:solidFill>
                <a:schemeClr val="bg1"/>
              </a:solidFill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A2CD4BD-723E-046F-69B3-FF133339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52" t="36117" r="24258" b="9951"/>
          <a:stretch/>
        </p:blipFill>
        <p:spPr>
          <a:xfrm>
            <a:off x="4181474" y="3706556"/>
            <a:ext cx="4638675" cy="2696327"/>
          </a:xfrm>
        </p:spPr>
      </p:pic>
    </p:spTree>
    <p:extLst>
      <p:ext uri="{BB962C8B-B14F-4D97-AF65-F5344CB8AC3E}">
        <p14:creationId xmlns:p14="http://schemas.microsoft.com/office/powerpoint/2010/main" val="62195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127E8-B23C-56A0-35E5-4838619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81" y="618518"/>
            <a:ext cx="9468929" cy="147857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Dar y revocar permisos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62404E-D595-A034-280C-FC4A8C866C4D}"/>
              </a:ext>
            </a:extLst>
          </p:cNvPr>
          <p:cNvSpPr txBox="1"/>
          <p:nvPr/>
        </p:nvSpPr>
        <p:spPr>
          <a:xfrm>
            <a:off x="1578481" y="1630977"/>
            <a:ext cx="8020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Para comprobar el resultado, salimos del servidor e iniciamos sesión con el nuevo usuario. Al pedir que nos muestre las bases de datos, nos aparecerán las dos del sistema y las dos sobre las que el usuario tiene permisos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C58FC44-605F-A8D5-A07E-06A8A87F5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56" t="21201" r="24106" b="8875"/>
          <a:stretch/>
        </p:blipFill>
        <p:spPr>
          <a:xfrm>
            <a:off x="4210049" y="3317020"/>
            <a:ext cx="4352925" cy="2836130"/>
          </a:xfrm>
        </p:spPr>
      </p:pic>
    </p:spTree>
    <p:extLst>
      <p:ext uri="{BB962C8B-B14F-4D97-AF65-F5344CB8AC3E}">
        <p14:creationId xmlns:p14="http://schemas.microsoft.com/office/powerpoint/2010/main" val="32285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127E8-B23C-56A0-35E5-4838619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81" y="618518"/>
            <a:ext cx="9468929" cy="147857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Dar y revocar permisos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62404E-D595-A034-280C-FC4A8C866C4D}"/>
              </a:ext>
            </a:extLst>
          </p:cNvPr>
          <p:cNvSpPr txBox="1"/>
          <p:nvPr/>
        </p:nvSpPr>
        <p:spPr>
          <a:xfrm>
            <a:off x="1578481" y="1630977"/>
            <a:ext cx="802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Si además de lo anterior, accedemos a prueba1, veremos que la única tabla que se nos muestra es aquella en la que el usuario tiene algún permiso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D58FC50-3487-0C06-C3C3-32B299796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855" t="58046" r="24560" b="8063"/>
          <a:stretch/>
        </p:blipFill>
        <p:spPr>
          <a:xfrm>
            <a:off x="3524250" y="3343275"/>
            <a:ext cx="4562021" cy="1685925"/>
          </a:xfrm>
        </p:spPr>
      </p:pic>
    </p:spTree>
    <p:extLst>
      <p:ext uri="{BB962C8B-B14F-4D97-AF65-F5344CB8AC3E}">
        <p14:creationId xmlns:p14="http://schemas.microsoft.com/office/powerpoint/2010/main" val="242059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127E8-B23C-56A0-35E5-4838619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81" y="618518"/>
            <a:ext cx="9468929" cy="147857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Dar y revocar permisos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62404E-D595-A034-280C-FC4A8C866C4D}"/>
              </a:ext>
            </a:extLst>
          </p:cNvPr>
          <p:cNvSpPr txBox="1"/>
          <p:nvPr/>
        </p:nvSpPr>
        <p:spPr>
          <a:xfrm>
            <a:off x="1578481" y="1630977"/>
            <a:ext cx="802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Por el contrario, si volvemos a acceder al servidor con el usuario </a:t>
            </a:r>
            <a:r>
              <a:rPr lang="es-ES" sz="2400" b="1" dirty="0" err="1">
                <a:solidFill>
                  <a:schemeClr val="bg1"/>
                </a:solidFill>
              </a:rPr>
              <a:t>root</a:t>
            </a:r>
            <a:r>
              <a:rPr lang="es-ES" sz="2400" b="1" dirty="0">
                <a:solidFill>
                  <a:schemeClr val="bg1"/>
                </a:solidFill>
              </a:rPr>
              <a:t>, veremos que en la tabla prueba1 hay muchas otras tablas accesibles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BB193B6-4E66-6868-61BE-E54067F74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03" t="9368" r="24863" b="5378"/>
          <a:stretch/>
        </p:blipFill>
        <p:spPr>
          <a:xfrm>
            <a:off x="3648725" y="2907506"/>
            <a:ext cx="3879561" cy="3617120"/>
          </a:xfrm>
        </p:spPr>
      </p:pic>
    </p:spTree>
    <p:extLst>
      <p:ext uri="{BB962C8B-B14F-4D97-AF65-F5344CB8AC3E}">
        <p14:creationId xmlns:p14="http://schemas.microsoft.com/office/powerpoint/2010/main" val="160250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1E21D-88A8-32AD-B036-CE73B846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Dar y revocar permisos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92C9E8D-0D0A-8749-7449-9F101ED0C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87" t="51322" r="26678" b="12909"/>
          <a:stretch/>
        </p:blipFill>
        <p:spPr>
          <a:xfrm>
            <a:off x="2390774" y="3429000"/>
            <a:ext cx="6010276" cy="235108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C54166-916E-7EB6-D47F-E0DE9B795F20}"/>
              </a:ext>
            </a:extLst>
          </p:cNvPr>
          <p:cNvSpPr txBox="1"/>
          <p:nvPr/>
        </p:nvSpPr>
        <p:spPr>
          <a:xfrm>
            <a:off x="817562" y="1885949"/>
            <a:ext cx="10866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Existe otra opción, que consiste en dar permisos a determinados campos de una tabla. </a:t>
            </a:r>
          </a:p>
          <a:p>
            <a:r>
              <a:rPr lang="es-ES" sz="2400" dirty="0">
                <a:solidFill>
                  <a:schemeClr val="bg1"/>
                </a:solidFill>
              </a:rPr>
              <a:t>Por ejemplo, en nuestra base de datos Prueba1, vamos a dar permisos al usuario </a:t>
            </a:r>
          </a:p>
          <a:p>
            <a:r>
              <a:rPr lang="es-ES" sz="2400" dirty="0" err="1">
                <a:solidFill>
                  <a:schemeClr val="bg1"/>
                </a:solidFill>
              </a:rPr>
              <a:t>usuario@localhost</a:t>
            </a:r>
            <a:r>
              <a:rPr lang="es-ES" sz="2400" dirty="0">
                <a:solidFill>
                  <a:schemeClr val="bg1"/>
                </a:solidFill>
              </a:rPr>
              <a:t> para seleccionar en dos de los tres campos: código y nombre</a:t>
            </a:r>
          </a:p>
        </p:txBody>
      </p:sp>
    </p:spTree>
    <p:extLst>
      <p:ext uri="{BB962C8B-B14F-4D97-AF65-F5344CB8AC3E}">
        <p14:creationId xmlns:p14="http://schemas.microsoft.com/office/powerpoint/2010/main" val="23654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1E21D-88A8-32AD-B036-CE73B846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Dar y revocar permisos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C54166-916E-7EB6-D47F-E0DE9B795F20}"/>
              </a:ext>
            </a:extLst>
          </p:cNvPr>
          <p:cNvSpPr txBox="1"/>
          <p:nvPr/>
        </p:nvSpPr>
        <p:spPr>
          <a:xfrm>
            <a:off x="817562" y="1885949"/>
            <a:ext cx="104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Para hacer la comprobación, iniciamos sesión con el usuario y accedemos a la base </a:t>
            </a:r>
          </a:p>
          <a:p>
            <a:r>
              <a:rPr lang="es-ES" sz="2400" dirty="0">
                <a:solidFill>
                  <a:schemeClr val="bg1"/>
                </a:solidFill>
              </a:rPr>
              <a:t>De datos Prueba1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17E6D97-B681-3E6E-1D8D-4A467648B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26" t="36262" r="26526" b="23397"/>
          <a:stretch/>
        </p:blipFill>
        <p:spPr>
          <a:xfrm>
            <a:off x="2266949" y="3508527"/>
            <a:ext cx="6372225" cy="2730955"/>
          </a:xfrm>
        </p:spPr>
      </p:pic>
    </p:spTree>
    <p:extLst>
      <p:ext uri="{BB962C8B-B14F-4D97-AF65-F5344CB8AC3E}">
        <p14:creationId xmlns:p14="http://schemas.microsoft.com/office/powerpoint/2010/main" val="990349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73</TotalTime>
  <Words>570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Circuito</vt:lpstr>
      <vt:lpstr>Permisos sobre bases de datos, tablas y campos</vt:lpstr>
      <vt:lpstr>Dar y revocar permisos</vt:lpstr>
      <vt:lpstr>Dar y revocar permisos</vt:lpstr>
      <vt:lpstr>Dar y revocar permisos</vt:lpstr>
      <vt:lpstr>Dar y revocar permisos</vt:lpstr>
      <vt:lpstr>Dar y revocar permisos</vt:lpstr>
      <vt:lpstr>Dar y revocar permisos</vt:lpstr>
      <vt:lpstr>Dar y revocar permisos</vt:lpstr>
      <vt:lpstr>Dar y revocar permisos</vt:lpstr>
      <vt:lpstr>Dar y revocar permisos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Permisos sobre bases de datos, tablas y campos</dc:title>
  <dc:creator>MARIA DE LOS A LOPEZ LOPEZ</dc:creator>
  <cp:lastModifiedBy>MARIA DE LOS A LOPEZ LOPEZ</cp:lastModifiedBy>
  <cp:revision>4</cp:revision>
  <dcterms:created xsi:type="dcterms:W3CDTF">2023-11-14T20:04:08Z</dcterms:created>
  <dcterms:modified xsi:type="dcterms:W3CDTF">2024-05-20T07:56:44Z</dcterms:modified>
</cp:coreProperties>
</file>