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6" r:id="rId9"/>
    <p:sldId id="264" r:id="rId10"/>
    <p:sldId id="267" r:id="rId11"/>
    <p:sldId id="265" r:id="rId12"/>
    <p:sldId id="268" r:id="rId13"/>
    <p:sldId id="26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03A3-9ABA-7273-AF49-324DAB86A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265113"/>
            <a:ext cx="8791575" cy="1431607"/>
          </a:xfrm>
        </p:spPr>
        <p:txBody>
          <a:bodyPr anchor="t" anchorCtr="0">
            <a:normAutofit/>
          </a:bodyPr>
          <a:lstStyle/>
          <a:p>
            <a:r>
              <a:rPr lang="es-ES" sz="3600" dirty="0"/>
              <a:t>Vistas, Procedimientos almacenados, funciones y </a:t>
            </a:r>
            <a:r>
              <a:rPr lang="es-ES" sz="3600" dirty="0" err="1"/>
              <a:t>triggers</a:t>
            </a:r>
            <a:endParaRPr lang="es-ES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4CEB86-90DE-5500-A055-E16284C89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10" t="29028" r="1015" b="6806"/>
          <a:stretch/>
        </p:blipFill>
        <p:spPr>
          <a:xfrm>
            <a:off x="2890520" y="1696720"/>
            <a:ext cx="5826760" cy="44866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0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AC949-98C3-31FF-9F46-9E1E54EE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3882"/>
          </a:xfrm>
        </p:spPr>
        <p:txBody>
          <a:bodyPr anchor="t" anchorCtr="0"/>
          <a:lstStyle/>
          <a:p>
            <a:r>
              <a:rPr lang="es-ES" dirty="0"/>
              <a:t>Funciones de tabla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49812-F535-6AE3-C55A-A698901AB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8640"/>
            <a:ext cx="10278428" cy="39725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CREATE FUNCTION </a:t>
            </a:r>
            <a:r>
              <a:rPr lang="es-ES" b="1" i="0" dirty="0" err="1">
                <a:solidFill>
                  <a:srgbClr val="FFFF00"/>
                </a:solidFill>
                <a:effectLst/>
                <a:latin typeface="Söhne Mono"/>
              </a:rPr>
              <a:t>ObtenerEmpleadosPorDepartamento</a:t>
            </a: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 ( @departamentoId INT ) 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RETURNS TABLE AS RETURN ( 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SELECT </a:t>
            </a:r>
            <a:r>
              <a:rPr lang="es-ES" b="1" i="0" dirty="0" err="1">
                <a:solidFill>
                  <a:srgbClr val="FFFF00"/>
                </a:solidFill>
                <a:effectLst/>
                <a:latin typeface="Söhne Mono"/>
              </a:rPr>
              <a:t>EmployeeID</a:t>
            </a: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, </a:t>
            </a:r>
            <a:r>
              <a:rPr lang="es-ES" b="1" i="0" dirty="0" err="1">
                <a:solidFill>
                  <a:srgbClr val="FFFF00"/>
                </a:solidFill>
                <a:effectLst/>
                <a:latin typeface="Söhne Mono"/>
              </a:rPr>
              <a:t>FirstName</a:t>
            </a: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, </a:t>
            </a:r>
            <a:r>
              <a:rPr lang="es-ES" b="1" i="0" dirty="0" err="1">
                <a:solidFill>
                  <a:srgbClr val="FFFF00"/>
                </a:solidFill>
                <a:effectLst/>
                <a:latin typeface="Söhne Mono"/>
              </a:rPr>
              <a:t>LastName</a:t>
            </a: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, </a:t>
            </a:r>
            <a:r>
              <a:rPr lang="es-ES" b="1" i="0" dirty="0" err="1">
                <a:solidFill>
                  <a:srgbClr val="FFFF00"/>
                </a:solidFill>
                <a:effectLst/>
                <a:latin typeface="Söhne Mono"/>
              </a:rPr>
              <a:t>DepartmentID</a:t>
            </a: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 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FROM </a:t>
            </a:r>
            <a:r>
              <a:rPr lang="es-ES" b="1" i="0" dirty="0" err="1">
                <a:solidFill>
                  <a:srgbClr val="FFFF00"/>
                </a:solidFill>
                <a:effectLst/>
                <a:latin typeface="Söhne Mono"/>
              </a:rPr>
              <a:t>Employees</a:t>
            </a: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 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WHERE </a:t>
            </a:r>
            <a:r>
              <a:rPr lang="es-ES" b="1" i="0" dirty="0" err="1">
                <a:solidFill>
                  <a:srgbClr val="FFFF00"/>
                </a:solidFill>
                <a:effectLst/>
                <a:latin typeface="Söhne Mono"/>
              </a:rPr>
              <a:t>DepartmentID</a:t>
            </a: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 = @departamentoId ); </a:t>
            </a:r>
          </a:p>
          <a:p>
            <a:pPr marL="0" indent="0">
              <a:buNone/>
            </a:pPr>
            <a:r>
              <a:rPr lang="es-E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 Mono"/>
              </a:rPr>
              <a:t>-- Uso de la función de tabla 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SELECT * FROM </a:t>
            </a:r>
            <a:r>
              <a:rPr lang="es-ES" b="1" i="0" dirty="0" err="1">
                <a:solidFill>
                  <a:srgbClr val="FFFF00"/>
                </a:solidFill>
                <a:effectLst/>
                <a:latin typeface="Söhne Mono"/>
              </a:rPr>
              <a:t>dbo.ObtenerEmpleadosPorDepartamento</a:t>
            </a: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(3); </a:t>
            </a:r>
          </a:p>
          <a:p>
            <a:pPr marL="0" indent="0">
              <a:buNone/>
            </a:pPr>
            <a:r>
              <a:rPr lang="es-E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 Mono"/>
              </a:rPr>
              <a:t>-- Obtener empleados del departamento con ID 3</a:t>
            </a:r>
            <a:endParaRPr lang="es-E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06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AE43A-D09D-CE2F-D97D-E94A5799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5162"/>
          </a:xfrm>
        </p:spPr>
        <p:txBody>
          <a:bodyPr anchor="t" anchorCtr="0"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E5390-89CA-5E12-90C8-4ECC75C5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4447"/>
            <a:ext cx="9905999" cy="3998913"/>
          </a:xfrm>
        </p:spPr>
        <p:txBody>
          <a:bodyPr/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Funciones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Son bloques de código que aceptan argumentos, realizan un cálculo o una operación y devuelven un valor. Pueden ser funciones escalares, de tabla o de tipo.</a:t>
            </a:r>
          </a:p>
          <a:p>
            <a:pPr marL="457200" indent="-457200" algn="l">
              <a:buFont typeface="+mj-lt"/>
              <a:buAutoNum type="arabicPeriod" startAt="3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Funciones de Tipo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914400" lvl="1" indent="-457200" algn="l">
              <a:buFont typeface="+mj-lt"/>
              <a:buAutoNum type="arabicPeriod" startAt="3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Son funciones que devuelven un tipo de dato definido por el usuario.</a:t>
            </a:r>
          </a:p>
          <a:p>
            <a:pPr marL="914400" lvl="1" indent="-457200" algn="l">
              <a:buFont typeface="+mj-lt"/>
              <a:buAutoNum type="arabicPeriod" startAt="3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Permiten definir un nuevo tipo de datos en la base de datos, lo que puede ser útil para estructurar y organizar los datos de manera más eficiente.</a:t>
            </a:r>
          </a:p>
          <a:p>
            <a:pPr marL="914400" lvl="1" indent="-457200" algn="l">
              <a:buFont typeface="+mj-lt"/>
              <a:buAutoNum type="arabicPeriod" startAt="3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Pueden ser utilizadas para definir tipos de datos complejos, como tablas estructuradas o tipos de datos personalizados.</a:t>
            </a:r>
          </a:p>
          <a:p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243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AE43A-D09D-CE2F-D97D-E94A5799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5162"/>
          </a:xfrm>
        </p:spPr>
        <p:txBody>
          <a:bodyPr anchor="t" anchorCtr="0"/>
          <a:lstStyle/>
          <a:p>
            <a:r>
              <a:rPr lang="es-ES" dirty="0"/>
              <a:t>Funciones de tipo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E5390-89CA-5E12-90C8-4ECC75C5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4447"/>
            <a:ext cx="9905999" cy="49450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 Mono"/>
              </a:rPr>
              <a:t>-- Creación del tipo de datos 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CREATE TYPE </a:t>
            </a:r>
            <a:r>
              <a:rPr lang="es-ES" b="1" i="0" dirty="0" err="1">
                <a:solidFill>
                  <a:srgbClr val="FFFF00"/>
                </a:solidFill>
                <a:effectLst/>
                <a:latin typeface="Söhne Mono"/>
              </a:rPr>
              <a:t>TipoDireccion</a:t>
            </a: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 AS TABLE ( 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Calle VARCHAR(100), 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Ciudad VARCHAR(100), </a:t>
            </a:r>
          </a:p>
          <a:p>
            <a:pPr marL="0" indent="0">
              <a:buNone/>
            </a:pPr>
            <a:r>
              <a:rPr lang="es-ES" b="1" i="0" dirty="0" err="1">
                <a:solidFill>
                  <a:srgbClr val="FFFF00"/>
                </a:solidFill>
                <a:effectLst/>
                <a:latin typeface="Söhne Mono"/>
              </a:rPr>
              <a:t>CodigoPostal</a:t>
            </a: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 VARCHAR(20) ); </a:t>
            </a:r>
          </a:p>
          <a:p>
            <a:pPr marL="0" indent="0">
              <a:buNone/>
            </a:pPr>
            <a:r>
              <a:rPr lang="es-E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 Mono"/>
              </a:rPr>
              <a:t>-- Uso del tipo de datos 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DECLARE @direccion </a:t>
            </a:r>
            <a:r>
              <a:rPr lang="es-ES" b="1" i="0" dirty="0" err="1">
                <a:solidFill>
                  <a:srgbClr val="FFFF00"/>
                </a:solidFill>
                <a:effectLst/>
                <a:latin typeface="Söhne Mono"/>
              </a:rPr>
              <a:t>TipoDireccion</a:t>
            </a: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;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 -- Insertar valores en la variable de tipo de datos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 INSERT INTO @direccion (Calle, Ciudad, </a:t>
            </a:r>
            <a:r>
              <a:rPr lang="es-ES" b="1" i="0" dirty="0" err="1">
                <a:solidFill>
                  <a:srgbClr val="FFFF00"/>
                </a:solidFill>
                <a:effectLst/>
                <a:latin typeface="Söhne Mono"/>
              </a:rPr>
              <a:t>CodigoPostal</a:t>
            </a: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) VALUES ('123 Calle Principal', 'Ciudad Ejemplo', '12345’);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 </a:t>
            </a:r>
            <a:r>
              <a:rPr lang="es-E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 Mono"/>
              </a:rPr>
              <a:t>-- Mostrar el contenido de la variable de tipo de datos </a:t>
            </a:r>
          </a:p>
          <a:p>
            <a:pPr marL="0" indent="0">
              <a:buNone/>
            </a:pPr>
            <a:r>
              <a:rPr lang="es-ES" b="1" i="0" dirty="0">
                <a:solidFill>
                  <a:srgbClr val="FFFF00"/>
                </a:solidFill>
                <a:effectLst/>
                <a:latin typeface="Söhne Mono"/>
              </a:rPr>
              <a:t>SELECT * FROM @direccion;</a:t>
            </a:r>
            <a:endParaRPr lang="es-ES" b="1" i="0" dirty="0">
              <a:solidFill>
                <a:srgbClr val="FFFF00"/>
              </a:solidFill>
              <a:effectLst/>
              <a:latin typeface="Söhne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315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B5583-33B5-81BC-2226-E5369B09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3242"/>
          </a:xfrm>
        </p:spPr>
        <p:txBody>
          <a:bodyPr anchor="t" anchorCtr="0"/>
          <a:lstStyle/>
          <a:p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FB8C6-B950-D224-7446-EFC52BBF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0160"/>
            <a:ext cx="9905999" cy="1525774"/>
          </a:xfrm>
        </p:spPr>
        <p:txBody>
          <a:bodyPr/>
          <a:lstStyle/>
          <a:p>
            <a:r>
              <a:rPr lang="es-ES" b="1" i="0" dirty="0" err="1">
                <a:solidFill>
                  <a:srgbClr val="0D0D0D"/>
                </a:solidFill>
                <a:effectLst/>
                <a:latin typeface="Söhne"/>
              </a:rPr>
              <a:t>Triggers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Son procedimientos almacenados que se ejecutan automáticamente en respuesta a ciertos eventos en la base de datos, como la inserción, actualización o eliminación de registros en una tabla.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B0F514-6B6F-6486-B7E6-4D6980F35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10" t="29028" r="1015" b="6806"/>
          <a:stretch/>
        </p:blipFill>
        <p:spPr>
          <a:xfrm>
            <a:off x="3479800" y="2805934"/>
            <a:ext cx="4969082" cy="3826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97D66C6-DA09-DBF0-95F5-10E0A0D1A5A9}"/>
              </a:ext>
            </a:extLst>
          </p:cNvPr>
          <p:cNvSpPr/>
          <p:nvPr/>
        </p:nvSpPr>
        <p:spPr>
          <a:xfrm>
            <a:off x="7863840" y="4563655"/>
            <a:ext cx="508000" cy="279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18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B5583-33B5-81BC-2226-E5369B09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3242"/>
          </a:xfrm>
        </p:spPr>
        <p:txBody>
          <a:bodyPr anchor="t" anchorCtr="0"/>
          <a:lstStyle/>
          <a:p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FFB8C6-B950-D224-7446-EFC52BBF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2804160"/>
            <a:ext cx="10681652" cy="3586480"/>
          </a:xfrm>
        </p:spPr>
        <p:txBody>
          <a:bodyPr numCol="2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chemeClr val="accent3"/>
                </a:solidFill>
                <a:effectLst/>
                <a:latin typeface="Söhne"/>
              </a:rPr>
              <a:t>-- Creación de la tabla Clientes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CREATE TABLE Clientes (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    </a:t>
            </a:r>
            <a:r>
              <a:rPr lang="es-ES" sz="1600" b="1" i="0" dirty="0" err="1">
                <a:solidFill>
                  <a:srgbClr val="FFFF00"/>
                </a:solidFill>
                <a:effectLst/>
                <a:latin typeface="Söhne"/>
              </a:rPr>
              <a:t>ClienteID</a:t>
            </a: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 INT PRIMARY KEY,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    Nombre NVARCHAR(100),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    Apellido NVARCHAR(100),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    Email NVARCHAR(100)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);</a:t>
            </a:r>
          </a:p>
          <a:p>
            <a:pPr marL="0" indent="0" algn="just">
              <a:spcBef>
                <a:spcPts val="0"/>
              </a:spcBef>
              <a:buNone/>
            </a:pPr>
            <a:endParaRPr lang="es-ES" sz="1600" b="1" dirty="0">
              <a:solidFill>
                <a:schemeClr val="accent3"/>
              </a:solidFill>
              <a:latin typeface="Söhne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ES" sz="1600" b="1" dirty="0">
              <a:solidFill>
                <a:schemeClr val="accent3"/>
              </a:solidFill>
              <a:latin typeface="Söhne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ES" sz="1600" b="1" dirty="0">
              <a:solidFill>
                <a:schemeClr val="accent3"/>
              </a:solidFill>
              <a:latin typeface="Söhne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ES" sz="1600" b="1" i="0" dirty="0">
              <a:solidFill>
                <a:schemeClr val="accent3"/>
              </a:solidFill>
              <a:effectLst/>
              <a:latin typeface="Söhne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s-ES" sz="1600" b="1" dirty="0">
              <a:solidFill>
                <a:schemeClr val="accent3"/>
              </a:solidFill>
              <a:latin typeface="Söhne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chemeClr val="accent3"/>
                </a:solidFill>
                <a:effectLst/>
                <a:latin typeface="Söhne"/>
              </a:rPr>
              <a:t>    -- Creación del </a:t>
            </a:r>
            <a:r>
              <a:rPr lang="es-ES" sz="1600" b="1" i="0" dirty="0" err="1">
                <a:solidFill>
                  <a:schemeClr val="accent3"/>
                </a:solidFill>
                <a:effectLst/>
                <a:latin typeface="Söhne"/>
              </a:rPr>
              <a:t>trigger</a:t>
            </a:r>
            <a:endParaRPr lang="es-ES" sz="1600" b="1" i="0" dirty="0">
              <a:solidFill>
                <a:schemeClr val="accent3"/>
              </a:solidFill>
              <a:effectLst/>
              <a:latin typeface="Söhne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CREATE TRIGGER </a:t>
            </a:r>
            <a:r>
              <a:rPr lang="es-ES" sz="1600" b="1" i="0" dirty="0" err="1">
                <a:solidFill>
                  <a:srgbClr val="FFFF00"/>
                </a:solidFill>
                <a:effectLst/>
                <a:latin typeface="Söhne"/>
              </a:rPr>
              <a:t>trgDespuesDeInsertarCliente</a:t>
            </a:r>
            <a:endParaRPr lang="es-ES" sz="1600" b="1" i="0" dirty="0">
              <a:solidFill>
                <a:srgbClr val="FFFF00"/>
              </a:solidFill>
              <a:effectLst/>
              <a:latin typeface="Söhne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ON Clientes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AFTER INSERT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AS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BEGIN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    </a:t>
            </a:r>
            <a:r>
              <a:rPr lang="es-ES" sz="1600" b="1" i="0" dirty="0">
                <a:solidFill>
                  <a:schemeClr val="accent3"/>
                </a:solidFill>
                <a:effectLst/>
                <a:latin typeface="Söhne"/>
              </a:rPr>
              <a:t>-- Insertar el registro en una tabla de auditoría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    INSERT INTO </a:t>
            </a:r>
            <a:r>
              <a:rPr lang="es-ES" sz="1600" b="1" i="0" dirty="0" err="1">
                <a:solidFill>
                  <a:srgbClr val="FFFF00"/>
                </a:solidFill>
                <a:effectLst/>
                <a:latin typeface="Söhne"/>
              </a:rPr>
              <a:t>AuditoriaClientes</a:t>
            </a: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 (Evento, Fecha)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    VALUES ('Nuevo cliente insertado', GETDATE());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" sz="1600" b="1" i="0" dirty="0">
                <a:solidFill>
                  <a:srgbClr val="FFFF00"/>
                </a:solidFill>
                <a:effectLst/>
                <a:latin typeface="Söhne"/>
              </a:rPr>
              <a:t>END;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0E8E7369-C6B5-9873-3364-8037911ECF6D}"/>
              </a:ext>
            </a:extLst>
          </p:cNvPr>
          <p:cNvSpPr txBox="1">
            <a:spLocks/>
          </p:cNvSpPr>
          <p:nvPr/>
        </p:nvSpPr>
        <p:spPr>
          <a:xfrm>
            <a:off x="897573" y="1126873"/>
            <a:ext cx="9905999" cy="1525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 err="1">
                <a:solidFill>
                  <a:srgbClr val="0D0D0D"/>
                </a:solidFill>
                <a:latin typeface="Söhne"/>
              </a:rPr>
              <a:t>Triggers</a:t>
            </a:r>
            <a:r>
              <a:rPr lang="es-ES" dirty="0">
                <a:solidFill>
                  <a:srgbClr val="0D0D0D"/>
                </a:solidFill>
                <a:latin typeface="Söhne"/>
              </a:rPr>
              <a:t>: Son procedimientos almacenados que se ejecutan automáticamente en respuesta a ciertos eventos en la base de datos, como la inserción, actualización o eliminación de registros en una tabla.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629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5776B-6457-BE6B-D6C5-FF3D5A8E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3882"/>
          </a:xfrm>
        </p:spPr>
        <p:txBody>
          <a:bodyPr anchor="t" anchorCtr="0"/>
          <a:lstStyle/>
          <a:p>
            <a:r>
              <a:rPr lang="es-ES" dirty="0"/>
              <a:t>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0D658-68BD-BF97-2D4B-7F303459E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5087"/>
            <a:ext cx="9905999" cy="1377633"/>
          </a:xfrm>
        </p:spPr>
        <p:txBody>
          <a:bodyPr>
            <a:normAutofit lnSpcReduction="10000"/>
          </a:bodyPr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Vistas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Son consultas SQL almacenadas en la base de datos que actúan como tablas virtuales. No almacenan datos físicamente, sino que muestran datos de otras tablas según una consulta definida.</a:t>
            </a: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381568-99FF-540A-FC6F-B2A20F2C6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10" t="29028" r="1015" b="6806"/>
          <a:stretch/>
        </p:blipFill>
        <p:spPr>
          <a:xfrm>
            <a:off x="3439160" y="2805934"/>
            <a:ext cx="4969082" cy="3826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BDFDE4-1A7D-7ADA-E9DD-35EB9EB0D029}"/>
              </a:ext>
            </a:extLst>
          </p:cNvPr>
          <p:cNvSpPr/>
          <p:nvPr/>
        </p:nvSpPr>
        <p:spPr>
          <a:xfrm>
            <a:off x="4500880" y="3017520"/>
            <a:ext cx="4064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04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5776B-6457-BE6B-D6C5-FF3D5A8E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3882"/>
          </a:xfrm>
        </p:spPr>
        <p:txBody>
          <a:bodyPr anchor="t" anchorCtr="0"/>
          <a:lstStyle/>
          <a:p>
            <a:r>
              <a:rPr lang="es-ES" dirty="0"/>
              <a:t>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0D658-68BD-BF97-2D4B-7F303459E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5087"/>
            <a:ext cx="9905999" cy="1377633"/>
          </a:xfrm>
        </p:spPr>
        <p:txBody>
          <a:bodyPr>
            <a:normAutofit lnSpcReduction="10000"/>
          </a:bodyPr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Vistas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Son consultas SQL almacenadas en la base de datos que actúan como tablas virtuales. No almacenan datos físicamente, sino que muestran datos de otras tablas según una consulta definida.</a:t>
            </a:r>
          </a:p>
          <a:p>
            <a:pPr marL="0" indent="0">
              <a:buNone/>
            </a:pP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pPr lvl="6"/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0A29DF-0F99-C708-4A88-AE134776F47F}"/>
              </a:ext>
            </a:extLst>
          </p:cNvPr>
          <p:cNvSpPr txBox="1"/>
          <p:nvPr/>
        </p:nvSpPr>
        <p:spPr>
          <a:xfrm>
            <a:off x="1270000" y="2844800"/>
            <a:ext cx="95097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>
                <a:solidFill>
                  <a:srgbClr val="FFFF00"/>
                </a:solidFill>
              </a:rPr>
              <a:t>Create</a:t>
            </a:r>
            <a:r>
              <a:rPr lang="es-ES" sz="3200" dirty="0">
                <a:solidFill>
                  <a:srgbClr val="FFFF00"/>
                </a:solidFill>
              </a:rPr>
              <a:t> </a:t>
            </a:r>
            <a:r>
              <a:rPr lang="es-ES" sz="3200" dirty="0" err="1">
                <a:solidFill>
                  <a:srgbClr val="FFFF00"/>
                </a:solidFill>
              </a:rPr>
              <a:t>view</a:t>
            </a:r>
            <a:r>
              <a:rPr lang="es-ES" sz="3200" dirty="0">
                <a:solidFill>
                  <a:srgbClr val="FFFF00"/>
                </a:solidFill>
              </a:rPr>
              <a:t> </a:t>
            </a:r>
            <a:r>
              <a:rPr lang="es-ES" sz="3200" dirty="0" err="1">
                <a:solidFill>
                  <a:srgbClr val="FFFF00"/>
                </a:solidFill>
              </a:rPr>
              <a:t>vista_películas</a:t>
            </a:r>
            <a:r>
              <a:rPr lang="es-ES" sz="3200" dirty="0">
                <a:solidFill>
                  <a:srgbClr val="FFFF00"/>
                </a:solidFill>
              </a:rPr>
              <a:t> as</a:t>
            </a:r>
          </a:p>
          <a:p>
            <a:r>
              <a:rPr lang="es-ES" sz="3200" dirty="0" err="1">
                <a:solidFill>
                  <a:srgbClr val="FFFF00"/>
                </a:solidFill>
              </a:rPr>
              <a:t>Select</a:t>
            </a:r>
            <a:r>
              <a:rPr lang="es-ES" sz="3200" dirty="0">
                <a:solidFill>
                  <a:srgbClr val="FFFF00"/>
                </a:solidFill>
              </a:rPr>
              <a:t> título, director</a:t>
            </a:r>
          </a:p>
          <a:p>
            <a:r>
              <a:rPr lang="es-ES" sz="3200" dirty="0" err="1">
                <a:solidFill>
                  <a:srgbClr val="FFFF00"/>
                </a:solidFill>
              </a:rPr>
              <a:t>From</a:t>
            </a:r>
            <a:r>
              <a:rPr lang="es-ES" sz="3200" dirty="0">
                <a:solidFill>
                  <a:srgbClr val="FFFF00"/>
                </a:solidFill>
              </a:rPr>
              <a:t> películas </a:t>
            </a:r>
            <a:r>
              <a:rPr lang="es-ES" sz="3200" dirty="0" err="1">
                <a:solidFill>
                  <a:srgbClr val="FFFF00"/>
                </a:solidFill>
              </a:rPr>
              <a:t>inner</a:t>
            </a:r>
            <a:r>
              <a:rPr lang="es-ES" sz="3200" dirty="0">
                <a:solidFill>
                  <a:srgbClr val="FFFF00"/>
                </a:solidFill>
              </a:rPr>
              <a:t> </a:t>
            </a:r>
            <a:r>
              <a:rPr lang="es-ES" sz="3200" dirty="0" err="1">
                <a:solidFill>
                  <a:srgbClr val="FFFF00"/>
                </a:solidFill>
              </a:rPr>
              <a:t>join</a:t>
            </a:r>
            <a:r>
              <a:rPr lang="es-ES" sz="3200" dirty="0">
                <a:solidFill>
                  <a:srgbClr val="FFFF00"/>
                </a:solidFill>
              </a:rPr>
              <a:t> directores </a:t>
            </a:r>
            <a:r>
              <a:rPr lang="es-ES" sz="3200" dirty="0" err="1">
                <a:solidFill>
                  <a:srgbClr val="FFFF00"/>
                </a:solidFill>
              </a:rPr>
              <a:t>on</a:t>
            </a:r>
            <a:r>
              <a:rPr lang="es-ES" sz="3200" dirty="0">
                <a:solidFill>
                  <a:srgbClr val="FFFF00"/>
                </a:solidFill>
              </a:rPr>
              <a:t> </a:t>
            </a:r>
            <a:r>
              <a:rPr lang="es-ES" sz="3200" dirty="0" err="1">
                <a:solidFill>
                  <a:srgbClr val="FFFF00"/>
                </a:solidFill>
              </a:rPr>
              <a:t>películas.cod_director</a:t>
            </a:r>
            <a:r>
              <a:rPr lang="es-ES" sz="3200" dirty="0">
                <a:solidFill>
                  <a:srgbClr val="FFFF00"/>
                </a:solidFill>
              </a:rPr>
              <a:t>=</a:t>
            </a:r>
            <a:r>
              <a:rPr lang="es-ES" sz="3200" dirty="0" err="1">
                <a:solidFill>
                  <a:srgbClr val="FFFF00"/>
                </a:solidFill>
              </a:rPr>
              <a:t>directores.codigo</a:t>
            </a:r>
            <a:endParaRPr lang="es-E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5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9D16-2F16-E3E2-EC73-3BD0722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DCCC7-73F0-C7F4-6CD7-C4824E88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803"/>
            <a:ext cx="9905999" cy="1375237"/>
          </a:xfrm>
        </p:spPr>
        <p:txBody>
          <a:bodyPr>
            <a:normAutofit lnSpcReduction="10000"/>
          </a:bodyPr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Procedimientos Almacenados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Son conjuntos de comandos SQL que se almacenan en la base de datos y se pueden ejecutar cuando sea necesario. Ayudan a encapsular la lógica del negocio y a reutilizar el código.</a:t>
            </a:r>
          </a:p>
          <a:p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E6B190-BBC1-D6F3-216F-F363125387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10" t="29028" r="1015" b="6806"/>
          <a:stretch/>
        </p:blipFill>
        <p:spPr>
          <a:xfrm>
            <a:off x="3439160" y="2805934"/>
            <a:ext cx="4969082" cy="3826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BF4439A-C57C-7E51-672F-8776362D5792}"/>
              </a:ext>
            </a:extLst>
          </p:cNvPr>
          <p:cNvSpPr/>
          <p:nvPr/>
        </p:nvSpPr>
        <p:spPr>
          <a:xfrm>
            <a:off x="5923700" y="4439340"/>
            <a:ext cx="781899" cy="47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47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9D16-2F16-E3E2-EC73-3BD0722B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es-ES" dirty="0"/>
              <a:t>Procedimientos almacenados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DCCC7-73F0-C7F4-6CD7-C4824E886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7803"/>
            <a:ext cx="9905999" cy="1375237"/>
          </a:xfrm>
        </p:spPr>
        <p:txBody>
          <a:bodyPr>
            <a:normAutofit lnSpcReduction="10000"/>
          </a:bodyPr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Procedimientos Almacenados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Son conjuntos de comandos SQL que se almacenan en la base de datos y se pueden ejecutar cuando sea necesario. Ayudan a encapsular la lógica del negocio y a reutilizar el código.</a:t>
            </a:r>
          </a:p>
          <a:p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3CE9A7-8B3A-6C15-3F80-38319486C5FD}"/>
              </a:ext>
            </a:extLst>
          </p:cNvPr>
          <p:cNvSpPr txBox="1"/>
          <p:nvPr/>
        </p:nvSpPr>
        <p:spPr>
          <a:xfrm>
            <a:off x="1219200" y="2976880"/>
            <a:ext cx="97129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FF00"/>
                </a:solidFill>
              </a:rPr>
              <a:t>Create</a:t>
            </a:r>
            <a:r>
              <a:rPr lang="es-ES" sz="2800" dirty="0">
                <a:solidFill>
                  <a:srgbClr val="FFFF00"/>
                </a:solidFill>
              </a:rPr>
              <a:t> </a:t>
            </a:r>
            <a:r>
              <a:rPr lang="es-ES" sz="2800" dirty="0" err="1">
                <a:solidFill>
                  <a:srgbClr val="FFFF00"/>
                </a:solidFill>
              </a:rPr>
              <a:t>procedure</a:t>
            </a:r>
            <a:r>
              <a:rPr lang="es-ES" sz="2800" dirty="0">
                <a:solidFill>
                  <a:srgbClr val="FFFF00"/>
                </a:solidFill>
              </a:rPr>
              <a:t> </a:t>
            </a:r>
            <a:r>
              <a:rPr lang="es-ES" sz="2800" dirty="0" err="1">
                <a:solidFill>
                  <a:srgbClr val="FFFF00"/>
                </a:solidFill>
              </a:rPr>
              <a:t>pa_películas</a:t>
            </a:r>
            <a:endParaRPr lang="es-ES" sz="2800" dirty="0">
              <a:solidFill>
                <a:srgbClr val="FFFF00"/>
              </a:solidFill>
            </a:endParaRPr>
          </a:p>
          <a:p>
            <a:r>
              <a:rPr lang="es-ES" sz="2800" dirty="0">
                <a:solidFill>
                  <a:srgbClr val="FFFF00"/>
                </a:solidFill>
              </a:rPr>
              <a:t>@titulopeli </a:t>
            </a:r>
            <a:r>
              <a:rPr lang="es-ES" sz="2800" dirty="0" err="1">
                <a:solidFill>
                  <a:srgbClr val="FFFF00"/>
                </a:solidFill>
              </a:rPr>
              <a:t>varchar</a:t>
            </a:r>
            <a:r>
              <a:rPr lang="es-ES" sz="2800" dirty="0">
                <a:solidFill>
                  <a:srgbClr val="FFFF00"/>
                </a:solidFill>
              </a:rPr>
              <a:t>(30)</a:t>
            </a:r>
          </a:p>
          <a:p>
            <a:r>
              <a:rPr lang="es-ES" sz="2800" dirty="0">
                <a:solidFill>
                  <a:srgbClr val="FFFF00"/>
                </a:solidFill>
              </a:rPr>
              <a:t>As</a:t>
            </a:r>
          </a:p>
          <a:p>
            <a:r>
              <a:rPr lang="es-ES" sz="2800" dirty="0" err="1">
                <a:solidFill>
                  <a:srgbClr val="FFFF00"/>
                </a:solidFill>
              </a:rPr>
              <a:t>Select</a:t>
            </a:r>
            <a:r>
              <a:rPr lang="es-ES" sz="2800" dirty="0">
                <a:solidFill>
                  <a:srgbClr val="FFFF00"/>
                </a:solidFill>
              </a:rPr>
              <a:t> titulo, director</a:t>
            </a:r>
          </a:p>
          <a:p>
            <a:r>
              <a:rPr lang="es-ES" sz="2800" dirty="0" err="1">
                <a:solidFill>
                  <a:srgbClr val="FFFF00"/>
                </a:solidFill>
              </a:rPr>
              <a:t>From</a:t>
            </a:r>
            <a:r>
              <a:rPr lang="es-ES" sz="2800" dirty="0">
                <a:solidFill>
                  <a:srgbClr val="FFFF00"/>
                </a:solidFill>
              </a:rPr>
              <a:t> películas </a:t>
            </a:r>
            <a:r>
              <a:rPr lang="es-ES" sz="2800" dirty="0" err="1">
                <a:solidFill>
                  <a:srgbClr val="FFFF00"/>
                </a:solidFill>
              </a:rPr>
              <a:t>inner</a:t>
            </a:r>
            <a:r>
              <a:rPr lang="es-ES" sz="2800" dirty="0">
                <a:solidFill>
                  <a:srgbClr val="FFFF00"/>
                </a:solidFill>
              </a:rPr>
              <a:t> </a:t>
            </a:r>
            <a:r>
              <a:rPr lang="es-ES" sz="2800" dirty="0" err="1">
                <a:solidFill>
                  <a:srgbClr val="FFFF00"/>
                </a:solidFill>
              </a:rPr>
              <a:t>join</a:t>
            </a:r>
            <a:r>
              <a:rPr lang="es-ES" sz="2800" dirty="0">
                <a:solidFill>
                  <a:srgbClr val="FFFF00"/>
                </a:solidFill>
              </a:rPr>
              <a:t> directores </a:t>
            </a:r>
            <a:r>
              <a:rPr lang="es-ES" sz="2800" dirty="0" err="1">
                <a:solidFill>
                  <a:srgbClr val="FFFF00"/>
                </a:solidFill>
              </a:rPr>
              <a:t>on</a:t>
            </a:r>
            <a:r>
              <a:rPr lang="es-ES" sz="2800" dirty="0">
                <a:solidFill>
                  <a:srgbClr val="FFFF00"/>
                </a:solidFill>
              </a:rPr>
              <a:t> </a:t>
            </a:r>
            <a:r>
              <a:rPr lang="es-ES" sz="2800" dirty="0" err="1">
                <a:solidFill>
                  <a:srgbClr val="FFFF00"/>
                </a:solidFill>
              </a:rPr>
              <a:t>películas.cod_director</a:t>
            </a:r>
            <a:r>
              <a:rPr lang="es-ES" sz="2800" dirty="0">
                <a:solidFill>
                  <a:srgbClr val="FFFF00"/>
                </a:solidFill>
              </a:rPr>
              <a:t>=</a:t>
            </a:r>
            <a:r>
              <a:rPr lang="es-ES" sz="2800" dirty="0" err="1">
                <a:solidFill>
                  <a:srgbClr val="FFFF00"/>
                </a:solidFill>
              </a:rPr>
              <a:t>directores.codigo</a:t>
            </a:r>
            <a:endParaRPr lang="es-ES" sz="2800" dirty="0">
              <a:solidFill>
                <a:srgbClr val="FFFF00"/>
              </a:solidFill>
            </a:endParaRPr>
          </a:p>
          <a:p>
            <a:r>
              <a:rPr lang="es-ES" sz="2800" dirty="0" err="1">
                <a:solidFill>
                  <a:srgbClr val="FFFF00"/>
                </a:solidFill>
              </a:rPr>
              <a:t>Where</a:t>
            </a:r>
            <a:r>
              <a:rPr lang="es-ES" sz="2800" dirty="0">
                <a:solidFill>
                  <a:srgbClr val="FFFF00"/>
                </a:solidFill>
              </a:rPr>
              <a:t> titulo=@titulopeli</a:t>
            </a:r>
          </a:p>
        </p:txBody>
      </p:sp>
    </p:spTree>
    <p:extLst>
      <p:ext uri="{BB962C8B-B14F-4D97-AF65-F5344CB8AC3E}">
        <p14:creationId xmlns:p14="http://schemas.microsoft.com/office/powerpoint/2010/main" val="149741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AE43A-D09D-CE2F-D97D-E94A5799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5162"/>
          </a:xfrm>
        </p:spPr>
        <p:txBody>
          <a:bodyPr anchor="t" anchorCtr="0"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E5390-89CA-5E12-90C8-4ECC75C5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4447"/>
            <a:ext cx="9905999" cy="1511487"/>
          </a:xfrm>
        </p:spPr>
        <p:txBody>
          <a:bodyPr/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Funciones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Son bloques de código que aceptan argumentos, realizan un cálculo o una operación y devuelven un valor. Pueden ser funciones escalares, de tabla o de tipo.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D3C3DC-5AB1-BEBC-4553-DFB9A6C02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110" t="29028" r="1015" b="6806"/>
          <a:stretch/>
        </p:blipFill>
        <p:spPr>
          <a:xfrm>
            <a:off x="3449320" y="2805934"/>
            <a:ext cx="4969082" cy="38261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20C3862-C5A5-2218-553B-3B74899715AF}"/>
              </a:ext>
            </a:extLst>
          </p:cNvPr>
          <p:cNvSpPr/>
          <p:nvPr/>
        </p:nvSpPr>
        <p:spPr>
          <a:xfrm>
            <a:off x="7020560" y="4566630"/>
            <a:ext cx="508000" cy="279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35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AE43A-D09D-CE2F-D97D-E94A5799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5162"/>
          </a:xfrm>
        </p:spPr>
        <p:txBody>
          <a:bodyPr anchor="t" anchorCtr="0"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E5390-89CA-5E12-90C8-4ECC75C5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4447"/>
            <a:ext cx="9905999" cy="3998913"/>
          </a:xfrm>
        </p:spPr>
        <p:txBody>
          <a:bodyPr/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Funciones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Son bloques de código que aceptan argumentos, realizan un cálculo o una operación y devuelven un valor. Pueden ser funciones escalares, de tabla o de tipo.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Funciones Escalares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Son funciones que devuelven un solo valor basado en los parámetros de entrada.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Toman uno o más valores como entrada y realizan operaciones en esos valores para devolver un único resultado.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Pueden ser utilizadas en cualquier lugar donde se pueda utilizar una expresión SQL, como en SELECT, WHERE, y ORDER BY.</a:t>
            </a:r>
          </a:p>
          <a:p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392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AE43A-D09D-CE2F-D97D-E94A5799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5162"/>
          </a:xfrm>
        </p:spPr>
        <p:txBody>
          <a:bodyPr anchor="t" anchorCtr="0"/>
          <a:lstStyle/>
          <a:p>
            <a:r>
              <a:rPr lang="es-ES" dirty="0"/>
              <a:t>Funciones ESCALARES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E5390-89CA-5E12-90C8-4ECC75C5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4447"/>
            <a:ext cx="9905999" cy="5238433"/>
          </a:xfrm>
        </p:spPr>
        <p:txBody>
          <a:bodyPr>
            <a:normAutofit fontScale="92500" lnSpcReduction="20000"/>
          </a:bodyPr>
          <a:lstStyle/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CREATE FUNCTION </a:t>
            </a:r>
            <a:r>
              <a:rPr lang="es-ES" sz="2300" b="1" i="0" dirty="0" err="1">
                <a:solidFill>
                  <a:srgbClr val="FFFF00"/>
                </a:solidFill>
                <a:effectLst/>
                <a:latin typeface="Söhne"/>
              </a:rPr>
              <a:t>SumarNumeros</a:t>
            </a:r>
            <a:endParaRPr lang="es-ES" sz="2300" b="1" i="0" dirty="0">
              <a:solidFill>
                <a:srgbClr val="FFFF00"/>
              </a:solidFill>
              <a:effectLst/>
              <a:latin typeface="Söhne"/>
            </a:endParaRP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(</a:t>
            </a: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    @numero1 INT,</a:t>
            </a: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    @numero2 INT</a:t>
            </a: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)</a:t>
            </a: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RETURNS INT</a:t>
            </a: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AS</a:t>
            </a: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BEGIN</a:t>
            </a: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    DECLARE @resultado INT;</a:t>
            </a: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    SET @resultado = @numero1 + @numero2;</a:t>
            </a: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    RETURN @resultado;</a:t>
            </a: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END;</a:t>
            </a:r>
          </a:p>
          <a:p>
            <a:pPr marL="457200" lvl="1" indent="0" algn="l">
              <a:spcBef>
                <a:spcPts val="0"/>
              </a:spcBef>
              <a:buNone/>
            </a:pPr>
            <a:endParaRPr lang="es-ES" sz="2300" b="1" i="0" dirty="0">
              <a:solidFill>
                <a:srgbClr val="FFFF00"/>
              </a:solidFill>
              <a:effectLst/>
              <a:latin typeface="Söhne"/>
            </a:endParaRP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-- Uso de la función</a:t>
            </a:r>
          </a:p>
          <a:p>
            <a:pPr marL="457200" lvl="1" indent="0" algn="l">
              <a:spcBef>
                <a:spcPts val="0"/>
              </a:spcBef>
              <a:buNone/>
            </a:pP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SELECT </a:t>
            </a:r>
            <a:r>
              <a:rPr lang="es-ES" sz="2300" b="1" i="0" dirty="0" err="1">
                <a:solidFill>
                  <a:srgbClr val="FFFF00"/>
                </a:solidFill>
                <a:effectLst/>
                <a:latin typeface="Söhne"/>
              </a:rPr>
              <a:t>dbo.SumarNumeros</a:t>
            </a:r>
            <a:r>
              <a:rPr lang="es-ES" sz="2300" b="1" i="0" dirty="0">
                <a:solidFill>
                  <a:srgbClr val="FFFF00"/>
                </a:solidFill>
                <a:effectLst/>
                <a:latin typeface="Söhne"/>
              </a:rPr>
              <a:t>(5, 7) AS Suma;</a:t>
            </a:r>
          </a:p>
          <a:p>
            <a:pPr marL="457200" lvl="1" indent="0" algn="l">
              <a:buNone/>
            </a:pPr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83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AE43A-D09D-CE2F-D97D-E94A5799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5162"/>
          </a:xfrm>
        </p:spPr>
        <p:txBody>
          <a:bodyPr anchor="t" anchorCtr="0"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E5390-89CA-5E12-90C8-4ECC75C5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4447"/>
            <a:ext cx="9905999" cy="3998913"/>
          </a:xfrm>
        </p:spPr>
        <p:txBody>
          <a:bodyPr/>
          <a:lstStyle/>
          <a:p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Funciones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 Son bloques de código que aceptan argumentos, realizan un cálculo o una operación y devuelven un valor. Pueden ser funciones escalares, de tabla o de tipo.</a:t>
            </a:r>
          </a:p>
          <a:p>
            <a:pPr marL="457200" indent="-457200" algn="l">
              <a:buFont typeface="+mj-lt"/>
              <a:buAutoNum type="arabicPeriod" startAt="2"/>
            </a:pPr>
            <a:r>
              <a:rPr lang="es-ES" b="1" i="0" dirty="0">
                <a:solidFill>
                  <a:srgbClr val="0D0D0D"/>
                </a:solidFill>
                <a:effectLst/>
                <a:latin typeface="Söhne"/>
              </a:rPr>
              <a:t>Funciones de Tabla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Son funciones que devuelven un conjunto de filas como resultado.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Se definen con una estructura similar a una tabla, especificando las columnas de salida y el tipo de datos de cada columna.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Pueden ser utilizadas en consultas como si fueran una tabla real, lo que permite utilizarlas en combinaciones con otras tablas, </a:t>
            </a:r>
            <a:r>
              <a:rPr lang="es-ES" b="0" i="0" dirty="0" err="1">
                <a:solidFill>
                  <a:srgbClr val="0D0D0D"/>
                </a:solidFill>
                <a:effectLst/>
                <a:latin typeface="Söhne"/>
              </a:rPr>
              <a:t>joins</a:t>
            </a:r>
            <a:r>
              <a:rPr lang="es-ES" b="0" i="0" dirty="0">
                <a:solidFill>
                  <a:srgbClr val="0D0D0D"/>
                </a:solidFill>
                <a:effectLst/>
                <a:latin typeface="Söhne"/>
              </a:rPr>
              <a:t>, y otras operaciones de conjunto.</a:t>
            </a:r>
          </a:p>
          <a:p>
            <a:endParaRPr lang="es-E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0383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186</TotalTime>
  <Words>900</Words>
  <Application>Microsoft Office PowerPoint</Application>
  <PresentationFormat>Panorámica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Söhne</vt:lpstr>
      <vt:lpstr>Söhne Mono</vt:lpstr>
      <vt:lpstr>Tw Cen MT</vt:lpstr>
      <vt:lpstr>Circuito</vt:lpstr>
      <vt:lpstr>Vistas, Procedimientos almacenados, funciones y triggers</vt:lpstr>
      <vt:lpstr>Vistas</vt:lpstr>
      <vt:lpstr>Vistas</vt:lpstr>
      <vt:lpstr>Procedimientos almacenados</vt:lpstr>
      <vt:lpstr>Procedimientos almacenados</vt:lpstr>
      <vt:lpstr>Funciones</vt:lpstr>
      <vt:lpstr>Funciones</vt:lpstr>
      <vt:lpstr>Funciones ESCALARES</vt:lpstr>
      <vt:lpstr>Funciones</vt:lpstr>
      <vt:lpstr>Funciones de tabla</vt:lpstr>
      <vt:lpstr>Funciones</vt:lpstr>
      <vt:lpstr>Funciones de tipo</vt:lpstr>
      <vt:lpstr>Triggers</vt:lpstr>
      <vt:lpstr>Triggers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Vistas, Procedimientos almacenados, funciones y triggers</dc:title>
  <dc:creator>MARIA DE LOS A LOPEZ LOPEZ</dc:creator>
  <cp:lastModifiedBy>MARIA DE LOS A LOPEZ LOPEZ</cp:lastModifiedBy>
  <cp:revision>4</cp:revision>
  <dcterms:created xsi:type="dcterms:W3CDTF">2024-04-07T14:51:24Z</dcterms:created>
  <dcterms:modified xsi:type="dcterms:W3CDTF">2024-04-29T08:04:40Z</dcterms:modified>
</cp:coreProperties>
</file>