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A71F7-0517-480B-883A-9FB492619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Funciones vs procedimientos almacenados</a:t>
            </a:r>
          </a:p>
        </p:txBody>
      </p:sp>
    </p:spTree>
    <p:extLst>
      <p:ext uri="{BB962C8B-B14F-4D97-AF65-F5344CB8AC3E}">
        <p14:creationId xmlns:p14="http://schemas.microsoft.com/office/powerpoint/2010/main" val="368672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023DE-35CF-F092-49E0-65F195CC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vs procedimientos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4102F-8C06-E617-32F8-287FAB2E5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94138"/>
          </a:xfrm>
        </p:spPr>
        <p:txBody>
          <a:bodyPr>
            <a:normAutofit/>
          </a:bodyPr>
          <a:lstStyle/>
          <a:p>
            <a:pPr algn="just"/>
            <a:r>
              <a:rPr lang="es-ES" b="1" i="0" dirty="0">
                <a:solidFill>
                  <a:schemeClr val="bg1"/>
                </a:solidFill>
                <a:effectLst/>
                <a:latin typeface="Google Sans"/>
              </a:rPr>
              <a:t>Un procedimiento almacenado es un conjunto de instrucciones que se pueden llamar desde otras consultas o desde otros procedimientos almacenados. Un procedimiento puede tomar argumentos de entrada y mostrar valores como resultados.</a:t>
            </a:r>
          </a:p>
          <a:p>
            <a:pPr algn="just"/>
            <a:r>
              <a:rPr lang="es-ES" b="1" i="0" dirty="0">
                <a:solidFill>
                  <a:schemeClr val="bg1"/>
                </a:solidFill>
                <a:effectLst/>
                <a:latin typeface="Google Sans"/>
              </a:rPr>
              <a:t>Una función es un conjunto de instrucciones SQL, que realiza una operación y devuelve un valor de retorno. El retorno de un valor es obligatorio. Esto es una de las diferencias de una función de un procedimiento almacenado.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9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023DE-35CF-F092-49E0-65F195CC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vs procedimientos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4102F-8C06-E617-32F8-287FAB2E5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94138"/>
          </a:xfrm>
        </p:spPr>
        <p:txBody>
          <a:bodyPr>
            <a:normAutofit/>
          </a:bodyPr>
          <a:lstStyle/>
          <a:p>
            <a:pPr algn="just"/>
            <a:r>
              <a:rPr lang="es-ES" b="1" i="0" dirty="0">
                <a:solidFill>
                  <a:schemeClr val="bg1"/>
                </a:solidFill>
                <a:effectLst/>
                <a:latin typeface="Google Sans"/>
              </a:rPr>
              <a:t>Una función tiene un tipo de retorno y devuelve un valor, solo permite  instrucciones SELECT en ella.</a:t>
            </a:r>
          </a:p>
          <a:p>
            <a:pPr algn="just"/>
            <a:r>
              <a:rPr lang="es-ES" b="1" i="0" dirty="0">
                <a:solidFill>
                  <a:schemeClr val="bg1"/>
                </a:solidFill>
                <a:effectLst/>
                <a:latin typeface="Google Sans"/>
              </a:rPr>
              <a:t>mientras que un procedimiento almacenado no tiene un tipo de retorno y devolver un valor es opcional. Un procedimiento almacenado permite SELECCIONAR, INSERTAR, ACTUALIZAR Y ELIMINAR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53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023DE-35CF-F092-49E0-65F195CC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vs procedimientos creación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4102F-8C06-E617-32F8-287FAB2E5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6400"/>
            <a:ext cx="9905999" cy="4695825"/>
          </a:xfrm>
        </p:spPr>
        <p:txBody>
          <a:bodyPr>
            <a:normAutofit lnSpcReduction="10000"/>
          </a:bodyPr>
          <a:lstStyle/>
          <a:p>
            <a:pPr marL="0" indent="0" fontAlgn="base" latinLnBrk="1">
              <a:spcBef>
                <a:spcPts val="0"/>
              </a:spcBef>
              <a:buNone/>
            </a:pPr>
            <a:r>
              <a:rPr lang="en-US" b="1" i="0" dirty="0" err="1">
                <a:solidFill>
                  <a:schemeClr val="bg1"/>
                </a:solidFill>
                <a:effectLst/>
                <a:latin typeface="inherit"/>
              </a:rPr>
              <a:t>Procecimientos</a:t>
            </a:r>
            <a:endParaRPr lang="en-US" b="1" i="0" dirty="0">
              <a:solidFill>
                <a:schemeClr val="bg1"/>
              </a:solidFill>
              <a:effectLst/>
              <a:latin typeface="inherit"/>
            </a:endParaRPr>
          </a:p>
          <a:p>
            <a:pPr marL="0" indent="0" fontAlgn="base" latinLnBrk="1">
              <a:spcBef>
                <a:spcPts val="0"/>
              </a:spcBef>
              <a:buNone/>
            </a:pPr>
            <a:r>
              <a:rPr lang="en-US" b="1" i="0" dirty="0">
                <a:solidFill>
                  <a:srgbClr val="FFFF00"/>
                </a:solidFill>
                <a:effectLst/>
                <a:latin typeface="inherit"/>
              </a:rPr>
              <a:t>CREATE PROCEDURE </a:t>
            </a:r>
            <a:r>
              <a:rPr lang="en-US" b="1" i="0" dirty="0" err="1">
                <a:solidFill>
                  <a:srgbClr val="FFFF00"/>
                </a:solidFill>
                <a:effectLst/>
                <a:latin typeface="inherit"/>
              </a:rPr>
              <a:t>pa_saludo</a:t>
            </a:r>
            <a:endParaRPr lang="en-US" b="1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pPr marL="0" indent="0" fontAlgn="base" latinLnBrk="1">
              <a:spcBef>
                <a:spcPts val="0"/>
              </a:spcBef>
              <a:buNone/>
            </a:pPr>
            <a:r>
              <a:rPr lang="en-US" b="1" i="0" dirty="0">
                <a:solidFill>
                  <a:srgbClr val="FFFF00"/>
                </a:solidFill>
                <a:effectLst/>
                <a:latin typeface="inherit"/>
              </a:rPr>
              <a:t>AS</a:t>
            </a:r>
            <a:endParaRPr lang="en-US" b="1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pPr marL="0" indent="0" fontAlgn="base" latinLnBrk="1">
              <a:spcBef>
                <a:spcPts val="0"/>
              </a:spcBef>
              <a:buNone/>
            </a:pPr>
            <a:r>
              <a:rPr lang="en-US" b="1" i="0" dirty="0">
                <a:solidFill>
                  <a:srgbClr val="FFFF00"/>
                </a:solidFill>
                <a:effectLst/>
                <a:latin typeface="inherit"/>
              </a:rPr>
              <a:t>PRINT ‘Hola’</a:t>
            </a:r>
          </a:p>
          <a:p>
            <a:pPr marL="0" indent="0" fontAlgn="base" latinLnBrk="1">
              <a:spcBef>
                <a:spcPts val="0"/>
              </a:spcBef>
              <a:buNone/>
            </a:pPr>
            <a:r>
              <a:rPr lang="en-US" b="1" dirty="0" err="1">
                <a:solidFill>
                  <a:schemeClr val="bg1"/>
                </a:solidFill>
                <a:latin typeface="inherit"/>
              </a:rPr>
              <a:t>Funciones</a:t>
            </a:r>
            <a:r>
              <a:rPr lang="en-US" b="1" dirty="0">
                <a:solidFill>
                  <a:schemeClr val="bg1"/>
                </a:solidFill>
                <a:latin typeface="inheri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inherit"/>
              </a:rPr>
              <a:t>escalares</a:t>
            </a:r>
            <a:endParaRPr lang="en-US" b="1" dirty="0">
              <a:solidFill>
                <a:schemeClr val="bg1"/>
              </a:solidFill>
              <a:latin typeface="inherit"/>
            </a:endParaRPr>
          </a:p>
          <a:p>
            <a:pPr marL="0" indent="0" fontAlgn="base" latinLnBrk="1">
              <a:spcBef>
                <a:spcPts val="0"/>
              </a:spcBef>
              <a:buNone/>
            </a:pPr>
            <a:r>
              <a:rPr lang="en-US" b="1" i="0" dirty="0">
                <a:solidFill>
                  <a:srgbClr val="FFFF00"/>
                </a:solidFill>
                <a:effectLst/>
                <a:latin typeface="inherit"/>
              </a:rPr>
              <a:t>CREATE FUNCTION </a:t>
            </a:r>
            <a:r>
              <a:rPr lang="en-US" b="1" i="0" dirty="0" err="1">
                <a:solidFill>
                  <a:srgbClr val="FFFF00"/>
                </a:solidFill>
                <a:effectLst/>
                <a:latin typeface="inherit"/>
              </a:rPr>
              <a:t>dbo.</a:t>
            </a:r>
            <a:r>
              <a:rPr lang="en-US" b="1" dirty="0" err="1">
                <a:solidFill>
                  <a:srgbClr val="FFFF00"/>
                </a:solidFill>
                <a:latin typeface="inherit"/>
              </a:rPr>
              <a:t>saludo</a:t>
            </a:r>
            <a:r>
              <a:rPr lang="en-US" b="1" i="0" dirty="0">
                <a:solidFill>
                  <a:srgbClr val="FFFF00"/>
                </a:solidFill>
                <a:effectLst/>
                <a:latin typeface="inherit"/>
              </a:rPr>
              <a:t>()</a:t>
            </a:r>
            <a:endParaRPr lang="en-US" b="1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pPr marL="0" indent="0" fontAlgn="base" latinLnBrk="1">
              <a:spcBef>
                <a:spcPts val="0"/>
              </a:spcBef>
              <a:buNone/>
            </a:pPr>
            <a:r>
              <a:rPr lang="en-US" b="1" i="0" dirty="0">
                <a:solidFill>
                  <a:srgbClr val="FFFF00"/>
                </a:solidFill>
                <a:effectLst/>
                <a:latin typeface="inherit"/>
              </a:rPr>
              <a:t>RETURNS varchar(20)</a:t>
            </a:r>
            <a:endParaRPr lang="en-US" b="1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pPr marL="0" indent="0" fontAlgn="base" latinLnBrk="1">
              <a:spcBef>
                <a:spcPts val="0"/>
              </a:spcBef>
              <a:buNone/>
            </a:pPr>
            <a:r>
              <a:rPr lang="en-US" b="1" i="0" dirty="0">
                <a:solidFill>
                  <a:srgbClr val="FFFF00"/>
                </a:solidFill>
                <a:effectLst/>
                <a:latin typeface="inherit"/>
              </a:rPr>
              <a:t>AS </a:t>
            </a:r>
            <a:endParaRPr lang="en-US" b="1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pPr marL="0" indent="0" fontAlgn="base" latinLnBrk="1">
              <a:spcBef>
                <a:spcPts val="0"/>
              </a:spcBef>
              <a:buNone/>
            </a:pPr>
            <a:r>
              <a:rPr lang="en-US" b="1" i="0" dirty="0">
                <a:solidFill>
                  <a:srgbClr val="FFFF00"/>
                </a:solidFill>
                <a:effectLst/>
                <a:latin typeface="inherit"/>
              </a:rPr>
              <a:t>BEGIN</a:t>
            </a:r>
            <a:endParaRPr lang="en-US" b="1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pPr marL="0" indent="0" fontAlgn="base" latinLnBrk="1">
              <a:spcBef>
                <a:spcPts val="0"/>
              </a:spcBef>
              <a:buNone/>
            </a:pPr>
            <a:r>
              <a:rPr lang="en-US" b="1" i="0" dirty="0">
                <a:solidFill>
                  <a:srgbClr val="FFFF00"/>
                </a:solidFill>
                <a:effectLst/>
                <a:latin typeface="inherit"/>
              </a:rPr>
              <a:t>RETURN ‘Hola'</a:t>
            </a:r>
            <a:endParaRPr lang="en-US" b="1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pPr marL="0" indent="0" fontAlgn="base" latinLnBrk="1">
              <a:spcBef>
                <a:spcPts val="0"/>
              </a:spcBef>
              <a:buNone/>
            </a:pPr>
            <a:r>
              <a:rPr lang="en-US" b="1" i="0" dirty="0">
                <a:solidFill>
                  <a:srgbClr val="FFFF00"/>
                </a:solidFill>
                <a:effectLst/>
                <a:latin typeface="inherit"/>
              </a:rPr>
              <a:t>END</a:t>
            </a:r>
            <a:endParaRPr lang="en-US" b="1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base" latinLnBrk="1">
              <a:buNone/>
            </a:pPr>
            <a:endParaRPr lang="en-US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90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023DE-35CF-F092-49E0-65F195CC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vs procedimientos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4102F-8C06-E617-32F8-287FAB2E5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6400"/>
            <a:ext cx="9905999" cy="4695825"/>
          </a:xfrm>
        </p:spPr>
        <p:txBody>
          <a:bodyPr>
            <a:normAutofit lnSpcReduction="10000"/>
          </a:bodyPr>
          <a:lstStyle/>
          <a:p>
            <a:pPr marL="0" indent="0" fontAlgn="base" latinLnBrk="1">
              <a:spcBef>
                <a:spcPts val="0"/>
              </a:spcBef>
              <a:buNone/>
            </a:pPr>
            <a:r>
              <a:rPr lang="en-US" b="1" i="0" dirty="0" err="1">
                <a:solidFill>
                  <a:schemeClr val="bg1"/>
                </a:solidFill>
                <a:effectLst/>
                <a:latin typeface="inherit"/>
              </a:rPr>
              <a:t>Procecimientos</a:t>
            </a:r>
            <a:endParaRPr lang="en-US" b="1" i="0" dirty="0">
              <a:solidFill>
                <a:schemeClr val="bg1"/>
              </a:solidFill>
              <a:effectLst/>
              <a:latin typeface="inherit"/>
            </a:endParaRPr>
          </a:p>
          <a:p>
            <a:pPr marL="0" indent="0" algn="l" fontAlgn="base" latinLnBrk="1">
              <a:spcBef>
                <a:spcPts val="0"/>
              </a:spcBef>
              <a:buNone/>
            </a:pPr>
            <a:r>
              <a:rPr lang="en-US" b="1" i="0" dirty="0">
                <a:solidFill>
                  <a:srgbClr val="FFFF00"/>
                </a:solidFill>
                <a:effectLst/>
                <a:latin typeface="inherit"/>
              </a:rPr>
              <a:t>CREATE PROCEDURE </a:t>
            </a:r>
            <a:r>
              <a:rPr lang="en-US" b="1" i="0" dirty="0" err="1">
                <a:solidFill>
                  <a:srgbClr val="FFFF00"/>
                </a:solidFill>
                <a:effectLst/>
                <a:latin typeface="inherit"/>
              </a:rPr>
              <a:t>pa</a:t>
            </a:r>
            <a:r>
              <a:rPr lang="en-US" b="1" dirty="0" err="1">
                <a:solidFill>
                  <a:srgbClr val="FFFF00"/>
                </a:solidFill>
                <a:latin typeface="inherit"/>
              </a:rPr>
              <a:t>_ciudadesporregion</a:t>
            </a:r>
            <a:endParaRPr lang="en-US" b="1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base" latinLnBrk="1">
              <a:spcBef>
                <a:spcPts val="0"/>
              </a:spcBef>
              <a:buNone/>
            </a:pPr>
            <a:r>
              <a:rPr lang="en-US" b="1" i="0" dirty="0">
                <a:solidFill>
                  <a:srgbClr val="FFFF00"/>
                </a:solidFill>
                <a:effectLst/>
                <a:latin typeface="inherit"/>
              </a:rPr>
              <a:t>@region1 varchar(30)</a:t>
            </a:r>
            <a:endParaRPr lang="en-US" b="1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base" latinLnBrk="1">
              <a:spcBef>
                <a:spcPts val="0"/>
              </a:spcBef>
              <a:buNone/>
            </a:pPr>
            <a:r>
              <a:rPr lang="en-US" b="1" i="0" dirty="0">
                <a:solidFill>
                  <a:srgbClr val="FFFF00"/>
                </a:solidFill>
                <a:effectLst/>
                <a:latin typeface="inherit"/>
              </a:rPr>
              <a:t>as</a:t>
            </a:r>
            <a:endParaRPr lang="en-US" b="1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base" latinLnBrk="1">
              <a:spcBef>
                <a:spcPts val="0"/>
              </a:spcBef>
              <a:buNone/>
            </a:pPr>
            <a:r>
              <a:rPr lang="en-US" b="1" i="0" dirty="0">
                <a:solidFill>
                  <a:srgbClr val="FFFF00"/>
                </a:solidFill>
                <a:effectLst/>
                <a:latin typeface="inherit"/>
              </a:rPr>
              <a:t>Select</a:t>
            </a:r>
            <a:r>
              <a:rPr lang="en-US" b="1" dirty="0">
                <a:solidFill>
                  <a:srgbClr val="FFFF00"/>
                </a:solidFill>
                <a:latin typeface="inherit"/>
              </a:rPr>
              <a:t> ciudad from </a:t>
            </a:r>
            <a:r>
              <a:rPr lang="en-US" b="1" dirty="0" err="1">
                <a:solidFill>
                  <a:srgbClr val="FFFF00"/>
                </a:solidFill>
                <a:latin typeface="inherit"/>
              </a:rPr>
              <a:t>oficinas</a:t>
            </a:r>
            <a:r>
              <a:rPr lang="en-US" b="1" dirty="0">
                <a:solidFill>
                  <a:srgbClr val="FFFF00"/>
                </a:solidFill>
                <a:latin typeface="inherit"/>
              </a:rPr>
              <a:t> where region=@region1</a:t>
            </a:r>
            <a:endParaRPr lang="en-US" b="1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pPr marL="0" indent="0" fontAlgn="base" latinLnBrk="1">
              <a:spcBef>
                <a:spcPts val="0"/>
              </a:spcBef>
              <a:buNone/>
            </a:pPr>
            <a:r>
              <a:rPr lang="en-US" b="1" dirty="0" err="1">
                <a:solidFill>
                  <a:schemeClr val="bg1"/>
                </a:solidFill>
                <a:latin typeface="inherit"/>
              </a:rPr>
              <a:t>Funciones</a:t>
            </a:r>
            <a:r>
              <a:rPr lang="en-US" b="1" dirty="0">
                <a:solidFill>
                  <a:schemeClr val="bg1"/>
                </a:solidFill>
                <a:latin typeface="inherit"/>
              </a:rPr>
              <a:t> de </a:t>
            </a:r>
            <a:r>
              <a:rPr lang="en-US" b="1" dirty="0" err="1">
                <a:solidFill>
                  <a:schemeClr val="bg1"/>
                </a:solidFill>
                <a:latin typeface="inherit"/>
              </a:rPr>
              <a:t>tabla</a:t>
            </a:r>
            <a:endParaRPr lang="en-US" b="1" dirty="0">
              <a:solidFill>
                <a:schemeClr val="bg1"/>
              </a:solidFill>
              <a:latin typeface="inherit"/>
            </a:endParaRPr>
          </a:p>
          <a:p>
            <a:pPr marL="0" indent="0" algn="l" fontAlgn="base" latinLnBrk="1">
              <a:buNone/>
            </a:pPr>
            <a:r>
              <a:rPr lang="en-US" b="1" i="0" dirty="0">
                <a:solidFill>
                  <a:srgbClr val="FFFF00"/>
                </a:solidFill>
                <a:effectLst/>
                <a:latin typeface="inherit"/>
              </a:rPr>
              <a:t>CREATE FUNCTION </a:t>
            </a:r>
            <a:r>
              <a:rPr lang="en-US" b="1" i="0" dirty="0" err="1">
                <a:solidFill>
                  <a:srgbClr val="FFFF00"/>
                </a:solidFill>
                <a:effectLst/>
                <a:latin typeface="inherit"/>
              </a:rPr>
              <a:t>dbo.</a:t>
            </a:r>
            <a:r>
              <a:rPr lang="en-US" b="1" dirty="0" err="1">
                <a:solidFill>
                  <a:srgbClr val="FFFF00"/>
                </a:solidFill>
                <a:latin typeface="inherit"/>
              </a:rPr>
              <a:t>ciudadesporregion</a:t>
            </a:r>
            <a:r>
              <a:rPr lang="en-US" b="1" i="0" dirty="0">
                <a:solidFill>
                  <a:srgbClr val="FFFF00"/>
                </a:solidFill>
                <a:effectLst/>
                <a:latin typeface="inherit"/>
              </a:rPr>
              <a:t>(@</a:t>
            </a:r>
            <a:r>
              <a:rPr lang="en-US" b="1" dirty="0">
                <a:solidFill>
                  <a:srgbClr val="FFFF00"/>
                </a:solidFill>
                <a:latin typeface="inherit"/>
              </a:rPr>
              <a:t>region1 varchar(30)</a:t>
            </a:r>
            <a:r>
              <a:rPr lang="en-US" b="1" i="0" dirty="0">
                <a:solidFill>
                  <a:srgbClr val="FFFF00"/>
                </a:solidFill>
                <a:effectLst/>
                <a:latin typeface="inherit"/>
              </a:rPr>
              <a:t>)</a:t>
            </a:r>
            <a:endParaRPr lang="en-US" b="1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base" latinLnBrk="1">
              <a:buNone/>
            </a:pPr>
            <a:r>
              <a:rPr lang="en-US" b="1" i="0" dirty="0">
                <a:solidFill>
                  <a:srgbClr val="FFFF00"/>
                </a:solidFill>
                <a:effectLst/>
                <a:latin typeface="inherit"/>
              </a:rPr>
              <a:t>RETURNS TABLE</a:t>
            </a:r>
            <a:endParaRPr lang="en-US" b="1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base" latinLnBrk="1">
              <a:buNone/>
            </a:pPr>
            <a:r>
              <a:rPr lang="en-US" b="1" i="0" dirty="0">
                <a:solidFill>
                  <a:srgbClr val="FFFF00"/>
                </a:solidFill>
                <a:effectLst/>
                <a:latin typeface="inherit"/>
              </a:rPr>
              <a:t>AS </a:t>
            </a:r>
            <a:endParaRPr lang="en-US" b="1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pPr marL="0" indent="0" fontAlgn="base" latinLnBrk="1">
              <a:buNone/>
            </a:pPr>
            <a:r>
              <a:rPr lang="en-US" b="1" i="0" dirty="0">
                <a:solidFill>
                  <a:srgbClr val="FFFF00"/>
                </a:solidFill>
                <a:effectLst/>
                <a:latin typeface="inherit"/>
              </a:rPr>
              <a:t>RETURN  Select</a:t>
            </a:r>
            <a:r>
              <a:rPr lang="en-US" b="1" dirty="0">
                <a:solidFill>
                  <a:srgbClr val="FFFF00"/>
                </a:solidFill>
                <a:latin typeface="inherit"/>
              </a:rPr>
              <a:t> ciudad from </a:t>
            </a:r>
            <a:r>
              <a:rPr lang="en-US" b="1" dirty="0" err="1">
                <a:solidFill>
                  <a:srgbClr val="FFFF00"/>
                </a:solidFill>
                <a:latin typeface="inherit"/>
              </a:rPr>
              <a:t>oficinas</a:t>
            </a:r>
            <a:r>
              <a:rPr lang="en-US" b="1" dirty="0">
                <a:solidFill>
                  <a:srgbClr val="FFFF00"/>
                </a:solidFill>
                <a:latin typeface="inherit"/>
              </a:rPr>
              <a:t> where region=@region1</a:t>
            </a:r>
            <a:endParaRPr lang="en-US" b="1" i="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pPr marL="0" indent="0" algn="l" fontAlgn="base" latinLnBrk="1">
              <a:buNone/>
            </a:pPr>
            <a:endParaRPr lang="en-US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4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023DE-35CF-F092-49E0-65F195CC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vs procedimientos diferencias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4102F-8C06-E617-32F8-287FAB2E5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275" y="1676400"/>
            <a:ext cx="10229850" cy="4743450"/>
          </a:xfrm>
        </p:spPr>
        <p:txBody>
          <a:bodyPr>
            <a:normAutofit fontScale="92500" lnSpcReduction="10000"/>
          </a:bodyPr>
          <a:lstStyle/>
          <a:p>
            <a:pPr fontAlgn="base" latinLnBrk="1">
              <a:spcBef>
                <a:spcPts val="0"/>
              </a:spcBef>
            </a:pPr>
            <a:r>
              <a:rPr lang="es-E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Los procedimientos almacenados en SQL son mucho más fáciles de crear </a:t>
            </a:r>
          </a:p>
          <a:p>
            <a:pPr fontAlgn="base" latinLnBrk="1">
              <a:spcBef>
                <a:spcPts val="0"/>
              </a:spcBef>
            </a:pPr>
            <a:r>
              <a:rPr lang="es-ES" b="1" dirty="0">
                <a:solidFill>
                  <a:schemeClr val="bg1"/>
                </a:solidFill>
                <a:latin typeface="Segoe UI" panose="020B0502040204020203" pitchFamily="34" charset="0"/>
              </a:rPr>
              <a:t>L</a:t>
            </a:r>
            <a:r>
              <a:rPr lang="es-E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as funciones tienen una estructura más rígida y admiten menos </a:t>
            </a:r>
          </a:p>
          <a:p>
            <a:pPr marL="0" indent="0" fontAlgn="base" latinLnBrk="1">
              <a:spcBef>
                <a:spcPts val="0"/>
              </a:spcBef>
              <a:buNone/>
            </a:pPr>
            <a:r>
              <a:rPr lang="es-E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cláusulas y funcionalidades (</a:t>
            </a:r>
            <a:r>
              <a:rPr lang="es-ES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las funciones que devuelven una tabla no llevan </a:t>
            </a:r>
            <a:r>
              <a:rPr lang="es-ES" b="1" i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begin</a:t>
            </a:r>
            <a:r>
              <a:rPr lang="es-ES" b="1" dirty="0">
                <a:solidFill>
                  <a:srgbClr val="FF0000"/>
                </a:solidFill>
                <a:latin typeface="Segoe UI" panose="020B0502040204020203" pitchFamily="34" charset="0"/>
              </a:rPr>
              <a:t>…</a:t>
            </a:r>
            <a:r>
              <a:rPr lang="es-ES" b="1" dirty="0" err="1">
                <a:solidFill>
                  <a:srgbClr val="FF0000"/>
                </a:solidFill>
                <a:latin typeface="Segoe UI" panose="020B0502040204020203" pitchFamily="34" charset="0"/>
              </a:rPr>
              <a:t>end</a:t>
            </a:r>
            <a:r>
              <a:rPr lang="es-ES" b="1" dirty="0">
                <a:solidFill>
                  <a:schemeClr val="bg1"/>
                </a:solidFill>
                <a:latin typeface="Segoe UI" panose="020B0502040204020203" pitchFamily="34" charset="0"/>
              </a:rPr>
              <a:t>) (</a:t>
            </a:r>
            <a:r>
              <a:rPr lang="es-ES" b="1" dirty="0">
                <a:solidFill>
                  <a:srgbClr val="FF0000"/>
                </a:solidFill>
                <a:latin typeface="Segoe UI" panose="020B0502040204020203" pitchFamily="34" charset="0"/>
              </a:rPr>
              <a:t>las funciones escalares se invocan en la </a:t>
            </a:r>
            <a:r>
              <a:rPr lang="es-ES" b="1" dirty="0" err="1">
                <a:solidFill>
                  <a:srgbClr val="FF0000"/>
                </a:solidFill>
                <a:latin typeface="Segoe UI" panose="020B0502040204020203" pitchFamily="34" charset="0"/>
              </a:rPr>
              <a:t>select</a:t>
            </a:r>
            <a:r>
              <a:rPr lang="es-ES" b="1" dirty="0">
                <a:solidFill>
                  <a:srgbClr val="FF0000"/>
                </a:solidFill>
                <a:latin typeface="Segoe UI" panose="020B0502040204020203" pitchFamily="34" charset="0"/>
              </a:rPr>
              <a:t>, las de tabla, en el </a:t>
            </a:r>
            <a:r>
              <a:rPr lang="es-ES" b="1" dirty="0" err="1">
                <a:solidFill>
                  <a:srgbClr val="FF0000"/>
                </a:solidFill>
                <a:latin typeface="Segoe UI" panose="020B0502040204020203" pitchFamily="34" charset="0"/>
              </a:rPr>
              <a:t>from</a:t>
            </a:r>
            <a:r>
              <a:rPr lang="es-ES" b="1" dirty="0">
                <a:solidFill>
                  <a:schemeClr val="bg1"/>
                </a:solidFill>
                <a:latin typeface="Segoe UI" panose="020B0502040204020203" pitchFamily="34" charset="0"/>
              </a:rPr>
              <a:t>)</a:t>
            </a:r>
            <a:endParaRPr lang="es-ES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fontAlgn="base" latinLnBrk="1">
              <a:spcBef>
                <a:spcPts val="0"/>
              </a:spcBef>
            </a:pPr>
            <a:r>
              <a:rPr lang="es-E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no es posible llamar a un procedimiento almacenado desde una </a:t>
            </a:r>
          </a:p>
          <a:p>
            <a:pPr marL="0" indent="0" fontAlgn="base" latinLnBrk="1">
              <a:spcBef>
                <a:spcPts val="0"/>
              </a:spcBef>
              <a:buNone/>
            </a:pPr>
            <a:r>
              <a:rPr lang="es-E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función</a:t>
            </a:r>
          </a:p>
          <a:p>
            <a:pPr fontAlgn="base" latinLnBrk="1">
              <a:spcBef>
                <a:spcPts val="0"/>
              </a:spcBef>
            </a:pPr>
            <a:r>
              <a:rPr lang="es-E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es posible invocar funciones dentro de un procedimiento </a:t>
            </a:r>
          </a:p>
          <a:p>
            <a:pPr marL="0" indent="0" fontAlgn="base" latinLnBrk="1">
              <a:spcBef>
                <a:spcPts val="0"/>
              </a:spcBef>
              <a:buNone/>
            </a:pPr>
            <a:r>
              <a:rPr lang="es-E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almacenado</a:t>
            </a:r>
            <a:endParaRPr lang="es-ES" b="1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fontAlgn="base" latinLnBrk="1">
              <a:spcBef>
                <a:spcPts val="0"/>
              </a:spcBef>
            </a:pPr>
            <a:r>
              <a:rPr lang="es-E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Si es posible llamar a procedimientos desde otros procedimientos</a:t>
            </a:r>
          </a:p>
          <a:p>
            <a:pPr fontAlgn="base" latinLnBrk="1">
              <a:spcBef>
                <a:spcPts val="0"/>
              </a:spcBef>
            </a:pPr>
            <a:r>
              <a:rPr lang="es-ES" b="1" dirty="0">
                <a:solidFill>
                  <a:schemeClr val="bg1"/>
                </a:solidFill>
                <a:latin typeface="Segoe UI" panose="020B0502040204020203" pitchFamily="34" charset="0"/>
              </a:rPr>
              <a:t>Usar los resultados de una función es más fácil que usar los </a:t>
            </a:r>
          </a:p>
          <a:p>
            <a:pPr marL="0" indent="0" fontAlgn="base" latinLnBrk="1">
              <a:spcBef>
                <a:spcPts val="0"/>
              </a:spcBef>
              <a:buNone/>
            </a:pPr>
            <a:r>
              <a:rPr lang="es-ES" b="1" dirty="0">
                <a:solidFill>
                  <a:schemeClr val="bg1"/>
                </a:solidFill>
                <a:latin typeface="Segoe UI" panose="020B0502040204020203" pitchFamily="34" charset="0"/>
              </a:rPr>
              <a:t>resultados de un procedimiento almacenado</a:t>
            </a:r>
            <a:endParaRPr lang="en-US" b="1" i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117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63</TotalTime>
  <Words>325</Words>
  <Application>Microsoft Office PowerPoint</Application>
  <PresentationFormat>Panorámica</PresentationFormat>
  <Paragraphs>41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Courier New</vt:lpstr>
      <vt:lpstr>Google Sans</vt:lpstr>
      <vt:lpstr>inherit</vt:lpstr>
      <vt:lpstr>Segoe UI</vt:lpstr>
      <vt:lpstr>Tw Cen MT</vt:lpstr>
      <vt:lpstr>Circuito</vt:lpstr>
      <vt:lpstr>Funciones vs procedimientos almacenados</vt:lpstr>
      <vt:lpstr>Funciones vs procedimientos</vt:lpstr>
      <vt:lpstr>Funciones vs procedimientos</vt:lpstr>
      <vt:lpstr>Funciones vs procedimientos creación</vt:lpstr>
      <vt:lpstr>Funciones vs procedimientos variables</vt:lpstr>
      <vt:lpstr>Funciones vs procedimientos diferencias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vs procedimientos almacenados</dc:title>
  <dc:creator>MARIA DE LOS A LOPEZ LOPEZ</dc:creator>
  <cp:lastModifiedBy>MARIA DE LOS A</cp:lastModifiedBy>
  <cp:revision>4</cp:revision>
  <dcterms:created xsi:type="dcterms:W3CDTF">2024-04-15T07:20:10Z</dcterms:created>
  <dcterms:modified xsi:type="dcterms:W3CDTF">2025-04-24T09:32:45Z</dcterms:modified>
</cp:coreProperties>
</file>