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136"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15D23-29B6-5020-C6C3-E5A3894D1385}"/>
              </a:ext>
            </a:extLst>
          </p:cNvPr>
          <p:cNvSpPr>
            <a:spLocks noGrp="1"/>
          </p:cNvSpPr>
          <p:nvPr>
            <p:ph type="ctrTitle"/>
          </p:nvPr>
        </p:nvSpPr>
        <p:spPr/>
        <p:txBody>
          <a:bodyPr/>
          <a:lstStyle/>
          <a:p>
            <a:r>
              <a:rPr lang="es-ES" b="1" dirty="0">
                <a:solidFill>
                  <a:schemeClr val="bg1"/>
                </a:solidFill>
              </a:rPr>
              <a:t>Vistas vs consultas </a:t>
            </a:r>
            <a:r>
              <a:rPr lang="es-ES" b="1" dirty="0" err="1">
                <a:solidFill>
                  <a:schemeClr val="bg1"/>
                </a:solidFill>
              </a:rPr>
              <a:t>sql</a:t>
            </a:r>
            <a:endParaRPr lang="es-ES" b="1" dirty="0">
              <a:solidFill>
                <a:schemeClr val="bg1"/>
              </a:solidFill>
            </a:endParaRPr>
          </a:p>
        </p:txBody>
      </p:sp>
    </p:spTree>
    <p:extLst>
      <p:ext uri="{BB962C8B-B14F-4D97-AF65-F5344CB8AC3E}">
        <p14:creationId xmlns:p14="http://schemas.microsoft.com/office/powerpoint/2010/main" val="2310710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C7059F-FBCF-9A13-C19F-1B831EEBFCF1}"/>
              </a:ext>
            </a:extLst>
          </p:cNvPr>
          <p:cNvSpPr>
            <a:spLocks noGrp="1"/>
          </p:cNvSpPr>
          <p:nvPr>
            <p:ph type="title"/>
          </p:nvPr>
        </p:nvSpPr>
        <p:spPr/>
        <p:txBody>
          <a:bodyPr/>
          <a:lstStyle/>
          <a:p>
            <a:r>
              <a:rPr lang="es-ES" b="1" dirty="0">
                <a:solidFill>
                  <a:schemeClr val="bg1"/>
                </a:solidFill>
              </a:rPr>
              <a:t>¿por qué utilizar vistas?</a:t>
            </a:r>
            <a:endParaRPr lang="es-ES" dirty="0"/>
          </a:p>
        </p:txBody>
      </p:sp>
      <p:sp>
        <p:nvSpPr>
          <p:cNvPr id="3" name="Marcador de contenido 2">
            <a:extLst>
              <a:ext uri="{FF2B5EF4-FFF2-40B4-BE49-F238E27FC236}">
                <a16:creationId xmlns:a16="http://schemas.microsoft.com/office/drawing/2014/main" id="{81853A15-BD19-5254-D7A7-8DAB1CC2126F}"/>
              </a:ext>
            </a:extLst>
          </p:cNvPr>
          <p:cNvSpPr>
            <a:spLocks noGrp="1"/>
          </p:cNvSpPr>
          <p:nvPr>
            <p:ph idx="1"/>
          </p:nvPr>
        </p:nvSpPr>
        <p:spPr/>
        <p:txBody>
          <a:bodyPr>
            <a:normAutofit lnSpcReduction="10000"/>
          </a:bodyPr>
          <a:lstStyle/>
          <a:p>
            <a:pPr marL="0" indent="0" algn="just">
              <a:buNone/>
            </a:pPr>
            <a:r>
              <a:rPr lang="es-ES" sz="2800" b="1" i="0" dirty="0">
                <a:solidFill>
                  <a:srgbClr val="FFC000"/>
                </a:solidFill>
                <a:effectLst/>
                <a:latin typeface="Tw Cen MT" panose="020B0602020104020603" pitchFamily="34" charset="0"/>
              </a:rPr>
              <a:t>Seguridad</a:t>
            </a:r>
          </a:p>
          <a:p>
            <a:pPr marL="0" indent="0" algn="just">
              <a:buNone/>
            </a:pPr>
            <a:r>
              <a:rPr lang="es-ES" sz="2800" b="1" i="0" dirty="0">
                <a:solidFill>
                  <a:schemeClr val="bg1"/>
                </a:solidFill>
                <a:effectLst/>
                <a:latin typeface="Tw Cen MT" panose="020B0602020104020603" pitchFamily="34" charset="0"/>
              </a:rPr>
              <a:t>En una base de datos se puede gestionar, entre otras muchas cosas, quién tiene permiso para utilizar una determinada vista. Esto significa que si un usuario X no tiene permisos para visualizar </a:t>
            </a:r>
            <a:r>
              <a:rPr lang="es-ES" sz="2800" b="1" i="1" dirty="0" err="1">
                <a:solidFill>
                  <a:srgbClr val="FF0000"/>
                </a:solidFill>
                <a:effectLst/>
                <a:latin typeface="Tw Cen MT" panose="020B0602020104020603" pitchFamily="34" charset="0"/>
              </a:rPr>
              <a:t>repventas_conysin_oficina</a:t>
            </a:r>
            <a:r>
              <a:rPr lang="es-ES" sz="2800" b="1" i="0" dirty="0">
                <a:solidFill>
                  <a:schemeClr val="bg1"/>
                </a:solidFill>
                <a:effectLst/>
                <a:latin typeface="Tw Cen MT" panose="020B0602020104020603" pitchFamily="34" charset="0"/>
              </a:rPr>
              <a:t>, tampoco podrá ver ninguna consulta que haga uso de esta. Así es como las vistas nos ayudan a gestionar la seguridad de los datos.</a:t>
            </a:r>
          </a:p>
          <a:p>
            <a:pPr marL="0" indent="0">
              <a:buNone/>
            </a:pPr>
            <a:endParaRPr lang="es-ES" dirty="0"/>
          </a:p>
        </p:txBody>
      </p:sp>
    </p:spTree>
    <p:extLst>
      <p:ext uri="{BB962C8B-B14F-4D97-AF65-F5344CB8AC3E}">
        <p14:creationId xmlns:p14="http://schemas.microsoft.com/office/powerpoint/2010/main" val="2203180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9CDE20-E734-FE96-BF91-A068AEFF122E}"/>
              </a:ext>
            </a:extLst>
          </p:cNvPr>
          <p:cNvSpPr>
            <a:spLocks noGrp="1"/>
          </p:cNvSpPr>
          <p:nvPr>
            <p:ph type="title"/>
          </p:nvPr>
        </p:nvSpPr>
        <p:spPr/>
        <p:txBody>
          <a:bodyPr/>
          <a:lstStyle/>
          <a:p>
            <a:r>
              <a:rPr lang="es-ES" b="1" dirty="0">
                <a:solidFill>
                  <a:schemeClr val="bg1"/>
                </a:solidFill>
              </a:rPr>
              <a:t>¿por qué utilizar vistas?</a:t>
            </a:r>
            <a:endParaRPr lang="es-ES" dirty="0"/>
          </a:p>
        </p:txBody>
      </p:sp>
      <p:sp>
        <p:nvSpPr>
          <p:cNvPr id="3" name="Marcador de contenido 2">
            <a:extLst>
              <a:ext uri="{FF2B5EF4-FFF2-40B4-BE49-F238E27FC236}">
                <a16:creationId xmlns:a16="http://schemas.microsoft.com/office/drawing/2014/main" id="{E08CCB4C-2EDC-DAD1-68B7-FCC88AE0576D}"/>
              </a:ext>
            </a:extLst>
          </p:cNvPr>
          <p:cNvSpPr>
            <a:spLocks noGrp="1"/>
          </p:cNvSpPr>
          <p:nvPr>
            <p:ph idx="1"/>
          </p:nvPr>
        </p:nvSpPr>
        <p:spPr>
          <a:xfrm>
            <a:off x="1061899" y="1748554"/>
            <a:ext cx="10387979" cy="3904823"/>
          </a:xfrm>
        </p:spPr>
        <p:txBody>
          <a:bodyPr>
            <a:normAutofit/>
          </a:bodyPr>
          <a:lstStyle/>
          <a:p>
            <a:pPr marL="0" indent="0" algn="just" fontAlgn="auto">
              <a:lnSpc>
                <a:spcPct val="100000"/>
              </a:lnSpc>
              <a:buNone/>
            </a:pPr>
            <a:r>
              <a:rPr lang="es-ES" b="1" i="0" dirty="0">
                <a:solidFill>
                  <a:srgbClr val="FFC000"/>
                </a:solidFill>
                <a:effectLst/>
                <a:latin typeface="Tw Cen MT" panose="020B0602020104020603" pitchFamily="34" charset="0"/>
              </a:rPr>
              <a:t>Rendimiento</a:t>
            </a:r>
          </a:p>
          <a:p>
            <a:pPr marL="0" indent="0" algn="just" fontAlgn="auto">
              <a:lnSpc>
                <a:spcPct val="100000"/>
              </a:lnSpc>
              <a:buNone/>
            </a:pPr>
            <a:r>
              <a:rPr lang="es-ES" b="1" i="0" dirty="0" err="1">
                <a:solidFill>
                  <a:schemeClr val="bg1"/>
                </a:solidFill>
                <a:effectLst/>
                <a:latin typeface="Tw Cen MT" panose="020B0602020104020603" pitchFamily="34" charset="0"/>
              </a:rPr>
              <a:t>Mysql</a:t>
            </a:r>
            <a:r>
              <a:rPr lang="es-ES" b="1" i="0" dirty="0">
                <a:solidFill>
                  <a:schemeClr val="bg1"/>
                </a:solidFill>
                <a:effectLst/>
                <a:latin typeface="Tw Cen MT" panose="020B0602020104020603" pitchFamily="34" charset="0"/>
              </a:rPr>
              <a:t> hace cierto trabajo en segundo plano almacenando en caché las vistas. Por lo que una instrucción que utiliza una vista será más rápida que la misma instrucción utilizando directamente la consulta. Lo mismo sucede  con una aplicación multiusuario que emplea una vista. Cada acceso de un usuario no supone la ejecución de una consulta diferente sino que, en todos los casos, se accede a los datos de la vista que se almacenan en caché.</a:t>
            </a:r>
          </a:p>
          <a:p>
            <a:pPr marL="0" indent="0">
              <a:lnSpc>
                <a:spcPct val="100000"/>
              </a:lnSpc>
              <a:buNone/>
            </a:pPr>
            <a:endParaRPr lang="es-ES" dirty="0"/>
          </a:p>
        </p:txBody>
      </p:sp>
      <p:pic>
        <p:nvPicPr>
          <p:cNvPr id="2050" name="Picture 2">
            <a:extLst>
              <a:ext uri="{FF2B5EF4-FFF2-40B4-BE49-F238E27FC236}">
                <a16:creationId xmlns:a16="http://schemas.microsoft.com/office/drawing/2014/main" id="{84FA553B-79CF-1FB3-3C22-06C57E1D5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1510" y="4580871"/>
            <a:ext cx="6091252" cy="2129421"/>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BA379786-3A24-9F83-2F51-E48BBB5D9D9A}"/>
              </a:ext>
            </a:extLst>
          </p:cNvPr>
          <p:cNvSpPr txBox="1"/>
          <p:nvPr/>
        </p:nvSpPr>
        <p:spPr>
          <a:xfrm>
            <a:off x="2767054" y="5126377"/>
            <a:ext cx="821059" cy="369332"/>
          </a:xfrm>
          <a:prstGeom prst="rect">
            <a:avLst/>
          </a:prstGeom>
          <a:noFill/>
        </p:spPr>
        <p:txBody>
          <a:bodyPr wrap="none" rtlCol="0">
            <a:spAutoFit/>
          </a:bodyPr>
          <a:lstStyle/>
          <a:p>
            <a:r>
              <a:rPr lang="es-ES" dirty="0">
                <a:solidFill>
                  <a:schemeClr val="bg1"/>
                </a:solidFill>
              </a:rPr>
              <a:t>Cliente</a:t>
            </a:r>
          </a:p>
        </p:txBody>
      </p:sp>
      <p:sp>
        <p:nvSpPr>
          <p:cNvPr id="5" name="CuadroTexto 4">
            <a:extLst>
              <a:ext uri="{FF2B5EF4-FFF2-40B4-BE49-F238E27FC236}">
                <a16:creationId xmlns:a16="http://schemas.microsoft.com/office/drawing/2014/main" id="{2079EA36-9296-83BB-AFC9-A8616C9FE7C6}"/>
              </a:ext>
            </a:extLst>
          </p:cNvPr>
          <p:cNvSpPr txBox="1"/>
          <p:nvPr/>
        </p:nvSpPr>
        <p:spPr>
          <a:xfrm>
            <a:off x="4139320" y="5700460"/>
            <a:ext cx="821059" cy="369332"/>
          </a:xfrm>
          <a:prstGeom prst="rect">
            <a:avLst/>
          </a:prstGeom>
          <a:noFill/>
        </p:spPr>
        <p:txBody>
          <a:bodyPr wrap="none" rtlCol="0">
            <a:spAutoFit/>
          </a:bodyPr>
          <a:lstStyle/>
          <a:p>
            <a:r>
              <a:rPr lang="es-ES" dirty="0">
                <a:solidFill>
                  <a:schemeClr val="bg1"/>
                </a:solidFill>
              </a:rPr>
              <a:t>Cliente</a:t>
            </a:r>
          </a:p>
        </p:txBody>
      </p:sp>
      <p:sp>
        <p:nvSpPr>
          <p:cNvPr id="6" name="CuadroTexto 5">
            <a:extLst>
              <a:ext uri="{FF2B5EF4-FFF2-40B4-BE49-F238E27FC236}">
                <a16:creationId xmlns:a16="http://schemas.microsoft.com/office/drawing/2014/main" id="{71F59E31-51C2-D5EF-AB7A-DE2240819875}"/>
              </a:ext>
            </a:extLst>
          </p:cNvPr>
          <p:cNvSpPr txBox="1"/>
          <p:nvPr/>
        </p:nvSpPr>
        <p:spPr>
          <a:xfrm>
            <a:off x="3830896" y="4533788"/>
            <a:ext cx="821059" cy="369332"/>
          </a:xfrm>
          <a:prstGeom prst="rect">
            <a:avLst/>
          </a:prstGeom>
          <a:noFill/>
        </p:spPr>
        <p:txBody>
          <a:bodyPr wrap="none" rtlCol="0">
            <a:spAutoFit/>
          </a:bodyPr>
          <a:lstStyle/>
          <a:p>
            <a:r>
              <a:rPr lang="es-ES" dirty="0">
                <a:solidFill>
                  <a:schemeClr val="bg1"/>
                </a:solidFill>
              </a:rPr>
              <a:t>Cliente</a:t>
            </a:r>
          </a:p>
        </p:txBody>
      </p:sp>
      <p:sp>
        <p:nvSpPr>
          <p:cNvPr id="7" name="CuadroTexto 6">
            <a:extLst>
              <a:ext uri="{FF2B5EF4-FFF2-40B4-BE49-F238E27FC236}">
                <a16:creationId xmlns:a16="http://schemas.microsoft.com/office/drawing/2014/main" id="{C8C8B060-D1DF-66C2-C2BF-DA2214300075}"/>
              </a:ext>
            </a:extLst>
          </p:cNvPr>
          <p:cNvSpPr txBox="1"/>
          <p:nvPr/>
        </p:nvSpPr>
        <p:spPr>
          <a:xfrm>
            <a:off x="5711777" y="6140494"/>
            <a:ext cx="821059" cy="369332"/>
          </a:xfrm>
          <a:prstGeom prst="rect">
            <a:avLst/>
          </a:prstGeom>
          <a:noFill/>
        </p:spPr>
        <p:txBody>
          <a:bodyPr wrap="none" rtlCol="0">
            <a:spAutoFit/>
          </a:bodyPr>
          <a:lstStyle/>
          <a:p>
            <a:r>
              <a:rPr lang="es-ES" dirty="0">
                <a:solidFill>
                  <a:schemeClr val="bg1"/>
                </a:solidFill>
              </a:rPr>
              <a:t>Cliente</a:t>
            </a:r>
          </a:p>
        </p:txBody>
      </p:sp>
      <p:sp>
        <p:nvSpPr>
          <p:cNvPr id="8" name="CuadroTexto 7">
            <a:extLst>
              <a:ext uri="{FF2B5EF4-FFF2-40B4-BE49-F238E27FC236}">
                <a16:creationId xmlns:a16="http://schemas.microsoft.com/office/drawing/2014/main" id="{4FE05BB8-2F43-1F95-747B-62363AF3DEF8}"/>
              </a:ext>
            </a:extLst>
          </p:cNvPr>
          <p:cNvSpPr txBox="1"/>
          <p:nvPr/>
        </p:nvSpPr>
        <p:spPr>
          <a:xfrm>
            <a:off x="5035150" y="4533788"/>
            <a:ext cx="1087157" cy="369332"/>
          </a:xfrm>
          <a:prstGeom prst="rect">
            <a:avLst/>
          </a:prstGeom>
          <a:noFill/>
        </p:spPr>
        <p:txBody>
          <a:bodyPr wrap="none" rtlCol="0">
            <a:spAutoFit/>
          </a:bodyPr>
          <a:lstStyle/>
          <a:p>
            <a:r>
              <a:rPr lang="es-ES" dirty="0">
                <a:solidFill>
                  <a:schemeClr val="bg1"/>
                </a:solidFill>
              </a:rPr>
              <a:t>Vista SQL</a:t>
            </a:r>
          </a:p>
        </p:txBody>
      </p:sp>
      <p:sp>
        <p:nvSpPr>
          <p:cNvPr id="9" name="CuadroTexto 8">
            <a:extLst>
              <a:ext uri="{FF2B5EF4-FFF2-40B4-BE49-F238E27FC236}">
                <a16:creationId xmlns:a16="http://schemas.microsoft.com/office/drawing/2014/main" id="{A46DFC13-E729-EFC4-2E2F-D561B9061CC4}"/>
              </a:ext>
            </a:extLst>
          </p:cNvPr>
          <p:cNvSpPr txBox="1"/>
          <p:nvPr/>
        </p:nvSpPr>
        <p:spPr>
          <a:xfrm>
            <a:off x="6688012" y="5406920"/>
            <a:ext cx="821059" cy="369332"/>
          </a:xfrm>
          <a:prstGeom prst="rect">
            <a:avLst/>
          </a:prstGeom>
          <a:noFill/>
        </p:spPr>
        <p:txBody>
          <a:bodyPr wrap="none" rtlCol="0">
            <a:spAutoFit/>
          </a:bodyPr>
          <a:lstStyle/>
          <a:p>
            <a:r>
              <a:rPr lang="es-ES" dirty="0">
                <a:solidFill>
                  <a:schemeClr val="bg1"/>
                </a:solidFill>
              </a:rPr>
              <a:t>Cliente</a:t>
            </a:r>
          </a:p>
        </p:txBody>
      </p:sp>
      <p:sp>
        <p:nvSpPr>
          <p:cNvPr id="10" name="CuadroTexto 9">
            <a:extLst>
              <a:ext uri="{FF2B5EF4-FFF2-40B4-BE49-F238E27FC236}">
                <a16:creationId xmlns:a16="http://schemas.microsoft.com/office/drawing/2014/main" id="{7FCE8C1E-9A4E-4193-B69E-486684FD8EF6}"/>
              </a:ext>
            </a:extLst>
          </p:cNvPr>
          <p:cNvSpPr txBox="1"/>
          <p:nvPr/>
        </p:nvSpPr>
        <p:spPr>
          <a:xfrm>
            <a:off x="7552771" y="4722701"/>
            <a:ext cx="821059" cy="369332"/>
          </a:xfrm>
          <a:prstGeom prst="rect">
            <a:avLst/>
          </a:prstGeom>
          <a:noFill/>
        </p:spPr>
        <p:txBody>
          <a:bodyPr wrap="none" rtlCol="0">
            <a:spAutoFit/>
          </a:bodyPr>
          <a:lstStyle/>
          <a:p>
            <a:r>
              <a:rPr lang="es-ES" dirty="0">
                <a:solidFill>
                  <a:schemeClr val="bg1"/>
                </a:solidFill>
              </a:rPr>
              <a:t>Cliente</a:t>
            </a:r>
          </a:p>
        </p:txBody>
      </p:sp>
    </p:spTree>
    <p:extLst>
      <p:ext uri="{BB962C8B-B14F-4D97-AF65-F5344CB8AC3E}">
        <p14:creationId xmlns:p14="http://schemas.microsoft.com/office/powerpoint/2010/main" val="4155894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A78DEB-6573-1400-6257-75A7C742108D}"/>
              </a:ext>
            </a:extLst>
          </p:cNvPr>
          <p:cNvSpPr>
            <a:spLocks noGrp="1"/>
          </p:cNvSpPr>
          <p:nvPr>
            <p:ph type="title"/>
          </p:nvPr>
        </p:nvSpPr>
        <p:spPr/>
        <p:txBody>
          <a:bodyPr/>
          <a:lstStyle/>
          <a:p>
            <a:r>
              <a:rPr lang="es-ES" b="1" dirty="0">
                <a:solidFill>
                  <a:schemeClr val="bg1"/>
                </a:solidFill>
              </a:rPr>
              <a:t>¿Qué es una vista?</a:t>
            </a:r>
          </a:p>
        </p:txBody>
      </p:sp>
      <p:sp>
        <p:nvSpPr>
          <p:cNvPr id="3" name="Marcador de contenido 2">
            <a:extLst>
              <a:ext uri="{FF2B5EF4-FFF2-40B4-BE49-F238E27FC236}">
                <a16:creationId xmlns:a16="http://schemas.microsoft.com/office/drawing/2014/main" id="{FBB88FA5-6FB7-CEEC-0CDD-063674E69682}"/>
              </a:ext>
            </a:extLst>
          </p:cNvPr>
          <p:cNvSpPr>
            <a:spLocks noGrp="1"/>
          </p:cNvSpPr>
          <p:nvPr>
            <p:ph idx="1"/>
          </p:nvPr>
        </p:nvSpPr>
        <p:spPr>
          <a:xfrm>
            <a:off x="989012" y="1582737"/>
            <a:ext cx="10374313" cy="3323762"/>
          </a:xfrm>
        </p:spPr>
        <p:txBody>
          <a:bodyPr/>
          <a:lstStyle/>
          <a:p>
            <a:pPr marL="0" indent="0" algn="just">
              <a:lnSpc>
                <a:spcPct val="100000"/>
              </a:lnSpc>
              <a:buNone/>
            </a:pPr>
            <a:r>
              <a:rPr lang="es-ES" sz="2800" b="1" dirty="0">
                <a:solidFill>
                  <a:schemeClr val="bg1"/>
                </a:solidFill>
                <a:latin typeface="-apple-system"/>
              </a:rPr>
              <a:t>L</a:t>
            </a:r>
            <a:r>
              <a:rPr lang="es-ES" sz="2800" b="1" i="0" dirty="0">
                <a:solidFill>
                  <a:schemeClr val="bg1"/>
                </a:solidFill>
                <a:effectLst/>
                <a:latin typeface="-apple-system"/>
              </a:rPr>
              <a:t>as vistas en SQL, son objetos que se comportan como si fueran tablas, pero que en su interior, guardan una consulta SELECT. </a:t>
            </a:r>
          </a:p>
          <a:p>
            <a:pPr marL="0" indent="0" algn="just">
              <a:lnSpc>
                <a:spcPct val="100000"/>
              </a:lnSpc>
              <a:buNone/>
            </a:pPr>
            <a:r>
              <a:rPr lang="es-ES" sz="2800" b="1" i="0" dirty="0">
                <a:solidFill>
                  <a:schemeClr val="bg1"/>
                </a:solidFill>
                <a:effectLst/>
                <a:latin typeface="-apple-system"/>
              </a:rPr>
              <a:t>Se trata de una especie de tablas virtuales, que facilitan y aceleran el trabajo de consultar una base de datos.</a:t>
            </a:r>
          </a:p>
          <a:p>
            <a:pPr marL="0" indent="0">
              <a:buNone/>
            </a:pPr>
            <a:endParaRPr lang="es-ES" dirty="0"/>
          </a:p>
        </p:txBody>
      </p:sp>
      <p:pic>
        <p:nvPicPr>
          <p:cNvPr id="1026" name="Picture 2" descr="Tutorial de SQL Server">
            <a:extLst>
              <a:ext uri="{FF2B5EF4-FFF2-40B4-BE49-F238E27FC236}">
                <a16:creationId xmlns:a16="http://schemas.microsoft.com/office/drawing/2014/main" id="{3B680A25-8073-A8FB-DB3F-73D75832F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379" y="3562282"/>
            <a:ext cx="4067176" cy="3092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989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2CE95C-C979-94B3-605F-A7BC0DB13B5B}"/>
              </a:ext>
            </a:extLst>
          </p:cNvPr>
          <p:cNvSpPr>
            <a:spLocks noGrp="1"/>
          </p:cNvSpPr>
          <p:nvPr>
            <p:ph type="title"/>
          </p:nvPr>
        </p:nvSpPr>
        <p:spPr/>
        <p:txBody>
          <a:bodyPr/>
          <a:lstStyle/>
          <a:p>
            <a:r>
              <a:rPr lang="es-ES" b="1" dirty="0">
                <a:solidFill>
                  <a:schemeClr val="bg1"/>
                </a:solidFill>
              </a:rPr>
              <a:t>¿Cómo se crean?</a:t>
            </a:r>
          </a:p>
        </p:txBody>
      </p:sp>
      <p:sp>
        <p:nvSpPr>
          <p:cNvPr id="3" name="Marcador de contenido 2">
            <a:extLst>
              <a:ext uri="{FF2B5EF4-FFF2-40B4-BE49-F238E27FC236}">
                <a16:creationId xmlns:a16="http://schemas.microsoft.com/office/drawing/2014/main" id="{725EFF00-E70C-2422-EAED-8D5AE4B3F57F}"/>
              </a:ext>
            </a:extLst>
          </p:cNvPr>
          <p:cNvSpPr>
            <a:spLocks noGrp="1"/>
          </p:cNvSpPr>
          <p:nvPr>
            <p:ph idx="1"/>
          </p:nvPr>
        </p:nvSpPr>
        <p:spPr>
          <a:xfrm>
            <a:off x="1141412" y="1658143"/>
            <a:ext cx="9905999" cy="3541714"/>
          </a:xfrm>
        </p:spPr>
        <p:txBody>
          <a:bodyPr>
            <a:normAutofit/>
          </a:bodyPr>
          <a:lstStyle/>
          <a:p>
            <a:pPr marL="0" indent="0">
              <a:buNone/>
            </a:pPr>
            <a:r>
              <a:rPr lang="es-ES" sz="2800" b="1" dirty="0">
                <a:solidFill>
                  <a:schemeClr val="bg1"/>
                </a:solidFill>
              </a:rPr>
              <a:t>Vamos a partir de un ejemplo sencillo. Usemos la consulta que nos muestra los nombres y ciudades de todos los empleados. Incluso los que no tienen oficina asignada</a:t>
            </a:r>
          </a:p>
          <a:p>
            <a:pPr marL="0" indent="0">
              <a:buNone/>
            </a:pPr>
            <a:r>
              <a:rPr lang="es-ES" sz="2800" b="1" dirty="0" err="1">
                <a:solidFill>
                  <a:srgbClr val="FF0000"/>
                </a:solidFill>
              </a:rPr>
              <a:t>Select</a:t>
            </a:r>
            <a:r>
              <a:rPr lang="es-ES" sz="2800" b="1" dirty="0">
                <a:solidFill>
                  <a:srgbClr val="FF0000"/>
                </a:solidFill>
              </a:rPr>
              <a:t> nombre, ciudad</a:t>
            </a:r>
          </a:p>
          <a:p>
            <a:pPr marL="0" indent="0">
              <a:buNone/>
            </a:pPr>
            <a:r>
              <a:rPr lang="es-ES" sz="2800" b="1" dirty="0" err="1">
                <a:solidFill>
                  <a:srgbClr val="FF0000"/>
                </a:solidFill>
              </a:rPr>
              <a:t>From</a:t>
            </a:r>
            <a:r>
              <a:rPr lang="es-ES" sz="2800" b="1" dirty="0">
                <a:solidFill>
                  <a:srgbClr val="FF0000"/>
                </a:solidFill>
              </a:rPr>
              <a:t> oficinas </a:t>
            </a:r>
            <a:r>
              <a:rPr lang="es-ES" sz="2800" b="1" dirty="0" err="1">
                <a:solidFill>
                  <a:srgbClr val="FF0000"/>
                </a:solidFill>
              </a:rPr>
              <a:t>right</a:t>
            </a:r>
            <a:r>
              <a:rPr lang="es-ES" sz="2800" b="1" dirty="0">
                <a:solidFill>
                  <a:srgbClr val="FF0000"/>
                </a:solidFill>
              </a:rPr>
              <a:t> </a:t>
            </a:r>
            <a:r>
              <a:rPr lang="es-ES" sz="2800" b="1" dirty="0" err="1">
                <a:solidFill>
                  <a:srgbClr val="FF0000"/>
                </a:solidFill>
              </a:rPr>
              <a:t>join</a:t>
            </a:r>
            <a:r>
              <a:rPr lang="es-ES" sz="2800" b="1" dirty="0">
                <a:solidFill>
                  <a:srgbClr val="FF0000"/>
                </a:solidFill>
              </a:rPr>
              <a:t> </a:t>
            </a:r>
            <a:r>
              <a:rPr lang="es-ES" sz="2800" b="1" dirty="0" err="1">
                <a:solidFill>
                  <a:srgbClr val="FF0000"/>
                </a:solidFill>
              </a:rPr>
              <a:t>repventas</a:t>
            </a:r>
            <a:r>
              <a:rPr lang="es-ES" sz="2800" b="1" dirty="0">
                <a:solidFill>
                  <a:srgbClr val="FF0000"/>
                </a:solidFill>
              </a:rPr>
              <a:t> </a:t>
            </a:r>
            <a:r>
              <a:rPr lang="es-ES" sz="2800" b="1" dirty="0" err="1">
                <a:solidFill>
                  <a:srgbClr val="FF0000"/>
                </a:solidFill>
              </a:rPr>
              <a:t>on</a:t>
            </a:r>
            <a:r>
              <a:rPr lang="es-ES" sz="2800" b="1" dirty="0">
                <a:solidFill>
                  <a:srgbClr val="FF0000"/>
                </a:solidFill>
              </a:rPr>
              <a:t> </a:t>
            </a:r>
            <a:r>
              <a:rPr lang="es-ES" sz="2800" b="1" dirty="0" err="1">
                <a:solidFill>
                  <a:srgbClr val="FF0000"/>
                </a:solidFill>
              </a:rPr>
              <a:t>oficinas.oficina</a:t>
            </a:r>
            <a:r>
              <a:rPr lang="es-ES" sz="2800" b="1" dirty="0">
                <a:solidFill>
                  <a:srgbClr val="FF0000"/>
                </a:solidFill>
              </a:rPr>
              <a:t>=</a:t>
            </a:r>
            <a:r>
              <a:rPr lang="es-ES" sz="2800" b="1" dirty="0" err="1">
                <a:solidFill>
                  <a:srgbClr val="FF0000"/>
                </a:solidFill>
              </a:rPr>
              <a:t>repventas.oficina_rep</a:t>
            </a:r>
            <a:r>
              <a:rPr lang="es-ES" sz="2800" b="1" dirty="0">
                <a:solidFill>
                  <a:srgbClr val="FF0000"/>
                </a:solidFill>
              </a:rPr>
              <a:t>;</a:t>
            </a:r>
          </a:p>
        </p:txBody>
      </p:sp>
    </p:spTree>
    <p:extLst>
      <p:ext uri="{BB962C8B-B14F-4D97-AF65-F5344CB8AC3E}">
        <p14:creationId xmlns:p14="http://schemas.microsoft.com/office/powerpoint/2010/main" val="87098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C6A123-8179-249B-F1D9-B838B9925390}"/>
              </a:ext>
            </a:extLst>
          </p:cNvPr>
          <p:cNvSpPr>
            <a:spLocks noGrp="1"/>
          </p:cNvSpPr>
          <p:nvPr>
            <p:ph type="title"/>
          </p:nvPr>
        </p:nvSpPr>
        <p:spPr/>
        <p:txBody>
          <a:bodyPr/>
          <a:lstStyle/>
          <a:p>
            <a:r>
              <a:rPr lang="es-ES" b="1" dirty="0">
                <a:solidFill>
                  <a:schemeClr val="bg1"/>
                </a:solidFill>
              </a:rPr>
              <a:t>¿Cómo se crean?</a:t>
            </a:r>
          </a:p>
        </p:txBody>
      </p:sp>
      <p:sp>
        <p:nvSpPr>
          <p:cNvPr id="3" name="Marcador de contenido 2">
            <a:extLst>
              <a:ext uri="{FF2B5EF4-FFF2-40B4-BE49-F238E27FC236}">
                <a16:creationId xmlns:a16="http://schemas.microsoft.com/office/drawing/2014/main" id="{AB4F75FE-5B2A-652E-76DB-922D1EE4E44E}"/>
              </a:ext>
            </a:extLst>
          </p:cNvPr>
          <p:cNvSpPr>
            <a:spLocks noGrp="1"/>
          </p:cNvSpPr>
          <p:nvPr>
            <p:ph idx="1"/>
          </p:nvPr>
        </p:nvSpPr>
        <p:spPr>
          <a:xfrm>
            <a:off x="1027112" y="1820862"/>
            <a:ext cx="9905999" cy="4027488"/>
          </a:xfrm>
        </p:spPr>
        <p:txBody>
          <a:bodyPr>
            <a:normAutofit fontScale="70000" lnSpcReduction="20000"/>
          </a:bodyPr>
          <a:lstStyle/>
          <a:p>
            <a:pPr marL="0" indent="0">
              <a:spcBef>
                <a:spcPts val="0"/>
              </a:spcBef>
              <a:buNone/>
            </a:pPr>
            <a:r>
              <a:rPr lang="es-ES" sz="4000" b="1" dirty="0">
                <a:solidFill>
                  <a:schemeClr val="bg1"/>
                </a:solidFill>
              </a:rPr>
              <a:t>¿Y ahora? ¿Cómo convertimos lo anterior en una vista?</a:t>
            </a:r>
          </a:p>
          <a:p>
            <a:pPr marL="0" indent="0">
              <a:spcBef>
                <a:spcPts val="0"/>
              </a:spcBef>
              <a:buNone/>
            </a:pPr>
            <a:r>
              <a:rPr lang="es-ES" sz="4000" b="1" dirty="0">
                <a:solidFill>
                  <a:schemeClr val="bg1"/>
                </a:solidFill>
              </a:rPr>
              <a:t>La sintaxis para crear vistas se basa en la expresión</a:t>
            </a:r>
          </a:p>
          <a:p>
            <a:pPr marL="0" indent="0">
              <a:spcBef>
                <a:spcPts val="0"/>
              </a:spcBef>
              <a:buNone/>
            </a:pPr>
            <a:r>
              <a:rPr lang="es-ES" sz="4000" b="1" dirty="0">
                <a:solidFill>
                  <a:srgbClr val="FF0000"/>
                </a:solidFill>
              </a:rPr>
              <a:t>CREATE VIEW &lt;nombre de la vista&gt; AS (</a:t>
            </a:r>
          </a:p>
          <a:p>
            <a:pPr marL="0" indent="0">
              <a:spcBef>
                <a:spcPts val="0"/>
              </a:spcBef>
              <a:buNone/>
            </a:pPr>
            <a:r>
              <a:rPr lang="es-ES" sz="4000" b="1" dirty="0">
                <a:solidFill>
                  <a:srgbClr val="FF0000"/>
                </a:solidFill>
              </a:rPr>
              <a:t>&lt;consulta&gt; );</a:t>
            </a:r>
          </a:p>
          <a:p>
            <a:pPr marL="0" indent="0">
              <a:spcBef>
                <a:spcPts val="0"/>
              </a:spcBef>
              <a:buNone/>
            </a:pPr>
            <a:r>
              <a:rPr lang="es-ES" sz="4000" b="1" dirty="0">
                <a:solidFill>
                  <a:schemeClr val="bg1"/>
                </a:solidFill>
              </a:rPr>
              <a:t>En nuestro caso</a:t>
            </a:r>
          </a:p>
          <a:p>
            <a:pPr marL="0" indent="0">
              <a:spcBef>
                <a:spcPts val="0"/>
              </a:spcBef>
              <a:buNone/>
            </a:pPr>
            <a:r>
              <a:rPr lang="es-ES" sz="4000" b="1" dirty="0">
                <a:solidFill>
                  <a:srgbClr val="FF0000"/>
                </a:solidFill>
              </a:rPr>
              <a:t>CREATE VIEW </a:t>
            </a:r>
            <a:r>
              <a:rPr lang="es-ES" sz="4000" b="1" dirty="0" err="1">
                <a:solidFill>
                  <a:schemeClr val="bg1"/>
                </a:solidFill>
              </a:rPr>
              <a:t>repventas_conysin_ciudad</a:t>
            </a:r>
            <a:r>
              <a:rPr lang="es-ES" sz="4000" b="1" dirty="0">
                <a:solidFill>
                  <a:schemeClr val="bg1"/>
                </a:solidFill>
              </a:rPr>
              <a:t> </a:t>
            </a:r>
            <a:r>
              <a:rPr lang="es-ES" sz="4000" b="1" dirty="0">
                <a:solidFill>
                  <a:srgbClr val="FF0000"/>
                </a:solidFill>
              </a:rPr>
              <a:t>AS (</a:t>
            </a:r>
          </a:p>
          <a:p>
            <a:pPr marL="0" indent="0">
              <a:spcBef>
                <a:spcPts val="0"/>
              </a:spcBef>
              <a:buNone/>
            </a:pPr>
            <a:r>
              <a:rPr lang="es-ES" sz="4000" b="1" dirty="0" err="1">
                <a:solidFill>
                  <a:srgbClr val="FF0000"/>
                </a:solidFill>
              </a:rPr>
              <a:t>Select</a:t>
            </a:r>
            <a:r>
              <a:rPr lang="es-ES" sz="4000" b="1" dirty="0">
                <a:solidFill>
                  <a:srgbClr val="FF0000"/>
                </a:solidFill>
              </a:rPr>
              <a:t> nombre, ciudad</a:t>
            </a:r>
          </a:p>
          <a:p>
            <a:pPr marL="0" indent="0">
              <a:spcBef>
                <a:spcPts val="0"/>
              </a:spcBef>
              <a:buNone/>
            </a:pPr>
            <a:r>
              <a:rPr lang="es-ES" sz="4000" b="1" dirty="0" err="1">
                <a:solidFill>
                  <a:srgbClr val="FF0000"/>
                </a:solidFill>
              </a:rPr>
              <a:t>From</a:t>
            </a:r>
            <a:r>
              <a:rPr lang="es-ES" sz="4000" b="1" dirty="0">
                <a:solidFill>
                  <a:srgbClr val="FF0000"/>
                </a:solidFill>
              </a:rPr>
              <a:t> oficinas </a:t>
            </a:r>
            <a:r>
              <a:rPr lang="es-ES" sz="4000" b="1" dirty="0" err="1">
                <a:solidFill>
                  <a:srgbClr val="FF0000"/>
                </a:solidFill>
              </a:rPr>
              <a:t>right</a:t>
            </a:r>
            <a:r>
              <a:rPr lang="es-ES" sz="4000" b="1" dirty="0">
                <a:solidFill>
                  <a:srgbClr val="FF0000"/>
                </a:solidFill>
              </a:rPr>
              <a:t> </a:t>
            </a:r>
            <a:r>
              <a:rPr lang="es-ES" sz="4000" b="1" dirty="0" err="1">
                <a:solidFill>
                  <a:srgbClr val="FF0000"/>
                </a:solidFill>
              </a:rPr>
              <a:t>join</a:t>
            </a:r>
            <a:r>
              <a:rPr lang="es-ES" sz="4000" b="1" dirty="0">
                <a:solidFill>
                  <a:srgbClr val="FF0000"/>
                </a:solidFill>
              </a:rPr>
              <a:t> </a:t>
            </a:r>
            <a:r>
              <a:rPr lang="es-ES" sz="4000" b="1" dirty="0" err="1">
                <a:solidFill>
                  <a:srgbClr val="FF0000"/>
                </a:solidFill>
              </a:rPr>
              <a:t>repventas</a:t>
            </a:r>
            <a:r>
              <a:rPr lang="es-ES" sz="4000" b="1" dirty="0">
                <a:solidFill>
                  <a:srgbClr val="FF0000"/>
                </a:solidFill>
              </a:rPr>
              <a:t> </a:t>
            </a:r>
            <a:r>
              <a:rPr lang="es-ES" sz="4000" b="1" dirty="0" err="1">
                <a:solidFill>
                  <a:srgbClr val="FF0000"/>
                </a:solidFill>
              </a:rPr>
              <a:t>on</a:t>
            </a:r>
            <a:r>
              <a:rPr lang="es-ES" sz="4000" b="1" dirty="0">
                <a:solidFill>
                  <a:srgbClr val="FF0000"/>
                </a:solidFill>
              </a:rPr>
              <a:t> </a:t>
            </a:r>
            <a:r>
              <a:rPr lang="es-ES" sz="4000" b="1" dirty="0" err="1">
                <a:solidFill>
                  <a:srgbClr val="FF0000"/>
                </a:solidFill>
              </a:rPr>
              <a:t>oficinas.oficina</a:t>
            </a:r>
            <a:r>
              <a:rPr lang="es-ES" sz="4000" b="1" dirty="0">
                <a:solidFill>
                  <a:srgbClr val="FF0000"/>
                </a:solidFill>
              </a:rPr>
              <a:t>=</a:t>
            </a:r>
            <a:r>
              <a:rPr lang="es-ES" sz="4000" b="1" dirty="0" err="1">
                <a:solidFill>
                  <a:srgbClr val="FF0000"/>
                </a:solidFill>
              </a:rPr>
              <a:t>repventas.oficina_rep</a:t>
            </a:r>
            <a:r>
              <a:rPr lang="es-ES" sz="4000" b="1" dirty="0">
                <a:solidFill>
                  <a:srgbClr val="FF0000"/>
                </a:solidFill>
              </a:rPr>
              <a:t> );</a:t>
            </a:r>
          </a:p>
          <a:p>
            <a:pPr marL="0" indent="0">
              <a:buNone/>
            </a:pPr>
            <a:endParaRPr lang="es-ES" dirty="0">
              <a:solidFill>
                <a:srgbClr val="FF0000"/>
              </a:solidFill>
            </a:endParaRPr>
          </a:p>
          <a:p>
            <a:pPr marL="0" indent="0">
              <a:buNone/>
            </a:pPr>
            <a:endParaRPr lang="es-ES" dirty="0">
              <a:solidFill>
                <a:srgbClr val="FF0000"/>
              </a:solidFill>
            </a:endParaRPr>
          </a:p>
          <a:p>
            <a:pPr marL="0" indent="0">
              <a:buNone/>
            </a:pPr>
            <a:endParaRPr lang="es-ES" dirty="0"/>
          </a:p>
        </p:txBody>
      </p:sp>
    </p:spTree>
    <p:extLst>
      <p:ext uri="{BB962C8B-B14F-4D97-AF65-F5344CB8AC3E}">
        <p14:creationId xmlns:p14="http://schemas.microsoft.com/office/powerpoint/2010/main" val="96421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69DBCD-34AF-C3E3-5E06-9652D1A1ED30}"/>
              </a:ext>
            </a:extLst>
          </p:cNvPr>
          <p:cNvSpPr>
            <a:spLocks noGrp="1"/>
          </p:cNvSpPr>
          <p:nvPr>
            <p:ph type="title"/>
          </p:nvPr>
        </p:nvSpPr>
        <p:spPr/>
        <p:txBody>
          <a:bodyPr/>
          <a:lstStyle/>
          <a:p>
            <a:r>
              <a:rPr lang="es-ES" b="1" dirty="0">
                <a:solidFill>
                  <a:schemeClr val="bg1"/>
                </a:solidFill>
              </a:rPr>
              <a:t>¿QUÉ OBTENEMOS COMO RESULTADO?</a:t>
            </a:r>
          </a:p>
        </p:txBody>
      </p:sp>
      <p:sp>
        <p:nvSpPr>
          <p:cNvPr id="3" name="Marcador de contenido 2">
            <a:extLst>
              <a:ext uri="{FF2B5EF4-FFF2-40B4-BE49-F238E27FC236}">
                <a16:creationId xmlns:a16="http://schemas.microsoft.com/office/drawing/2014/main" id="{697EBC36-54DD-6AB0-CAF2-9E2418ACF00F}"/>
              </a:ext>
            </a:extLst>
          </p:cNvPr>
          <p:cNvSpPr>
            <a:spLocks noGrp="1"/>
          </p:cNvSpPr>
          <p:nvPr>
            <p:ph idx="1"/>
          </p:nvPr>
        </p:nvSpPr>
        <p:spPr>
          <a:xfrm>
            <a:off x="1141412" y="1658143"/>
            <a:ext cx="9905999" cy="3541714"/>
          </a:xfrm>
        </p:spPr>
        <p:txBody>
          <a:bodyPr>
            <a:normAutofit/>
          </a:bodyPr>
          <a:lstStyle/>
          <a:p>
            <a:pPr marL="0" indent="0" algn="just">
              <a:lnSpc>
                <a:spcPct val="100000"/>
              </a:lnSpc>
              <a:buNone/>
            </a:pPr>
            <a:r>
              <a:rPr lang="es-ES" sz="2800" b="1" dirty="0">
                <a:solidFill>
                  <a:schemeClr val="bg1"/>
                </a:solidFill>
              </a:rPr>
              <a:t>Para comenzar, al ejecutar la sentencia de creación obtendremos un mensaje en consola de la aplicación que estemos utilizando, que nos indica que la vista se ha creado. Por otra parte, la vista se habrá almacenado en el SGBD y estará disponible para su uso.</a:t>
            </a:r>
          </a:p>
          <a:p>
            <a:pPr marL="0" indent="0">
              <a:buNone/>
            </a:pPr>
            <a:endParaRPr lang="es-ES" sz="2800" b="1" dirty="0"/>
          </a:p>
        </p:txBody>
      </p:sp>
      <p:pic>
        <p:nvPicPr>
          <p:cNvPr id="5" name="Imagen 4">
            <a:extLst>
              <a:ext uri="{FF2B5EF4-FFF2-40B4-BE49-F238E27FC236}">
                <a16:creationId xmlns:a16="http://schemas.microsoft.com/office/drawing/2014/main" id="{54B4D28B-2CC8-D8A7-F53A-80094834AA7C}"/>
              </a:ext>
            </a:extLst>
          </p:cNvPr>
          <p:cNvPicPr>
            <a:picLocks noChangeAspect="1"/>
          </p:cNvPicPr>
          <p:nvPr/>
        </p:nvPicPr>
        <p:blipFill rotWithShape="1">
          <a:blip r:embed="rId2"/>
          <a:srcRect r="42303" b="29406"/>
          <a:stretch/>
        </p:blipFill>
        <p:spPr>
          <a:xfrm>
            <a:off x="3267075" y="3889376"/>
            <a:ext cx="4591050" cy="2644774"/>
          </a:xfrm>
          <a:prstGeom prst="rect">
            <a:avLst/>
          </a:prstGeom>
        </p:spPr>
      </p:pic>
      <p:sp>
        <p:nvSpPr>
          <p:cNvPr id="6" name="Elipse 5">
            <a:extLst>
              <a:ext uri="{FF2B5EF4-FFF2-40B4-BE49-F238E27FC236}">
                <a16:creationId xmlns:a16="http://schemas.microsoft.com/office/drawing/2014/main" id="{B70B905D-EF9C-5102-78EA-FAF9CD6E2935}"/>
              </a:ext>
            </a:extLst>
          </p:cNvPr>
          <p:cNvSpPr/>
          <p:nvPr/>
        </p:nvSpPr>
        <p:spPr>
          <a:xfrm>
            <a:off x="3599121" y="5199857"/>
            <a:ext cx="935665" cy="1270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C3721329-9CE9-0D80-7F05-862014BFFA79}"/>
              </a:ext>
            </a:extLst>
          </p:cNvPr>
          <p:cNvSpPr/>
          <p:nvPr/>
        </p:nvSpPr>
        <p:spPr>
          <a:xfrm>
            <a:off x="4460358" y="5968352"/>
            <a:ext cx="1701210" cy="2711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110F7CAD-1764-38E7-5077-CCEE11379A6B}"/>
              </a:ext>
            </a:extLst>
          </p:cNvPr>
          <p:cNvSpPr/>
          <p:nvPr/>
        </p:nvSpPr>
        <p:spPr>
          <a:xfrm>
            <a:off x="4577317" y="4397098"/>
            <a:ext cx="2519916" cy="3349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9668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428D56-436C-4785-C15D-7BD3A43F3D60}"/>
              </a:ext>
            </a:extLst>
          </p:cNvPr>
          <p:cNvSpPr>
            <a:spLocks noGrp="1"/>
          </p:cNvSpPr>
          <p:nvPr>
            <p:ph type="title"/>
          </p:nvPr>
        </p:nvSpPr>
        <p:spPr/>
        <p:txBody>
          <a:bodyPr/>
          <a:lstStyle/>
          <a:p>
            <a:r>
              <a:rPr lang="es-ES" b="1" dirty="0">
                <a:solidFill>
                  <a:schemeClr val="bg1"/>
                </a:solidFill>
              </a:rPr>
              <a:t>¿qué podemos hacer con una vista?</a:t>
            </a:r>
          </a:p>
        </p:txBody>
      </p:sp>
      <p:sp>
        <p:nvSpPr>
          <p:cNvPr id="3" name="Marcador de contenido 2">
            <a:extLst>
              <a:ext uri="{FF2B5EF4-FFF2-40B4-BE49-F238E27FC236}">
                <a16:creationId xmlns:a16="http://schemas.microsoft.com/office/drawing/2014/main" id="{B8789AF5-F757-856B-060C-69FB3F201775}"/>
              </a:ext>
            </a:extLst>
          </p:cNvPr>
          <p:cNvSpPr>
            <a:spLocks noGrp="1"/>
          </p:cNvSpPr>
          <p:nvPr>
            <p:ph idx="1"/>
          </p:nvPr>
        </p:nvSpPr>
        <p:spPr>
          <a:xfrm>
            <a:off x="1141412" y="1987094"/>
            <a:ext cx="9905999" cy="3541714"/>
          </a:xfrm>
        </p:spPr>
        <p:txBody>
          <a:bodyPr/>
          <a:lstStyle/>
          <a:p>
            <a:pPr marL="0" indent="0">
              <a:buNone/>
            </a:pPr>
            <a:r>
              <a:rPr lang="es-ES" b="1" dirty="0">
                <a:solidFill>
                  <a:schemeClr val="bg1"/>
                </a:solidFill>
              </a:rPr>
              <a:t>Podemos consultarla como si se tratase de una tabla. Siempre teniendo en cuenta que solo obtendremos información sobre los campos que la componen.</a:t>
            </a:r>
          </a:p>
          <a:p>
            <a:pPr marL="0" indent="0">
              <a:buNone/>
            </a:pPr>
            <a:endParaRPr lang="es-ES" dirty="0"/>
          </a:p>
        </p:txBody>
      </p:sp>
      <p:pic>
        <p:nvPicPr>
          <p:cNvPr id="5" name="Imagen 4">
            <a:extLst>
              <a:ext uri="{FF2B5EF4-FFF2-40B4-BE49-F238E27FC236}">
                <a16:creationId xmlns:a16="http://schemas.microsoft.com/office/drawing/2014/main" id="{37B3419F-0DF2-8137-7879-56D19BC9DF48}"/>
              </a:ext>
            </a:extLst>
          </p:cNvPr>
          <p:cNvPicPr>
            <a:picLocks noChangeAspect="1"/>
          </p:cNvPicPr>
          <p:nvPr/>
        </p:nvPicPr>
        <p:blipFill rotWithShape="1">
          <a:blip r:embed="rId2"/>
          <a:srcRect r="56300" b="39622"/>
          <a:stretch/>
        </p:blipFill>
        <p:spPr>
          <a:xfrm>
            <a:off x="3020570" y="3020344"/>
            <a:ext cx="5351228" cy="3481138"/>
          </a:xfrm>
          <a:prstGeom prst="rect">
            <a:avLst/>
          </a:prstGeom>
        </p:spPr>
      </p:pic>
    </p:spTree>
    <p:extLst>
      <p:ext uri="{BB962C8B-B14F-4D97-AF65-F5344CB8AC3E}">
        <p14:creationId xmlns:p14="http://schemas.microsoft.com/office/powerpoint/2010/main" val="2853525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4DE3A1-D41A-8D97-C180-2D53DD7C110C}"/>
              </a:ext>
            </a:extLst>
          </p:cNvPr>
          <p:cNvSpPr>
            <a:spLocks noGrp="1"/>
          </p:cNvSpPr>
          <p:nvPr>
            <p:ph type="title"/>
          </p:nvPr>
        </p:nvSpPr>
        <p:spPr/>
        <p:txBody>
          <a:bodyPr/>
          <a:lstStyle/>
          <a:p>
            <a:r>
              <a:rPr lang="es-ES" b="1" dirty="0">
                <a:solidFill>
                  <a:schemeClr val="bg1"/>
                </a:solidFill>
              </a:rPr>
              <a:t>¿qué podemos hacer con una vista?</a:t>
            </a:r>
            <a:endParaRPr lang="es-ES" dirty="0"/>
          </a:p>
        </p:txBody>
      </p:sp>
      <p:sp>
        <p:nvSpPr>
          <p:cNvPr id="3" name="Marcador de contenido 2">
            <a:extLst>
              <a:ext uri="{FF2B5EF4-FFF2-40B4-BE49-F238E27FC236}">
                <a16:creationId xmlns:a16="http://schemas.microsoft.com/office/drawing/2014/main" id="{953EE1B5-DA21-F1B3-96A1-E135341015B6}"/>
              </a:ext>
            </a:extLst>
          </p:cNvPr>
          <p:cNvSpPr>
            <a:spLocks noGrp="1"/>
          </p:cNvSpPr>
          <p:nvPr>
            <p:ph idx="1"/>
          </p:nvPr>
        </p:nvSpPr>
        <p:spPr>
          <a:xfrm>
            <a:off x="1141412" y="1939386"/>
            <a:ext cx="9905999" cy="3541714"/>
          </a:xfrm>
        </p:spPr>
        <p:txBody>
          <a:bodyPr/>
          <a:lstStyle/>
          <a:p>
            <a:pPr marL="0" indent="0" algn="just">
              <a:buNone/>
            </a:pPr>
            <a:r>
              <a:rPr lang="es-ES" b="1" dirty="0">
                <a:solidFill>
                  <a:schemeClr val="bg1"/>
                </a:solidFill>
              </a:rPr>
              <a:t>O incluso podemos emplearla como si se tratase de una tabla más para enlazarla con otras…emplearla en subconsultas etc.</a:t>
            </a:r>
          </a:p>
          <a:p>
            <a:pPr marL="0" indent="0">
              <a:buNone/>
            </a:pPr>
            <a:endParaRPr lang="es-ES" dirty="0"/>
          </a:p>
          <a:p>
            <a:pPr marL="0" indent="0">
              <a:buNone/>
            </a:pPr>
            <a:endParaRPr lang="es-ES" dirty="0"/>
          </a:p>
        </p:txBody>
      </p:sp>
      <p:pic>
        <p:nvPicPr>
          <p:cNvPr id="5" name="Imagen 4">
            <a:extLst>
              <a:ext uri="{FF2B5EF4-FFF2-40B4-BE49-F238E27FC236}">
                <a16:creationId xmlns:a16="http://schemas.microsoft.com/office/drawing/2014/main" id="{9F895752-B6DC-8203-676B-DD51AE04C7C6}"/>
              </a:ext>
            </a:extLst>
          </p:cNvPr>
          <p:cNvPicPr>
            <a:picLocks noChangeAspect="1"/>
          </p:cNvPicPr>
          <p:nvPr/>
        </p:nvPicPr>
        <p:blipFill rotWithShape="1">
          <a:blip r:embed="rId2"/>
          <a:srcRect r="61587" b="52112"/>
          <a:stretch/>
        </p:blipFill>
        <p:spPr>
          <a:xfrm>
            <a:off x="2735249" y="2968045"/>
            <a:ext cx="5672210" cy="3329388"/>
          </a:xfrm>
          <a:prstGeom prst="rect">
            <a:avLst/>
          </a:prstGeom>
        </p:spPr>
      </p:pic>
    </p:spTree>
    <p:extLst>
      <p:ext uri="{BB962C8B-B14F-4D97-AF65-F5344CB8AC3E}">
        <p14:creationId xmlns:p14="http://schemas.microsoft.com/office/powerpoint/2010/main" val="347348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62B28E-CD42-9264-2FAA-713BB28A62AB}"/>
              </a:ext>
            </a:extLst>
          </p:cNvPr>
          <p:cNvSpPr>
            <a:spLocks noGrp="1"/>
          </p:cNvSpPr>
          <p:nvPr>
            <p:ph type="title"/>
          </p:nvPr>
        </p:nvSpPr>
        <p:spPr/>
        <p:txBody>
          <a:bodyPr/>
          <a:lstStyle/>
          <a:p>
            <a:r>
              <a:rPr lang="es-ES" b="1" dirty="0">
                <a:solidFill>
                  <a:schemeClr val="bg1"/>
                </a:solidFill>
              </a:rPr>
              <a:t>¿Por qué utilizar vistas?</a:t>
            </a:r>
          </a:p>
        </p:txBody>
      </p:sp>
      <p:sp>
        <p:nvSpPr>
          <p:cNvPr id="3" name="Marcador de contenido 2">
            <a:extLst>
              <a:ext uri="{FF2B5EF4-FFF2-40B4-BE49-F238E27FC236}">
                <a16:creationId xmlns:a16="http://schemas.microsoft.com/office/drawing/2014/main" id="{8A6E7FFE-4699-5488-F6CA-BDD5A54C9BA1}"/>
              </a:ext>
            </a:extLst>
          </p:cNvPr>
          <p:cNvSpPr>
            <a:spLocks noGrp="1"/>
          </p:cNvSpPr>
          <p:nvPr>
            <p:ph idx="1"/>
          </p:nvPr>
        </p:nvSpPr>
        <p:spPr/>
        <p:txBody>
          <a:bodyPr>
            <a:normAutofit/>
          </a:bodyPr>
          <a:lstStyle/>
          <a:p>
            <a:pPr marL="0" indent="0">
              <a:buNone/>
            </a:pPr>
            <a:r>
              <a:rPr lang="es-ES" sz="2800" b="1" dirty="0">
                <a:solidFill>
                  <a:srgbClr val="FFC000"/>
                </a:solidFill>
              </a:rPr>
              <a:t>Simplicidad</a:t>
            </a:r>
          </a:p>
          <a:p>
            <a:pPr marL="0" indent="0">
              <a:buNone/>
            </a:pPr>
            <a:r>
              <a:rPr lang="es-ES" sz="2800" b="1" dirty="0">
                <a:solidFill>
                  <a:schemeClr val="bg1"/>
                </a:solidFill>
              </a:rPr>
              <a:t>Tener almacenada la estructura de una consulta de varias tablas en una vista, supone por ejemplo que consultar los datos de esa vista tan solo requiera un </a:t>
            </a:r>
          </a:p>
          <a:p>
            <a:pPr marL="0" indent="0">
              <a:buNone/>
            </a:pPr>
            <a:r>
              <a:rPr lang="es-ES" sz="2800" b="1" dirty="0" err="1">
                <a:solidFill>
                  <a:srgbClr val="FF0000"/>
                </a:solidFill>
              </a:rPr>
              <a:t>Select</a:t>
            </a:r>
            <a:r>
              <a:rPr lang="es-ES" sz="2800" b="1" dirty="0">
                <a:solidFill>
                  <a:srgbClr val="FF0000"/>
                </a:solidFill>
              </a:rPr>
              <a:t> * </a:t>
            </a:r>
            <a:r>
              <a:rPr lang="es-ES" sz="2800" b="1" dirty="0" err="1">
                <a:solidFill>
                  <a:srgbClr val="FF0000"/>
                </a:solidFill>
              </a:rPr>
              <a:t>from</a:t>
            </a:r>
            <a:r>
              <a:rPr lang="es-ES" sz="2800" b="1" dirty="0">
                <a:solidFill>
                  <a:srgbClr val="FF0000"/>
                </a:solidFill>
              </a:rPr>
              <a:t> &lt;nombre de la vista&gt;</a:t>
            </a:r>
          </a:p>
        </p:txBody>
      </p:sp>
    </p:spTree>
    <p:extLst>
      <p:ext uri="{BB962C8B-B14F-4D97-AF65-F5344CB8AC3E}">
        <p14:creationId xmlns:p14="http://schemas.microsoft.com/office/powerpoint/2010/main" val="4030698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9B2BB1-3935-0F65-5346-B8969AE026B4}"/>
              </a:ext>
            </a:extLst>
          </p:cNvPr>
          <p:cNvSpPr>
            <a:spLocks noGrp="1"/>
          </p:cNvSpPr>
          <p:nvPr>
            <p:ph type="title"/>
          </p:nvPr>
        </p:nvSpPr>
        <p:spPr/>
        <p:txBody>
          <a:bodyPr/>
          <a:lstStyle/>
          <a:p>
            <a:r>
              <a:rPr lang="es-ES" b="1" dirty="0">
                <a:solidFill>
                  <a:schemeClr val="bg1"/>
                </a:solidFill>
              </a:rPr>
              <a:t>¿por qué utilizar vistas?</a:t>
            </a:r>
          </a:p>
        </p:txBody>
      </p:sp>
      <p:sp>
        <p:nvSpPr>
          <p:cNvPr id="3" name="Marcador de contenido 2">
            <a:extLst>
              <a:ext uri="{FF2B5EF4-FFF2-40B4-BE49-F238E27FC236}">
                <a16:creationId xmlns:a16="http://schemas.microsoft.com/office/drawing/2014/main" id="{9F2A2CE5-380E-8959-C960-28908C642C9F}"/>
              </a:ext>
            </a:extLst>
          </p:cNvPr>
          <p:cNvSpPr>
            <a:spLocks noGrp="1"/>
          </p:cNvSpPr>
          <p:nvPr>
            <p:ph idx="1"/>
          </p:nvPr>
        </p:nvSpPr>
        <p:spPr>
          <a:xfrm>
            <a:off x="1061899" y="1820115"/>
            <a:ext cx="9905999" cy="4803322"/>
          </a:xfrm>
        </p:spPr>
        <p:txBody>
          <a:bodyPr>
            <a:normAutofit fontScale="85000" lnSpcReduction="20000"/>
          </a:bodyPr>
          <a:lstStyle/>
          <a:p>
            <a:pPr marL="0" indent="0" algn="just">
              <a:buNone/>
            </a:pPr>
            <a:r>
              <a:rPr lang="es-ES" sz="3100" b="1" i="0" dirty="0">
                <a:solidFill>
                  <a:srgbClr val="FFC000"/>
                </a:solidFill>
                <a:effectLst/>
                <a:latin typeface="Tw Cen MT" panose="020B0602020104020603" pitchFamily="34" charset="0"/>
              </a:rPr>
              <a:t>Dependencias</a:t>
            </a:r>
          </a:p>
          <a:p>
            <a:pPr marL="0" indent="0" algn="just" fontAlgn="auto">
              <a:buNone/>
            </a:pPr>
            <a:r>
              <a:rPr lang="es-ES" sz="3100" b="1" i="0" dirty="0">
                <a:solidFill>
                  <a:schemeClr val="bg1"/>
                </a:solidFill>
                <a:effectLst/>
                <a:latin typeface="Tw Cen MT" panose="020B0602020104020603" pitchFamily="34" charset="0"/>
              </a:rPr>
              <a:t>Si dentro de tu aplicación, tienes cuatro consultas que usan la misma subconsulta, un cambio en la estructura de la base de datos supone que hay que modificar esa subconsulta cuatro veces.</a:t>
            </a:r>
          </a:p>
          <a:p>
            <a:pPr marL="0" indent="0" algn="just" fontAlgn="auto">
              <a:buNone/>
            </a:pPr>
            <a:r>
              <a:rPr lang="es-ES" sz="3100" b="1" i="0" dirty="0">
                <a:solidFill>
                  <a:schemeClr val="bg1"/>
                </a:solidFill>
                <a:effectLst/>
                <a:latin typeface="Tw Cen MT" panose="020B0602020104020603" pitchFamily="34" charset="0"/>
              </a:rPr>
              <a:t>En cambio, si previamente has convertido la subconsulta en una vista, y en las otras cuatro consultas has utilizado la vista, entonces solo hay que actualizar la vista y las consultas seguirán funcionando sin problema.</a:t>
            </a:r>
          </a:p>
          <a:p>
            <a:pPr marL="0" indent="0" algn="just" fontAlgn="auto">
              <a:buNone/>
            </a:pPr>
            <a:r>
              <a:rPr lang="es-ES" sz="3100" b="1" i="0" dirty="0">
                <a:solidFill>
                  <a:schemeClr val="bg1"/>
                </a:solidFill>
                <a:effectLst/>
                <a:latin typeface="Tw Cen MT" panose="020B0602020104020603" pitchFamily="34" charset="0"/>
              </a:rPr>
              <a:t>En otras palabras, al utilizar una vista tienes las dependencias controladas y evitas duplicar código.</a:t>
            </a:r>
          </a:p>
          <a:p>
            <a:pPr marL="0" indent="0">
              <a:buNone/>
            </a:pPr>
            <a:endParaRPr lang="es-ES" dirty="0"/>
          </a:p>
        </p:txBody>
      </p:sp>
    </p:spTree>
    <p:extLst>
      <p:ext uri="{BB962C8B-B14F-4D97-AF65-F5344CB8AC3E}">
        <p14:creationId xmlns:p14="http://schemas.microsoft.com/office/powerpoint/2010/main" val="1870961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58</TotalTime>
  <Words>618</Words>
  <Application>Microsoft Office PowerPoint</Application>
  <PresentationFormat>Panorámica</PresentationFormat>
  <Paragraphs>46</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-apple-system</vt:lpstr>
      <vt:lpstr>Arial</vt:lpstr>
      <vt:lpstr>Tw Cen MT</vt:lpstr>
      <vt:lpstr>Circuito</vt:lpstr>
      <vt:lpstr>Vistas vs consultas sql</vt:lpstr>
      <vt:lpstr>¿Qué es una vista?</vt:lpstr>
      <vt:lpstr>¿Cómo se crean?</vt:lpstr>
      <vt:lpstr>¿Cómo se crean?</vt:lpstr>
      <vt:lpstr>¿QUÉ OBTENEMOS COMO RESULTADO?</vt:lpstr>
      <vt:lpstr>¿qué podemos hacer con una vista?</vt:lpstr>
      <vt:lpstr>¿qué podemos hacer con una vista?</vt:lpstr>
      <vt:lpstr>¿Por qué utilizar vistas?</vt:lpstr>
      <vt:lpstr>¿por qué utilizar vistas?</vt:lpstr>
      <vt:lpstr>¿por qué utilizar vistas?</vt:lpstr>
      <vt:lpstr>¿por qué utilizar vistas?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Vistas vs consultas sql</dc:title>
  <dc:creator>MARIA DE LOS A LOPEZ LOPEZ</dc:creator>
  <cp:lastModifiedBy>MARIA DE LOS A LOPEZ LOPEZ</cp:lastModifiedBy>
  <cp:revision>1</cp:revision>
  <dcterms:created xsi:type="dcterms:W3CDTF">2024-02-18T16:23:18Z</dcterms:created>
  <dcterms:modified xsi:type="dcterms:W3CDTF">2024-02-18T17:22:06Z</dcterms:modified>
</cp:coreProperties>
</file>