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"/>
  </p:notesMasterIdLst>
  <p:sldIdLst>
    <p:sldId id="269" r:id="rId2"/>
    <p:sldId id="271" r:id="rId3"/>
    <p:sldId id="270" r:id="rId4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F8FFF3"/>
    <a:srgbClr val="FBFFF8"/>
    <a:srgbClr val="70ADAB"/>
    <a:srgbClr val="118AF3"/>
    <a:srgbClr val="107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8"/>
    <p:restoredTop sz="96327"/>
  </p:normalViewPr>
  <p:slideViewPr>
    <p:cSldViewPr snapToGrid="0">
      <p:cViewPr varScale="1">
        <p:scale>
          <a:sx n="147" d="100"/>
          <a:sy n="147" d="100"/>
        </p:scale>
        <p:origin x="712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12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3325" y="0"/>
            <a:ext cx="8061900" cy="59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54524" y="1369219"/>
            <a:ext cx="8729219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400">
                <a:solidFill>
                  <a:srgbClr val="0B5394"/>
                </a:solidFill>
              </a:defRPr>
            </a:lvl1pPr>
            <a:lvl2pPr marL="914400" lvl="1" indent="-29845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100">
                <a:solidFill>
                  <a:srgbClr val="595959"/>
                </a:solidFill>
              </a:defRPr>
            </a:lvl2pPr>
            <a:lvl3pPr marL="1371600" lvl="2" indent="-28575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900">
                <a:solidFill>
                  <a:srgbClr val="595959"/>
                </a:solidFill>
              </a:defRPr>
            </a:lvl3pPr>
            <a:lvl4pPr marL="1828800" lvl="3" indent="-2794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800">
                <a:solidFill>
                  <a:srgbClr val="595959"/>
                </a:solidFill>
              </a:defRPr>
            </a:lvl4pPr>
            <a:lvl5pPr marL="2286000" lvl="4" indent="-2794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800">
                <a:solidFill>
                  <a:srgbClr val="595959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87219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2025/04/11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486150" y="487219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Proposed Final Project De AI Q1 2025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248455" y="4872194"/>
            <a:ext cx="804374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368903" y="70331"/>
            <a:ext cx="686672" cy="68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B5394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0B5394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rgbClr val="0B5394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9144000" cy="612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3863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453325" y="0"/>
            <a:ext cx="8061900" cy="59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15CD-D19E-BCCB-A43E-F5E6D1797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5FEB-98BC-B19C-7BCB-A19A60C0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DeAI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Encode Club Q1 2025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CEF380-0C37-A7A5-49F1-F28A7C8E465B}"/>
              </a:ext>
            </a:extLst>
          </p:cNvPr>
          <p:cNvSpPr txBox="1"/>
          <p:nvPr/>
        </p:nvSpPr>
        <p:spPr>
          <a:xfrm>
            <a:off x="309600" y="676800"/>
            <a:ext cx="4285147" cy="41549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en-US" sz="21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project: mutual risk sharing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D699E-5715-7BC7-7832-D8B59A6954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2025/04/11</a:t>
            </a:r>
            <a:endParaRPr lang="en-L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17B98-AF34-AB15-4215-93B5A312EE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486150" y="4872194"/>
            <a:ext cx="2571602" cy="273900"/>
          </a:xfrm>
        </p:spPr>
        <p:txBody>
          <a:bodyPr/>
          <a:lstStyle/>
          <a:p>
            <a:r>
              <a:rPr lang="en-GB"/>
              <a:t>Proposed Final Project De AI Q1 2025</a:t>
            </a:r>
            <a:endParaRPr lang="en-L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4C5B1A-1C90-E202-9A69-57026911EE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994DC5-317B-BA97-4819-5B60DEDA53B2}"/>
              </a:ext>
            </a:extLst>
          </p:cNvPr>
          <p:cNvSpPr txBox="1"/>
          <p:nvPr/>
        </p:nvSpPr>
        <p:spPr>
          <a:xfrm>
            <a:off x="34151" y="2407084"/>
            <a:ext cx="854702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Person-in-need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7BBF7-9ACC-3FD2-C78C-31725EC28D77}"/>
              </a:ext>
            </a:extLst>
          </p:cNvPr>
          <p:cNvSpPr txBox="1"/>
          <p:nvPr/>
        </p:nvSpPr>
        <p:spPr>
          <a:xfrm>
            <a:off x="1028002" y="2787800"/>
            <a:ext cx="612571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DA53A-C515-3E00-070C-EAEB17B28716}"/>
              </a:ext>
            </a:extLst>
          </p:cNvPr>
          <p:cNvSpPr txBox="1"/>
          <p:nvPr/>
        </p:nvSpPr>
        <p:spPr>
          <a:xfrm>
            <a:off x="1601432" y="2776150"/>
            <a:ext cx="1989366" cy="646283"/>
          </a:xfrm>
          <a:prstGeom prst="roundRect">
            <a:avLst/>
          </a:prstGeom>
          <a:noFill/>
          <a:ln w="25400">
            <a:solidFill>
              <a:srgbClr val="0B5394"/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LU" dirty="0"/>
              <a:t>LLM Dispatcher Agent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D3B70-F38B-BC8E-4497-457CECFACFC0}"/>
              </a:ext>
            </a:extLst>
          </p:cNvPr>
          <p:cNvSpPr txBox="1"/>
          <p:nvPr/>
        </p:nvSpPr>
        <p:spPr>
          <a:xfrm>
            <a:off x="4607275" y="1637959"/>
            <a:ext cx="1136763" cy="421696"/>
          </a:xfrm>
          <a:prstGeom prst="roundRect">
            <a:avLst/>
          </a:prstGeom>
          <a:noFill/>
          <a:ln w="25400">
            <a:solidFill>
              <a:srgbClr val="0B5394"/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LU" dirty="0"/>
              <a:t>RAG Tool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DF1B4A1-14B3-03DA-E4C7-BA5EC599C450}"/>
              </a:ext>
            </a:extLst>
          </p:cNvPr>
          <p:cNvCxnSpPr>
            <a:cxnSpLocks/>
            <a:stCxn id="119" idx="4"/>
            <a:endCxn id="9" idx="1"/>
          </p:cNvCxnSpPr>
          <p:nvPr/>
        </p:nvCxnSpPr>
        <p:spPr>
          <a:xfrm rot="16200000" flipH="1">
            <a:off x="765940" y="2263799"/>
            <a:ext cx="948901" cy="722084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94333D-D2BE-D6F4-A9EB-684667272F4B}"/>
              </a:ext>
            </a:extLst>
          </p:cNvPr>
          <p:cNvSpPr txBox="1"/>
          <p:nvPr/>
        </p:nvSpPr>
        <p:spPr>
          <a:xfrm>
            <a:off x="7555634" y="1126091"/>
            <a:ext cx="1278766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Machu Picchu White paper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419536-529B-02F4-D10D-11F39922FCBA}"/>
              </a:ext>
            </a:extLst>
          </p:cNvPr>
          <p:cNvSpPr txBox="1"/>
          <p:nvPr/>
        </p:nvSpPr>
        <p:spPr>
          <a:xfrm>
            <a:off x="6179367" y="1669501"/>
            <a:ext cx="862295" cy="353428"/>
          </a:xfrm>
          <a:prstGeom prst="can">
            <a:avLst/>
          </a:prstGeom>
          <a:noFill/>
          <a:ln w="12700">
            <a:solidFill>
              <a:srgbClr val="0B5394"/>
            </a:solidFill>
            <a:prstDash val="solid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LU" dirty="0"/>
              <a:t>Vector DB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D4E09CA9-A15E-BD7C-C33E-3F5C8F67D730}"/>
              </a:ext>
            </a:extLst>
          </p:cNvPr>
          <p:cNvSpPr/>
          <p:nvPr/>
        </p:nvSpPr>
        <p:spPr>
          <a:xfrm>
            <a:off x="5860119" y="3923869"/>
            <a:ext cx="2162077" cy="243741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D199F35-2911-034D-4233-CCFA58F237CC}"/>
              </a:ext>
            </a:extLst>
          </p:cNvPr>
          <p:cNvSpPr/>
          <p:nvPr/>
        </p:nvSpPr>
        <p:spPr>
          <a:xfrm>
            <a:off x="834569" y="2060834"/>
            <a:ext cx="89557" cy="89557"/>
          </a:xfrm>
          <a:prstGeom prst="ellipse">
            <a:avLst/>
          </a:prstGeom>
          <a:noFill/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A994DF3-11F4-1681-5C0B-7712932E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09" r="22988"/>
          <a:stretch/>
        </p:blipFill>
        <p:spPr>
          <a:xfrm>
            <a:off x="3615026" y="1447117"/>
            <a:ext cx="398663" cy="653512"/>
          </a:xfrm>
          <a:prstGeom prst="rect">
            <a:avLst/>
          </a:prstGeom>
        </p:spPr>
      </p:pic>
      <p:pic>
        <p:nvPicPr>
          <p:cNvPr id="131" name="Picture 130" descr="A cartoon of a robot standing on a pile of books&#10;&#10;AI-generated content may be incorrect.">
            <a:extLst>
              <a:ext uri="{FF2B5EF4-FFF2-40B4-BE49-F238E27FC236}">
                <a16:creationId xmlns:a16="http://schemas.microsoft.com/office/drawing/2014/main" id="{9E1E1E5E-3229-1726-4377-ED86EE3F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370" y="3075670"/>
            <a:ext cx="411905" cy="581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A0343D-289B-D22F-937F-79DE8D22A2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5186" y="1289128"/>
            <a:ext cx="653914" cy="6227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FF9952-C046-D718-87C8-65B51A7406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822445" y="1704095"/>
            <a:ext cx="959542" cy="800532"/>
          </a:xfrm>
          <a:prstGeom prst="rect">
            <a:avLst/>
          </a:prstGeom>
        </p:spPr>
      </p:pic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D40222C-B175-341F-04A4-3A40042D565C}"/>
              </a:ext>
            </a:extLst>
          </p:cNvPr>
          <p:cNvCxnSpPr>
            <a:cxnSpLocks/>
            <a:stCxn id="119" idx="6"/>
            <a:endCxn id="15" idx="1"/>
          </p:cNvCxnSpPr>
          <p:nvPr/>
        </p:nvCxnSpPr>
        <p:spPr>
          <a:xfrm flipV="1">
            <a:off x="924126" y="2104361"/>
            <a:ext cx="898319" cy="1252"/>
          </a:xfrm>
          <a:prstGeom prst="bentConnector3">
            <a:avLst>
              <a:gd name="adj1" fmla="val 50000"/>
            </a:avLst>
          </a:prstGeom>
          <a:ln w="28575">
            <a:solidFill>
              <a:srgbClr val="0B5394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C2FAE6-2E2D-7DC5-1F5A-1A4BC80EF946}"/>
              </a:ext>
            </a:extLst>
          </p:cNvPr>
          <p:cNvSpPr txBox="1"/>
          <p:nvPr/>
        </p:nvSpPr>
        <p:spPr>
          <a:xfrm>
            <a:off x="1807551" y="1287785"/>
            <a:ext cx="989330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 mutual risk sharing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8AD098-C62A-796A-8D44-DCFD31FF3190}"/>
              </a:ext>
            </a:extLst>
          </p:cNvPr>
          <p:cNvSpPr txBox="1"/>
          <p:nvPr/>
        </p:nvSpPr>
        <p:spPr>
          <a:xfrm>
            <a:off x="863186" y="1762715"/>
            <a:ext cx="1039787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28922-2458-8BCF-B881-F6E598C9A9EB}"/>
              </a:ext>
            </a:extLst>
          </p:cNvPr>
          <p:cNvSpPr txBox="1"/>
          <p:nvPr/>
        </p:nvSpPr>
        <p:spPr>
          <a:xfrm>
            <a:off x="3968661" y="2787800"/>
            <a:ext cx="1039787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for help</a:t>
            </a:r>
          </a:p>
        </p:txBody>
      </p:sp>
      <p:pic>
        <p:nvPicPr>
          <p:cNvPr id="31" name="Picture 30" descr="Close-up of a red cell phone&#10;&#10;Description automatically generated">
            <a:extLst>
              <a:ext uri="{FF2B5EF4-FFF2-40B4-BE49-F238E27FC236}">
                <a16:creationId xmlns:a16="http://schemas.microsoft.com/office/drawing/2014/main" id="{C2B88C3E-B670-E191-E757-E99CA8894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918" y="1737650"/>
            <a:ext cx="318833" cy="6974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0AFA74C-9C31-A135-5390-881A424855D7}"/>
              </a:ext>
            </a:extLst>
          </p:cNvPr>
          <p:cNvSpPr txBox="1"/>
          <p:nvPr/>
        </p:nvSpPr>
        <p:spPr>
          <a:xfrm>
            <a:off x="4016832" y="1327777"/>
            <a:ext cx="1641018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&amp; Answer</a:t>
            </a:r>
          </a:p>
        </p:txBody>
      </p:sp>
      <p:pic>
        <p:nvPicPr>
          <p:cNvPr id="41" name="Picture 40" descr="A open book with a red bookmark&#10;&#10;AI-generated content may be incorrect.">
            <a:extLst>
              <a:ext uri="{FF2B5EF4-FFF2-40B4-BE49-F238E27FC236}">
                <a16:creationId xmlns:a16="http://schemas.microsoft.com/office/drawing/2014/main" id="{2B2FD70D-76B3-CEB0-0160-D4B19BAEF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6792" y="1569122"/>
            <a:ext cx="862297" cy="549415"/>
          </a:xfrm>
          <a:prstGeom prst="rect">
            <a:avLst/>
          </a:prstGeom>
        </p:spPr>
      </p:pic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7441420-00CB-FE68-5E6B-9544A066641C}"/>
              </a:ext>
            </a:extLst>
          </p:cNvPr>
          <p:cNvCxnSpPr>
            <a:cxnSpLocks/>
            <a:stCxn id="121" idx="1"/>
            <a:endCxn id="111" idx="2"/>
          </p:cNvCxnSpPr>
          <p:nvPr/>
        </p:nvCxnSpPr>
        <p:spPr>
          <a:xfrm rot="5400000" flipH="1" flipV="1">
            <a:off x="4884182" y="3675924"/>
            <a:ext cx="673383" cy="548643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BFA283-7141-809F-1BF7-7F29B867FACD}"/>
              </a:ext>
            </a:extLst>
          </p:cNvPr>
          <p:cNvCxnSpPr>
            <a:cxnSpLocks/>
            <a:stCxn id="43" idx="0"/>
            <a:endCxn id="10" idx="1"/>
          </p:cNvCxnSpPr>
          <p:nvPr/>
        </p:nvCxnSpPr>
        <p:spPr>
          <a:xfrm rot="5400000" flipH="1" flipV="1">
            <a:off x="3375041" y="1819487"/>
            <a:ext cx="1202913" cy="1261555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0A2199C-BDD3-D1D1-85A8-674A9636AE99}"/>
              </a:ext>
            </a:extLst>
          </p:cNvPr>
          <p:cNvCxnSpPr>
            <a:cxnSpLocks/>
            <a:stCxn id="10" idx="3"/>
            <a:endCxn id="44" idx="2"/>
          </p:cNvCxnSpPr>
          <p:nvPr/>
        </p:nvCxnSpPr>
        <p:spPr>
          <a:xfrm flipV="1">
            <a:off x="5744038" y="1846215"/>
            <a:ext cx="435329" cy="2592"/>
          </a:xfrm>
          <a:prstGeom prst="bentConnector3">
            <a:avLst>
              <a:gd name="adj1" fmla="val 50000"/>
            </a:avLst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E15D4DE-A891-AC84-8764-70E38CF47C20}"/>
              </a:ext>
            </a:extLst>
          </p:cNvPr>
          <p:cNvCxnSpPr>
            <a:cxnSpLocks/>
            <a:stCxn id="44" idx="4"/>
            <a:endCxn id="41" idx="1"/>
          </p:cNvCxnSpPr>
          <p:nvPr/>
        </p:nvCxnSpPr>
        <p:spPr>
          <a:xfrm flipV="1">
            <a:off x="7041662" y="1843830"/>
            <a:ext cx="655130" cy="2385"/>
          </a:xfrm>
          <a:prstGeom prst="bentConnector3">
            <a:avLst>
              <a:gd name="adj1" fmla="val 50000"/>
            </a:avLst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5C041F8-4879-FD12-C290-EC0A417CB432}"/>
              </a:ext>
            </a:extLst>
          </p:cNvPr>
          <p:cNvSpPr txBox="1"/>
          <p:nvPr/>
        </p:nvSpPr>
        <p:spPr>
          <a:xfrm>
            <a:off x="6952472" y="2661653"/>
            <a:ext cx="1197130" cy="421696"/>
          </a:xfrm>
          <a:prstGeom prst="roundRect">
            <a:avLst/>
          </a:prstGeom>
          <a:noFill/>
          <a:ln w="25400">
            <a:solidFill>
              <a:srgbClr val="0B5394"/>
            </a:solidFill>
            <a:prstDash val="sysDash"/>
          </a:ln>
        </p:spPr>
        <p:txBody>
          <a:bodyPr wrap="square" rtlCol="0">
            <a:noAutofit/>
          </a:bodyPr>
          <a:lstStyle/>
          <a:p>
            <a:r>
              <a:rPr lang="en-LU" dirty="0"/>
              <a:t>Oracle Tool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413B8F9-A1B5-4E8F-74EA-944925292B17}"/>
              </a:ext>
            </a:extLst>
          </p:cNvPr>
          <p:cNvCxnSpPr>
            <a:cxnSpLocks/>
            <a:stCxn id="43" idx="4"/>
            <a:endCxn id="121" idx="2"/>
          </p:cNvCxnSpPr>
          <p:nvPr/>
        </p:nvCxnSpPr>
        <p:spPr>
          <a:xfrm rot="16200000" flipH="1">
            <a:off x="3162648" y="3324349"/>
            <a:ext cx="1322373" cy="956228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8089A53-FCC6-34E7-A15C-82ED67B45C2A}"/>
              </a:ext>
            </a:extLst>
          </p:cNvPr>
          <p:cNvSpPr/>
          <p:nvPr/>
        </p:nvSpPr>
        <p:spPr>
          <a:xfrm>
            <a:off x="5425496" y="3052988"/>
            <a:ext cx="89557" cy="89557"/>
          </a:xfrm>
          <a:prstGeom prst="ellipse">
            <a:avLst/>
          </a:prstGeom>
          <a:noFill/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180688F-AE59-ED7E-1BFC-644CC8CA83F0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3390498" y="3096499"/>
            <a:ext cx="2034998" cy="1268"/>
          </a:xfrm>
          <a:prstGeom prst="bentConnector3">
            <a:avLst>
              <a:gd name="adj1" fmla="val 50000"/>
            </a:avLst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CE4FB502-5EFD-6D78-DCB7-342C877FA2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72853" y="2472731"/>
            <a:ext cx="959542" cy="1737310"/>
          </a:xfrm>
          <a:prstGeom prst="rect">
            <a:avLst/>
          </a:prstGeom>
        </p:spPr>
      </p:pic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E1C5908-40A8-5714-FD5E-6D218D584B06}"/>
              </a:ext>
            </a:extLst>
          </p:cNvPr>
          <p:cNvCxnSpPr>
            <a:cxnSpLocks/>
            <a:stCxn id="137" idx="6"/>
            <a:endCxn id="70" idx="1"/>
          </p:cNvCxnSpPr>
          <p:nvPr/>
        </p:nvCxnSpPr>
        <p:spPr>
          <a:xfrm flipV="1">
            <a:off x="6221243" y="2872501"/>
            <a:ext cx="731229" cy="125508"/>
          </a:xfrm>
          <a:prstGeom prst="bentConnector3">
            <a:avLst>
              <a:gd name="adj1" fmla="val 50000"/>
            </a:avLst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6242796-CF5E-E951-4DEC-CBF192609B6E}"/>
              </a:ext>
            </a:extLst>
          </p:cNvPr>
          <p:cNvSpPr txBox="1"/>
          <p:nvPr/>
        </p:nvSpPr>
        <p:spPr>
          <a:xfrm>
            <a:off x="8229363" y="2722460"/>
            <a:ext cx="823466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simulated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6BEFFE-BCB9-D019-E8BF-8BF777FFFB11}"/>
              </a:ext>
            </a:extLst>
          </p:cNvPr>
          <p:cNvSpPr/>
          <p:nvPr/>
        </p:nvSpPr>
        <p:spPr>
          <a:xfrm>
            <a:off x="3300941" y="3051720"/>
            <a:ext cx="89557" cy="89557"/>
          </a:xfrm>
          <a:prstGeom prst="ellipse">
            <a:avLst/>
          </a:prstGeom>
          <a:noFill/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47EA736-56DF-D02E-3BD9-155011F000C2}"/>
              </a:ext>
            </a:extLst>
          </p:cNvPr>
          <p:cNvSpPr txBox="1"/>
          <p:nvPr/>
        </p:nvSpPr>
        <p:spPr>
          <a:xfrm>
            <a:off x="6817719" y="2339710"/>
            <a:ext cx="1411643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 Verify damage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03ACFD7-02D1-2659-1B1B-FA6457D9DBEF}"/>
              </a:ext>
            </a:extLst>
          </p:cNvPr>
          <p:cNvSpPr/>
          <p:nvPr/>
        </p:nvSpPr>
        <p:spPr>
          <a:xfrm>
            <a:off x="5495195" y="3568774"/>
            <a:ext cx="89557" cy="89557"/>
          </a:xfrm>
          <a:prstGeom prst="ellipse">
            <a:avLst/>
          </a:prstGeom>
          <a:noFill/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E3A51EA-FA0F-5F91-EB97-5E796CE52D68}"/>
              </a:ext>
            </a:extLst>
          </p:cNvPr>
          <p:cNvSpPr txBox="1"/>
          <p:nvPr/>
        </p:nvSpPr>
        <p:spPr>
          <a:xfrm>
            <a:off x="4301948" y="4286936"/>
            <a:ext cx="1289207" cy="353428"/>
          </a:xfrm>
          <a:prstGeom prst="can">
            <a:avLst/>
          </a:prstGeom>
          <a:noFill/>
          <a:ln w="12700">
            <a:solidFill>
              <a:srgbClr val="0B5394"/>
            </a:solidFill>
            <a:prstDash val="solid"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LU" dirty="0"/>
              <a:t>Profile Vectors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3D07121-2C2E-F1AC-C119-305EDB059419}"/>
              </a:ext>
            </a:extLst>
          </p:cNvPr>
          <p:cNvSpPr txBox="1"/>
          <p:nvPr/>
        </p:nvSpPr>
        <p:spPr>
          <a:xfrm>
            <a:off x="2021194" y="3985169"/>
            <a:ext cx="1234969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Estimate mutual share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F4516F7-1BD6-5B57-7119-20CB01696B48}"/>
              </a:ext>
            </a:extLst>
          </p:cNvPr>
          <p:cNvSpPr/>
          <p:nvPr/>
        </p:nvSpPr>
        <p:spPr>
          <a:xfrm>
            <a:off x="6131686" y="2953230"/>
            <a:ext cx="89557" cy="89557"/>
          </a:xfrm>
          <a:prstGeom prst="ellipse">
            <a:avLst/>
          </a:prstGeom>
          <a:noFill/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D111909-1326-B060-648C-85631DDFEE7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rcRect/>
          <a:stretch/>
        </p:blipFill>
        <p:spPr>
          <a:xfrm>
            <a:off x="8120611" y="3549112"/>
            <a:ext cx="653914" cy="622775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684AC9D1-0AB9-5186-F3F3-6105DF5598D9}"/>
              </a:ext>
            </a:extLst>
          </p:cNvPr>
          <p:cNvSpPr txBox="1"/>
          <p:nvPr/>
        </p:nvSpPr>
        <p:spPr>
          <a:xfrm>
            <a:off x="7677031" y="4199201"/>
            <a:ext cx="1375797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 Pay to </a:t>
            </a:r>
            <a:br>
              <a:rPr lang="en-US" sz="1350" i="1" dirty="0">
                <a:solidFill>
                  <a:srgbClr val="0B5394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50" i="1" dirty="0">
                <a:solidFill>
                  <a:srgbClr val="0B5394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ERC-4337 avatar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0527A0B-19DC-5FC3-61CA-774FD1B113F8}"/>
              </a:ext>
            </a:extLst>
          </p:cNvPr>
          <p:cNvSpPr txBox="1"/>
          <p:nvPr/>
        </p:nvSpPr>
        <p:spPr>
          <a:xfrm>
            <a:off x="5840360" y="3563848"/>
            <a:ext cx="1836672" cy="43088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Contribution is proportional to vector proximity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17A922-EC36-E186-62F0-11E7F87A86BF}"/>
              </a:ext>
            </a:extLst>
          </p:cNvPr>
          <p:cNvSpPr txBox="1"/>
          <p:nvPr/>
        </p:nvSpPr>
        <p:spPr>
          <a:xfrm>
            <a:off x="924577" y="1586295"/>
            <a:ext cx="823466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simulated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AC4356C-75D5-CB77-9879-5790C79ED36C}"/>
              </a:ext>
            </a:extLst>
          </p:cNvPr>
          <p:cNvSpPr txBox="1"/>
          <p:nvPr/>
        </p:nvSpPr>
        <p:spPr>
          <a:xfrm>
            <a:off x="1937989" y="3284969"/>
            <a:ext cx="52954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1️⃣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8746B2E-C013-2E8D-A516-114544F00149}"/>
              </a:ext>
            </a:extLst>
          </p:cNvPr>
          <p:cNvSpPr txBox="1"/>
          <p:nvPr/>
        </p:nvSpPr>
        <p:spPr>
          <a:xfrm>
            <a:off x="5741206" y="1332144"/>
            <a:ext cx="52954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2️⃣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C97391-5FC5-3FF2-FDB1-2D9BE3D1C2AB}"/>
              </a:ext>
            </a:extLst>
          </p:cNvPr>
          <p:cNvSpPr txBox="1"/>
          <p:nvPr/>
        </p:nvSpPr>
        <p:spPr>
          <a:xfrm>
            <a:off x="4966232" y="2727400"/>
            <a:ext cx="52954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3️⃣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5626AE3-567C-C66D-48A1-640C3B42D9C3}"/>
              </a:ext>
            </a:extLst>
          </p:cNvPr>
          <p:cNvSpPr txBox="1"/>
          <p:nvPr/>
        </p:nvSpPr>
        <p:spPr>
          <a:xfrm>
            <a:off x="3654386" y="4031335"/>
            <a:ext cx="529546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4️⃣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D98D10C-F9E8-6B1B-30C8-C9606C806BC3}"/>
              </a:ext>
            </a:extLst>
          </p:cNvPr>
          <p:cNvSpPr txBox="1"/>
          <p:nvPr/>
        </p:nvSpPr>
        <p:spPr>
          <a:xfrm>
            <a:off x="7198730" y="4214324"/>
            <a:ext cx="823466" cy="2616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simulated</a:t>
            </a:r>
          </a:p>
        </p:txBody>
      </p:sp>
    </p:spTree>
    <p:extLst>
      <p:ext uri="{BB962C8B-B14F-4D97-AF65-F5344CB8AC3E}">
        <p14:creationId xmlns:p14="http://schemas.microsoft.com/office/powerpoint/2010/main" val="231723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D479-329D-D013-A253-C971E85F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79AF-805A-45BE-1DA8-329F9163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AI Trends in 2025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1A8A47-81D9-17FF-2BDA-F8FCA210CAF9}"/>
              </a:ext>
            </a:extLst>
          </p:cNvPr>
          <p:cNvSpPr txBox="1"/>
          <p:nvPr/>
        </p:nvSpPr>
        <p:spPr>
          <a:xfrm>
            <a:off x="309600" y="676800"/>
            <a:ext cx="3025187" cy="41549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Picture of AI Inference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50976-E0FE-1BB5-9381-E5FF31C5B2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2025/04/11</a:t>
            </a:r>
            <a:endParaRPr lang="en-L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9F13A-0DAA-8DC2-AEA5-CE48B173FD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Proposed Final Project De AI Q1 2025</a:t>
            </a:r>
            <a:endParaRPr lang="en-L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071F0E-1E6D-06DF-4809-5A65AA6291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pic>
        <p:nvPicPr>
          <p:cNvPr id="16" name="Picture 15" descr="A cartoon of a child with his arms crossed&#10;&#10;Description automatically generated">
            <a:extLst>
              <a:ext uri="{FF2B5EF4-FFF2-40B4-BE49-F238E27FC236}">
                <a16:creationId xmlns:a16="http://schemas.microsoft.com/office/drawing/2014/main" id="{94342301-05F7-2B2A-FE78-7B662057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1930288"/>
            <a:ext cx="743162" cy="1009787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9011E73-AF9D-835B-7D8D-BF14FDB6CEB6}"/>
              </a:ext>
            </a:extLst>
          </p:cNvPr>
          <p:cNvCxnSpPr>
            <a:cxnSpLocks/>
            <a:stCxn id="16" idx="2"/>
            <a:endCxn id="11" idx="1"/>
          </p:cNvCxnSpPr>
          <p:nvPr/>
        </p:nvCxnSpPr>
        <p:spPr>
          <a:xfrm rot="16200000" flipH="1">
            <a:off x="1571142" y="2052767"/>
            <a:ext cx="189139" cy="1963753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2BB618-5D3C-1616-48C3-80801E29777F}"/>
              </a:ext>
            </a:extLst>
          </p:cNvPr>
          <p:cNvSpPr txBox="1"/>
          <p:nvPr/>
        </p:nvSpPr>
        <p:spPr>
          <a:xfrm>
            <a:off x="822312" y="2298015"/>
            <a:ext cx="854702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2DE6E-07E8-E4CA-46B3-7DAF86923173}"/>
              </a:ext>
            </a:extLst>
          </p:cNvPr>
          <p:cNvSpPr txBox="1"/>
          <p:nvPr/>
        </p:nvSpPr>
        <p:spPr>
          <a:xfrm>
            <a:off x="150651" y="1388779"/>
            <a:ext cx="1809529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200 K€. Where should I invest in?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F78D4E-8C7A-99F0-DFA0-A69E9A62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009" r="22988"/>
          <a:stretch/>
        </p:blipFill>
        <p:spPr>
          <a:xfrm>
            <a:off x="2647588" y="2697985"/>
            <a:ext cx="526127" cy="86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ECB8B-E83A-AAB2-5A37-159D3C27103F}"/>
              </a:ext>
            </a:extLst>
          </p:cNvPr>
          <p:cNvSpPr txBox="1"/>
          <p:nvPr/>
        </p:nvSpPr>
        <p:spPr>
          <a:xfrm>
            <a:off x="2082021" y="1968580"/>
            <a:ext cx="1688119" cy="71558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b="1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Bank</a:t>
            </a:r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Here is a range of our products that suit you best.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FC7AC-A036-050A-766E-A56D8A4E6033}"/>
              </a:ext>
            </a:extLst>
          </p:cNvPr>
          <p:cNvSpPr txBox="1"/>
          <p:nvPr/>
        </p:nvSpPr>
        <p:spPr>
          <a:xfrm>
            <a:off x="1379599" y="3155940"/>
            <a:ext cx="791136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chatbots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31DA80-CD95-4286-1772-C7D8302A2CEB}"/>
              </a:ext>
            </a:extLst>
          </p:cNvPr>
          <p:cNvSpPr/>
          <p:nvPr/>
        </p:nvSpPr>
        <p:spPr>
          <a:xfrm>
            <a:off x="3871787" y="3787343"/>
            <a:ext cx="217714" cy="217714"/>
          </a:xfrm>
          <a:prstGeom prst="ellipse">
            <a:avLst/>
          </a:prstGeom>
          <a:noFill/>
          <a:ln>
            <a:solidFill>
              <a:srgbClr val="0B53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70903E9-2339-2A21-F053-1A0384DF09FC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>
          <a:xfrm rot="16200000" flipH="1">
            <a:off x="1799749" y="1824161"/>
            <a:ext cx="956125" cy="3187952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cartoon of a robot standing on a pile of books&#10;&#10;AI-generated content may be incorrect.">
            <a:extLst>
              <a:ext uri="{FF2B5EF4-FFF2-40B4-BE49-F238E27FC236}">
                <a16:creationId xmlns:a16="http://schemas.microsoft.com/office/drawing/2014/main" id="{4DAF4834-997F-AB66-D16B-43A7A2E27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83" y="2914557"/>
            <a:ext cx="1015825" cy="1433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A508E7-7ADB-6217-2EB4-871857DF9D38}"/>
              </a:ext>
            </a:extLst>
          </p:cNvPr>
          <p:cNvSpPr txBox="1"/>
          <p:nvPr/>
        </p:nvSpPr>
        <p:spPr>
          <a:xfrm>
            <a:off x="4658518" y="4169158"/>
            <a:ext cx="3421555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 b="1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End-User</a:t>
            </a:r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right! Let’s think step by step. Does my car need repair? Is my house well isolated?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4E37B4A-A775-F65A-6A92-B2D68DECFB04}"/>
              </a:ext>
            </a:extLst>
          </p:cNvPr>
          <p:cNvCxnSpPr>
            <a:cxnSpLocks/>
            <a:stCxn id="15" idx="0"/>
            <a:endCxn id="43" idx="1"/>
          </p:cNvCxnSpPr>
          <p:nvPr/>
        </p:nvCxnSpPr>
        <p:spPr>
          <a:xfrm rot="5400000" flipH="1" flipV="1">
            <a:off x="3271304" y="2398507"/>
            <a:ext cx="2098177" cy="679497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CF1BC8B5-9D36-3636-488F-ADC83F63B1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60141" y="1276674"/>
            <a:ext cx="824984" cy="824984"/>
          </a:xfrm>
          <a:prstGeom prst="rect">
            <a:avLst/>
          </a:prstGeom>
        </p:spPr>
      </p:pic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A00B5E28-7521-F940-6691-DB66B34ADB77}"/>
              </a:ext>
            </a:extLst>
          </p:cNvPr>
          <p:cNvSpPr/>
          <p:nvPr/>
        </p:nvSpPr>
        <p:spPr>
          <a:xfrm>
            <a:off x="4361391" y="1249170"/>
            <a:ext cx="3325943" cy="1671035"/>
          </a:xfrm>
          <a:prstGeom prst="wedgeRoundRectCallout">
            <a:avLst>
              <a:gd name="adj1" fmla="val 46811"/>
              <a:gd name="adj2" fmla="val 64396"/>
              <a:gd name="adj3" fmla="val 16667"/>
            </a:avLst>
          </a:prstGeom>
          <a:noFill/>
          <a:ln>
            <a:solidFill>
              <a:srgbClr val="0B539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3BB81B2-5C09-B5BB-631C-B502B6974A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79658" y="1347683"/>
            <a:ext cx="824984" cy="68827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964CE94-5927-5A37-94F8-71384CA57235}"/>
              </a:ext>
            </a:extLst>
          </p:cNvPr>
          <p:cNvSpPr txBox="1"/>
          <p:nvPr/>
        </p:nvSpPr>
        <p:spPr>
          <a:xfrm>
            <a:off x="4658518" y="2035955"/>
            <a:ext cx="973924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 docs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EB6470-70CB-E64F-BA84-C0A9403199CC}"/>
              </a:ext>
            </a:extLst>
          </p:cNvPr>
          <p:cNvSpPr txBox="1"/>
          <p:nvPr/>
        </p:nvSpPr>
        <p:spPr>
          <a:xfrm>
            <a:off x="6879813" y="1801576"/>
            <a:ext cx="622072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3E6E27A-846A-1C2C-638F-A8D162CDA9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944206" y="2147352"/>
            <a:ext cx="606766" cy="68827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4F67C37-DEA8-629C-DBE6-6B8239DE463E}"/>
              </a:ext>
            </a:extLst>
          </p:cNvPr>
          <p:cNvSpPr txBox="1"/>
          <p:nvPr/>
        </p:nvSpPr>
        <p:spPr>
          <a:xfrm>
            <a:off x="6567818" y="2485210"/>
            <a:ext cx="526733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9CCBE4-DDB8-D85A-0320-A938471A3FD7}"/>
              </a:ext>
            </a:extLst>
          </p:cNvPr>
          <p:cNvSpPr txBox="1"/>
          <p:nvPr/>
        </p:nvSpPr>
        <p:spPr>
          <a:xfrm>
            <a:off x="5997844" y="763515"/>
            <a:ext cx="1700787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MCP: …and </a:t>
            </a:r>
            <a:r>
              <a:rPr lang="en-US" sz="1350" i="1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about other banks?</a:t>
            </a:r>
            <a:endParaRPr lang="en-US" sz="1350" i="1" dirty="0">
              <a:solidFill>
                <a:srgbClr val="0B53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16A738-BDD7-1091-B783-602527359CCC}"/>
              </a:ext>
            </a:extLst>
          </p:cNvPr>
          <p:cNvSpPr txBox="1"/>
          <p:nvPr/>
        </p:nvSpPr>
        <p:spPr>
          <a:xfrm>
            <a:off x="5090978" y="3534288"/>
            <a:ext cx="1323821" cy="561856"/>
          </a:xfrm>
          <a:prstGeom prst="wedgeRoundRectCallout">
            <a:avLst>
              <a:gd name="adj1" fmla="val 141774"/>
              <a:gd name="adj2" fmla="val -50700"/>
              <a:gd name="adj3" fmla="val 16667"/>
            </a:avLst>
          </a:prstGeom>
          <a:noFill/>
          <a:ln w="254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Thinking, reasoning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4F3293-B9BB-73FB-289B-E2223518BE23}"/>
              </a:ext>
            </a:extLst>
          </p:cNvPr>
          <p:cNvSpPr txBox="1"/>
          <p:nvPr/>
        </p:nvSpPr>
        <p:spPr>
          <a:xfrm>
            <a:off x="8460165" y="3787343"/>
            <a:ext cx="791136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agents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1A5B3143-D798-24AD-5267-01F32AFBDB0A}"/>
              </a:ext>
            </a:extLst>
          </p:cNvPr>
          <p:cNvCxnSpPr>
            <a:cxnSpLocks/>
            <a:stCxn id="50" idx="3"/>
            <a:endCxn id="26" idx="0"/>
          </p:cNvCxnSpPr>
          <p:nvPr/>
        </p:nvCxnSpPr>
        <p:spPr>
          <a:xfrm>
            <a:off x="7404642" y="1691819"/>
            <a:ext cx="670254" cy="1222738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9FA5021-6135-29E0-9FF8-8B240DB9F075}"/>
              </a:ext>
            </a:extLst>
          </p:cNvPr>
          <p:cNvCxnSpPr>
            <a:cxnSpLocks/>
            <a:stCxn id="53" idx="3"/>
            <a:endCxn id="26" idx="0"/>
          </p:cNvCxnSpPr>
          <p:nvPr/>
        </p:nvCxnSpPr>
        <p:spPr>
          <a:xfrm>
            <a:off x="7550972" y="2491488"/>
            <a:ext cx="523924" cy="423069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45D9ABC-AC65-2DFA-FB05-78A5A0CB213F}"/>
              </a:ext>
            </a:extLst>
          </p:cNvPr>
          <p:cNvSpPr txBox="1"/>
          <p:nvPr/>
        </p:nvSpPr>
        <p:spPr>
          <a:xfrm>
            <a:off x="4078202" y="763515"/>
            <a:ext cx="2053905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b="1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RAG</a:t>
            </a:r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Hay! you have also an existing portfolio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C4FA860D-2839-2994-DB8C-0C7EAAAF49B8}"/>
              </a:ext>
            </a:extLst>
          </p:cNvPr>
          <p:cNvCxnSpPr>
            <a:cxnSpLocks/>
            <a:stCxn id="15" idx="4"/>
            <a:endCxn id="29" idx="1"/>
          </p:cNvCxnSpPr>
          <p:nvPr/>
        </p:nvCxnSpPr>
        <p:spPr>
          <a:xfrm rot="16200000" flipH="1">
            <a:off x="4110573" y="3875128"/>
            <a:ext cx="418017" cy="677874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75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DD34-84ED-B995-F144-F2AFA6AB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0D2D-DB11-2F76-A588-B8040AB2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AI Apps Programming in 2025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E1DB2C-7688-5D9E-677D-AD7982B3CEAC}"/>
              </a:ext>
            </a:extLst>
          </p:cNvPr>
          <p:cNvSpPr txBox="1"/>
          <p:nvPr/>
        </p:nvSpPr>
        <p:spPr>
          <a:xfrm>
            <a:off x="309600" y="676800"/>
            <a:ext cx="4793300" cy="41549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your feet wet in programming AI apps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E5327-D07B-5CB4-4379-14E1CC03D96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2025/04/11</a:t>
            </a:r>
            <a:endParaRPr lang="en-L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990A-DFA4-BF3D-9F69-68A70832D7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Proposed Final Project De AI Q1 2025</a:t>
            </a:r>
            <a:endParaRPr lang="en-L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4B190F-4ACF-8F98-8E06-E69E94240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3B3C5-A20A-28EE-3AE8-5DB8FCE6CB87}"/>
              </a:ext>
            </a:extLst>
          </p:cNvPr>
          <p:cNvSpPr txBox="1"/>
          <p:nvPr/>
        </p:nvSpPr>
        <p:spPr>
          <a:xfrm>
            <a:off x="1165332" y="2133303"/>
            <a:ext cx="1650601" cy="300082"/>
          </a:xfrm>
          <a:prstGeom prst="rect">
            <a:avLst/>
          </a:prstGeom>
          <a:noFill/>
          <a:ln w="38100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</p:txBody>
      </p:sp>
      <p:pic>
        <p:nvPicPr>
          <p:cNvPr id="16" name="Picture 15" descr="A cartoon of a child with his arms crossed&#10;&#10;Description automatically generated">
            <a:extLst>
              <a:ext uri="{FF2B5EF4-FFF2-40B4-BE49-F238E27FC236}">
                <a16:creationId xmlns:a16="http://schemas.microsoft.com/office/drawing/2014/main" id="{D2D10D0B-8484-C5D5-FC89-A20617F9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54" y="1070876"/>
            <a:ext cx="743162" cy="1009787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6284C91-4758-5CA8-622D-D33ECD553FCF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16200000" flipH="1">
            <a:off x="823243" y="1941254"/>
            <a:ext cx="202681" cy="481497"/>
          </a:xfrm>
          <a:prstGeom prst="bentConnector2">
            <a:avLst/>
          </a:prstGeom>
          <a:ln w="28575"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A55F0B-7EF5-9A3F-1F65-5F35FAA39641}"/>
              </a:ext>
            </a:extLst>
          </p:cNvPr>
          <p:cNvSpPr txBox="1"/>
          <p:nvPr/>
        </p:nvSpPr>
        <p:spPr>
          <a:xfrm>
            <a:off x="1238488" y="2753921"/>
            <a:ext cx="1504287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Hosting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27F97DB-5CF5-BE89-5509-826010E79743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rot="5400000" flipH="1" flipV="1">
            <a:off x="1830364" y="2593653"/>
            <a:ext cx="320536" cy="1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8FB3A8-C1B5-A240-6188-CB1F2E6F2563}"/>
              </a:ext>
            </a:extLst>
          </p:cNvPr>
          <p:cNvSpPr txBox="1"/>
          <p:nvPr/>
        </p:nvSpPr>
        <p:spPr>
          <a:xfrm>
            <a:off x="3085234" y="2743522"/>
            <a:ext cx="1504287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8A3810-A074-5E18-78DF-4AF044430729}"/>
              </a:ext>
            </a:extLst>
          </p:cNvPr>
          <p:cNvSpPr txBox="1"/>
          <p:nvPr/>
        </p:nvSpPr>
        <p:spPr>
          <a:xfrm>
            <a:off x="822312" y="1438603"/>
            <a:ext cx="854702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End-User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8CF2C8F7-E7FC-F110-3651-FEEE93AF21EC}"/>
              </a:ext>
            </a:extLst>
          </p:cNvPr>
          <p:cNvCxnSpPr>
            <a:cxnSpLocks/>
            <a:stCxn id="31" idx="1"/>
            <a:endCxn id="19" idx="3"/>
          </p:cNvCxnSpPr>
          <p:nvPr/>
        </p:nvCxnSpPr>
        <p:spPr>
          <a:xfrm rot="10800000" flipV="1">
            <a:off x="2742776" y="2882021"/>
            <a:ext cx="342459" cy="10399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FFEC7ED-DBB8-B6B8-5F5F-2D3E8F304CD8}"/>
              </a:ext>
            </a:extLst>
          </p:cNvPr>
          <p:cNvSpPr txBox="1"/>
          <p:nvPr/>
        </p:nvSpPr>
        <p:spPr>
          <a:xfrm>
            <a:off x="1563280" y="3323319"/>
            <a:ext cx="854702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Vercel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4D4B35-6307-BB79-2047-8158FC74A3E5}"/>
              </a:ext>
            </a:extLst>
          </p:cNvPr>
          <p:cNvSpPr txBox="1"/>
          <p:nvPr/>
        </p:nvSpPr>
        <p:spPr>
          <a:xfrm>
            <a:off x="3595362" y="3323319"/>
            <a:ext cx="854702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C8793-5BB5-CBA5-00A5-51DA6AC2CEB0}"/>
              </a:ext>
            </a:extLst>
          </p:cNvPr>
          <p:cNvSpPr txBox="1"/>
          <p:nvPr/>
        </p:nvSpPr>
        <p:spPr>
          <a:xfrm>
            <a:off x="4931980" y="2741831"/>
            <a:ext cx="1325164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calls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4BF2A6D-1D4E-DD90-E8C8-21AD92AA5490}"/>
              </a:ext>
            </a:extLst>
          </p:cNvPr>
          <p:cNvCxnSpPr>
            <a:cxnSpLocks/>
            <a:stCxn id="39" idx="1"/>
            <a:endCxn id="31" idx="3"/>
          </p:cNvCxnSpPr>
          <p:nvPr/>
        </p:nvCxnSpPr>
        <p:spPr>
          <a:xfrm rot="10800000" flipV="1">
            <a:off x="4589522" y="2880330"/>
            <a:ext cx="342459" cy="1691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5E4DFC-BDC7-EA37-175B-3F26AF8654C3}"/>
              </a:ext>
            </a:extLst>
          </p:cNvPr>
          <p:cNvSpPr txBox="1"/>
          <p:nvPr/>
        </p:nvSpPr>
        <p:spPr>
          <a:xfrm>
            <a:off x="4931981" y="1632632"/>
            <a:ext cx="1330481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generation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822BFC-F8B0-F4CC-BB4C-7D6CAD31CEDD}"/>
              </a:ext>
            </a:extLst>
          </p:cNvPr>
          <p:cNvSpPr txBox="1"/>
          <p:nvPr/>
        </p:nvSpPr>
        <p:spPr>
          <a:xfrm>
            <a:off x="4931980" y="2193248"/>
            <a:ext cx="1330481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 editing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5B8CB116-1981-39AE-1730-4F0EC4D9F27F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5455414" y="2051439"/>
            <a:ext cx="283617" cy="1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EB0C28F-A33C-E187-C713-3143283FF5E3}"/>
              </a:ext>
            </a:extLst>
          </p:cNvPr>
          <p:cNvCxnSpPr>
            <a:cxnSpLocks/>
            <a:stCxn id="47" idx="2"/>
            <a:endCxn id="39" idx="0"/>
          </p:cNvCxnSpPr>
          <p:nvPr/>
        </p:nvCxnSpPr>
        <p:spPr>
          <a:xfrm rot="5400000">
            <a:off x="5460100" y="2604710"/>
            <a:ext cx="271584" cy="2659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7AFEB83-FBFC-416F-3C9B-0EDD89AA1B76}"/>
              </a:ext>
            </a:extLst>
          </p:cNvPr>
          <p:cNvSpPr txBox="1"/>
          <p:nvPr/>
        </p:nvSpPr>
        <p:spPr>
          <a:xfrm>
            <a:off x="6850621" y="2753920"/>
            <a:ext cx="1325164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LLM server (AI)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E984D4F-84F6-8493-D155-8478330D07D7}"/>
              </a:ext>
            </a:extLst>
          </p:cNvPr>
          <p:cNvCxnSpPr>
            <a:cxnSpLocks/>
            <a:stCxn id="73" idx="1"/>
            <a:endCxn id="39" idx="3"/>
          </p:cNvCxnSpPr>
          <p:nvPr/>
        </p:nvCxnSpPr>
        <p:spPr>
          <a:xfrm rot="10800000">
            <a:off x="6257145" y="2880332"/>
            <a:ext cx="593477" cy="12089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D9F506-FD62-51FC-154E-98CDE68681B6}"/>
              </a:ext>
            </a:extLst>
          </p:cNvPr>
          <p:cNvSpPr txBox="1"/>
          <p:nvPr/>
        </p:nvSpPr>
        <p:spPr>
          <a:xfrm>
            <a:off x="6868286" y="3157327"/>
            <a:ext cx="1325164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 server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6030764-EF70-E1CA-E4B1-28DEAEC24150}"/>
              </a:ext>
            </a:extLst>
          </p:cNvPr>
          <p:cNvSpPr txBox="1"/>
          <p:nvPr/>
        </p:nvSpPr>
        <p:spPr>
          <a:xfrm>
            <a:off x="6868286" y="3578467"/>
            <a:ext cx="1325164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Blockchain server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A30FBAE-77F8-6F3E-E6F8-14BDCD5580E7}"/>
              </a:ext>
            </a:extLst>
          </p:cNvPr>
          <p:cNvCxnSpPr>
            <a:cxnSpLocks/>
            <a:stCxn id="82" idx="1"/>
            <a:endCxn id="39" idx="3"/>
          </p:cNvCxnSpPr>
          <p:nvPr/>
        </p:nvCxnSpPr>
        <p:spPr>
          <a:xfrm rot="10800000">
            <a:off x="6257144" y="2880331"/>
            <a:ext cx="611142" cy="415496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217E22CA-3ECC-7E6C-F210-641CF59A19C4}"/>
              </a:ext>
            </a:extLst>
          </p:cNvPr>
          <p:cNvCxnSpPr>
            <a:cxnSpLocks/>
            <a:stCxn id="83" idx="1"/>
            <a:endCxn id="39" idx="3"/>
          </p:cNvCxnSpPr>
          <p:nvPr/>
        </p:nvCxnSpPr>
        <p:spPr>
          <a:xfrm rot="10800000">
            <a:off x="6257144" y="2880331"/>
            <a:ext cx="611142" cy="836636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16D5513-EEBE-4650-812D-19B14DC379CF}"/>
              </a:ext>
            </a:extLst>
          </p:cNvPr>
          <p:cNvSpPr txBox="1"/>
          <p:nvPr/>
        </p:nvSpPr>
        <p:spPr>
          <a:xfrm>
            <a:off x="6868286" y="3999607"/>
            <a:ext cx="1325164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IoT, Docs, web …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9718500D-0C47-1F18-A43E-744F90C17C77}"/>
              </a:ext>
            </a:extLst>
          </p:cNvPr>
          <p:cNvCxnSpPr>
            <a:cxnSpLocks/>
            <a:stCxn id="109" idx="1"/>
            <a:endCxn id="39" idx="3"/>
          </p:cNvCxnSpPr>
          <p:nvPr/>
        </p:nvCxnSpPr>
        <p:spPr>
          <a:xfrm rot="10800000">
            <a:off x="6257144" y="2880331"/>
            <a:ext cx="611142" cy="1257776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6E7ADE2-FF19-93B0-AA7B-1A5B73B19665}"/>
              </a:ext>
            </a:extLst>
          </p:cNvPr>
          <p:cNvSpPr txBox="1"/>
          <p:nvPr/>
        </p:nvSpPr>
        <p:spPr>
          <a:xfrm>
            <a:off x="6868286" y="4420747"/>
            <a:ext cx="1325164" cy="276999"/>
          </a:xfrm>
          <a:prstGeom prst="rect">
            <a:avLst/>
          </a:prstGeom>
          <a:noFill/>
          <a:ln w="9525">
            <a:solidFill>
              <a:srgbClr val="0B539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…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DE8A41F5-B974-1674-D735-D61F6027E844}"/>
              </a:ext>
            </a:extLst>
          </p:cNvPr>
          <p:cNvCxnSpPr>
            <a:cxnSpLocks/>
            <a:stCxn id="116" idx="1"/>
            <a:endCxn id="39" idx="3"/>
          </p:cNvCxnSpPr>
          <p:nvPr/>
        </p:nvCxnSpPr>
        <p:spPr>
          <a:xfrm rot="10800000">
            <a:off x="6257144" y="2880331"/>
            <a:ext cx="611142" cy="1678916"/>
          </a:xfrm>
          <a:prstGeom prst="bentConnector3">
            <a:avLst>
              <a:gd name="adj1" fmla="val 50000"/>
            </a:avLst>
          </a:prstGeom>
          <a:ln>
            <a:solidFill>
              <a:srgbClr val="0B5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2EC3C6D-0D4D-B5C7-09EF-D276A866C9C6}"/>
              </a:ext>
            </a:extLst>
          </p:cNvPr>
          <p:cNvSpPr txBox="1"/>
          <p:nvPr/>
        </p:nvSpPr>
        <p:spPr>
          <a:xfrm>
            <a:off x="6438926" y="1517215"/>
            <a:ext cx="1889121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 err="1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NextJS</a:t>
            </a:r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DeepSeek, Mistral AI 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5437364-2BDA-F6C0-E615-883382C019EF}"/>
              </a:ext>
            </a:extLst>
          </p:cNvPr>
          <p:cNvSpPr txBox="1"/>
          <p:nvPr/>
        </p:nvSpPr>
        <p:spPr>
          <a:xfrm>
            <a:off x="6438926" y="2176984"/>
            <a:ext cx="1325164" cy="30008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Cursor, Cline,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54516-E8B4-0143-BF20-AE2D74408809}"/>
              </a:ext>
            </a:extLst>
          </p:cNvPr>
          <p:cNvSpPr txBox="1"/>
          <p:nvPr/>
        </p:nvSpPr>
        <p:spPr>
          <a:xfrm>
            <a:off x="5708013" y="3495389"/>
            <a:ext cx="854702" cy="5078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MCP</a:t>
            </a:r>
          </a:p>
          <a:p>
            <a:pPr algn="ctr"/>
            <a:r>
              <a:rPr lang="en-US" sz="1350" i="1" dirty="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1433293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3539</TotalTime>
  <Words>237</Words>
  <Application>Microsoft Macintosh PowerPoint</Application>
  <PresentationFormat>On-screen Show (16:9)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</vt:lpstr>
      <vt:lpstr>Arial</vt:lpstr>
      <vt:lpstr>Simple Light</vt:lpstr>
      <vt:lpstr>DeAI Encode Club Q1 2025</vt:lpstr>
      <vt:lpstr>AI Trends in 2025</vt:lpstr>
      <vt:lpstr>AI Apps Programming in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Khang Vu Tien</dc:creator>
  <cp:lastModifiedBy>Khang Vu Tien</cp:lastModifiedBy>
  <cp:revision>35</cp:revision>
  <dcterms:created xsi:type="dcterms:W3CDTF">2025-03-21T20:49:02Z</dcterms:created>
  <dcterms:modified xsi:type="dcterms:W3CDTF">2025-04-11T10:05:57Z</dcterms:modified>
</cp:coreProperties>
</file>