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7ce47f1be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7ce47f1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7ce47f1be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7ce47f1b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7dae2eb1d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7dae2eb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7e06da9e5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7e06da9e5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7e06da9e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7e06da9e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7e06da9e5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7e06da9e5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7ce47f1b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7ce47f1b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7e06da9e5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7e06da9e5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7e06da9e5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77e06da9e5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8035388f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8035388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7ce47f1be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77ce47f1b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7ce47f1be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77ce47f1b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603ecd859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603ecd85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65be66e23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65be66e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7ce47f1be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7ce47f1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10" Type="http://schemas.openxmlformats.org/officeDocument/2006/relationships/image" Target="../media/image18.png"/><Relationship Id="rId9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Práctico de investigación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BNF JAVASCRIPT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FunctionDeclaration	::=	"function" Identifier ( "(" ( FormalParameterList )? ")" ) FunctionBody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ArrayLiteral	::=  "[" ( ( Elision )? "]" | ElementList Elision "]" | ( ElementList )? "]"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IfStatement	::=	"if" "(" Expression ")" Statement ( "else" Statement 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IterationStatement	::=	( "do" Statement "while" "(" Expression ")" ( ";" )? )</a:t>
            </a:r>
            <a:endParaRPr/>
          </a:p>
          <a:p>
            <a:pPr indent="45720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( "while" "(" Expression ")" Statement )</a:t>
            </a:r>
            <a:endParaRPr/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( "for" "(" ( ExpressionNoIn )? ";" ( Expression )? ";" ( Expression )? ")" Statement 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BNF GO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7200"/>
              <a:t>&lt;declaration&gt;   ::= &lt;var-declaration&gt; | &lt;func-declaration&gt;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7200"/>
              <a:t>&lt;var-declaration&gt; ::= "var" &lt;identifier&gt; &lt;type&gt; ["=" &lt;expression&gt;] ";"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7200"/>
              <a:t>&lt;func-declaration&gt; ::= "func" &lt;identifier&gt; "(" [ &lt;parameter-list&gt; ] ")" [ &lt;return-type&gt; ] &lt;block&gt;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7200"/>
              <a:t>&lt;parameter-list&gt; ::= &lt;parameter&gt; | &lt;parameter&gt; "," &lt;parameter-list&gt;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7200"/>
              <a:t>&lt;parameter&gt;     ::= &lt;identifier&gt; &lt;type&gt;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7200"/>
              <a:t>&lt;statement-list&gt;::= &lt;statement&gt; | &lt;statement&gt; &lt;statement-list&gt;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7200"/>
              <a:t>&lt;statement&gt;     ::= &lt;assignment-statement&gt; | &lt;if-statement&gt; | &lt;for-statement&gt; | &lt;func-call&gt; ";"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7200"/>
              <a:t>&lt;assignment-statement&gt; ::= &lt;identifier&gt; "=" &lt;expression&gt; ";"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7200"/>
              <a:t>&lt;if-statement&gt;  ::= "if" "(" &lt;condition&gt; ")" &lt;block&gt; [ "else" &lt;block&gt; ]</a:t>
            </a:r>
            <a:endParaRPr sz="7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BNF GO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804" lvl="0" marL="457200" rtl="0" algn="l">
              <a:spcBef>
                <a:spcPts val="0"/>
              </a:spcBef>
              <a:spcAft>
                <a:spcPts val="0"/>
              </a:spcAft>
              <a:buSzPts val="1798"/>
              <a:buChar char="●"/>
            </a:pPr>
            <a:r>
              <a:rPr lang="es" sz="1798"/>
              <a:t>&lt;for-statement&gt; ::= "for" &lt;identifier&gt; ":=" &lt;expression&gt; &lt;block&gt;</a:t>
            </a:r>
            <a:endParaRPr sz="1798"/>
          </a:p>
          <a:p>
            <a:pPr indent="-342804" lvl="0" marL="457200" rtl="0" algn="l">
              <a:spcBef>
                <a:spcPts val="0"/>
              </a:spcBef>
              <a:spcAft>
                <a:spcPts val="0"/>
              </a:spcAft>
              <a:buSzPts val="1798"/>
              <a:buChar char="●"/>
            </a:pPr>
            <a:r>
              <a:rPr lang="es" sz="1798"/>
              <a:t>&lt;func-call&gt;     ::= &lt;identifier&gt; "(" [ &lt;argument-list&gt; ] ")"</a:t>
            </a:r>
            <a:endParaRPr sz="1798"/>
          </a:p>
          <a:p>
            <a:pPr indent="-342804" lvl="0" marL="457200" rtl="0" algn="l">
              <a:spcBef>
                <a:spcPts val="0"/>
              </a:spcBef>
              <a:spcAft>
                <a:spcPts val="0"/>
              </a:spcAft>
              <a:buSzPts val="1798"/>
              <a:buChar char="●"/>
            </a:pPr>
            <a:r>
              <a:rPr lang="es" sz="1798"/>
              <a:t>&lt;argument-list&gt;::= &lt;expression&gt; | &lt;expression&gt; "," &lt;argument-list&gt;</a:t>
            </a:r>
            <a:endParaRPr sz="1798"/>
          </a:p>
          <a:p>
            <a:pPr indent="-342804" lvl="0" marL="457200" rtl="0" algn="l">
              <a:spcBef>
                <a:spcPts val="0"/>
              </a:spcBef>
              <a:spcAft>
                <a:spcPts val="0"/>
              </a:spcAft>
              <a:buSzPts val="1798"/>
              <a:buChar char="●"/>
            </a:pPr>
            <a:r>
              <a:rPr lang="es" sz="1798"/>
              <a:t>&lt;expression&gt;    ::= &lt;term&gt; | &lt;expression&gt; &lt;add-op&gt; &lt;term&gt;</a:t>
            </a:r>
            <a:endParaRPr sz="1798"/>
          </a:p>
          <a:p>
            <a:pPr indent="-342804" lvl="0" marL="457200" rtl="0" algn="l">
              <a:spcBef>
                <a:spcPts val="0"/>
              </a:spcBef>
              <a:spcAft>
                <a:spcPts val="0"/>
              </a:spcAft>
              <a:buSzPts val="1798"/>
              <a:buChar char="●"/>
            </a:pPr>
            <a:r>
              <a:rPr lang="es" sz="1798"/>
              <a:t>&lt;condition&gt;     ::= &lt;expression&gt; &lt;rel-op&gt; &lt;expression&gt;</a:t>
            </a:r>
            <a:endParaRPr sz="1798"/>
          </a:p>
          <a:p>
            <a:pPr indent="-342804" lvl="0" marL="457200" rtl="0" algn="l">
              <a:spcBef>
                <a:spcPts val="0"/>
              </a:spcBef>
              <a:spcAft>
                <a:spcPts val="0"/>
              </a:spcAft>
              <a:buSzPts val="1798"/>
              <a:buChar char="●"/>
            </a:pPr>
            <a:r>
              <a:rPr lang="es" sz="1798"/>
              <a:t>&lt;add-op&gt;        ::= "+" | "-"</a:t>
            </a:r>
            <a:endParaRPr sz="1798"/>
          </a:p>
          <a:p>
            <a:pPr indent="-342804" lvl="0" marL="457200" rtl="0" algn="l">
              <a:spcBef>
                <a:spcPts val="0"/>
              </a:spcBef>
              <a:spcAft>
                <a:spcPts val="0"/>
              </a:spcAft>
              <a:buSzPts val="1798"/>
              <a:buChar char="●"/>
            </a:pPr>
            <a:r>
              <a:rPr lang="es" sz="1798"/>
              <a:t>&lt;mul-op&gt;        ::= "*" | "/"</a:t>
            </a:r>
            <a:endParaRPr sz="1798"/>
          </a:p>
          <a:p>
            <a:pPr indent="-342804" lvl="0" marL="457200" rtl="0" algn="l">
              <a:spcBef>
                <a:spcPts val="0"/>
              </a:spcBef>
              <a:spcAft>
                <a:spcPts val="0"/>
              </a:spcAft>
              <a:buSzPts val="1798"/>
              <a:buChar char="●"/>
            </a:pPr>
            <a:r>
              <a:rPr lang="es" sz="1798"/>
              <a:t>&lt;rel-op&gt;        ::= "==" | "!=" | "&lt;" | "&gt;" | "&lt;=" | "&gt;="</a:t>
            </a:r>
            <a:endParaRPr sz="1798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&lt;identifier&gt;    ::= &lt;letter&gt; { &lt;letter&gt; | &lt;digit&gt; 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 u="sng"/>
              <a:t>BENCHMARK:</a:t>
            </a:r>
            <a:endParaRPr sz="43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de ordenamiento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311700" y="3620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311700" y="1152475"/>
            <a:ext cx="525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260032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6079863" y="1997975"/>
            <a:ext cx="27525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latin typeface="Lato"/>
                <a:ea typeface="Lato"/>
                <a:cs typeface="Lato"/>
                <a:sym typeface="Lato"/>
              </a:rPr>
              <a:t>Tiempo de </a:t>
            </a:r>
            <a:r>
              <a:rPr b="1" lang="es" u="sng">
                <a:latin typeface="Lato"/>
                <a:ea typeface="Lato"/>
                <a:cs typeface="Lato"/>
                <a:sym typeface="Lato"/>
              </a:rPr>
              <a:t>ejecución</a:t>
            </a:r>
            <a:r>
              <a:rPr b="1" lang="es" u="sng">
                <a:latin typeface="Lato"/>
                <a:ea typeface="Lato"/>
                <a:cs typeface="Lato"/>
                <a:sym typeface="Lato"/>
              </a:rPr>
              <a:t>: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7293225" y="3890600"/>
            <a:ext cx="18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360" y="2571738"/>
            <a:ext cx="2013525" cy="270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4737000" y="1152475"/>
            <a:ext cx="4095300" cy="19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 b="36143" l="0" r="29483" t="0"/>
          <a:stretch/>
        </p:blipFill>
        <p:spPr>
          <a:xfrm>
            <a:off x="311700" y="371588"/>
            <a:ext cx="3719524" cy="440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b="0" l="0" r="0" t="63382"/>
          <a:stretch/>
        </p:blipFill>
        <p:spPr>
          <a:xfrm>
            <a:off x="4204335" y="1164138"/>
            <a:ext cx="4569290" cy="218576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5112713" y="3692150"/>
            <a:ext cx="27525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latin typeface="Lato"/>
                <a:ea typeface="Lato"/>
                <a:cs typeface="Lato"/>
                <a:sym typeface="Lato"/>
              </a:rPr>
              <a:t>Tiempo de ejecución: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3588" y="4219550"/>
            <a:ext cx="2390775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 u="sng"/>
              <a:t>BENCHMARK:</a:t>
            </a:r>
            <a:endParaRPr sz="43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 en listas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11700" y="1152475"/>
            <a:ext cx="525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260032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/>
          <p:nvPr/>
        </p:nvSpPr>
        <p:spPr>
          <a:xfrm>
            <a:off x="6079863" y="1997975"/>
            <a:ext cx="27525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latin typeface="Lato"/>
                <a:ea typeface="Lato"/>
                <a:cs typeface="Lato"/>
                <a:sym typeface="Lato"/>
              </a:rPr>
              <a:t>Tiempo de ejecución: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7293225" y="3890600"/>
            <a:ext cx="18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82275"/>
            <a:ext cx="5829999" cy="37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5">
            <a:alphaModFix/>
          </a:blip>
          <a:srcRect b="0" l="0" r="5285" t="0"/>
          <a:stretch/>
        </p:blipFill>
        <p:spPr>
          <a:xfrm>
            <a:off x="6567175" y="2540450"/>
            <a:ext cx="1998800" cy="2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546375" y="4756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 txBox="1"/>
          <p:nvPr/>
        </p:nvSpPr>
        <p:spPr>
          <a:xfrm>
            <a:off x="4737000" y="1180263"/>
            <a:ext cx="4095300" cy="23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4874988" y="4055925"/>
            <a:ext cx="27525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latin typeface="Lato"/>
                <a:ea typeface="Lato"/>
                <a:cs typeface="Lato"/>
                <a:sym typeface="Lato"/>
              </a:rPr>
              <a:t>Tiempo de ejecución: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313" y="4538150"/>
            <a:ext cx="2028566" cy="2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6075"/>
            <a:ext cx="3949380" cy="45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3200" y="286075"/>
            <a:ext cx="3705722" cy="37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509550" y="1914750"/>
            <a:ext cx="8124900" cy="13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para terminar</a:t>
            </a:r>
            <a:r>
              <a:rPr lang="es"/>
              <a:t>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295575"/>
            <a:ext cx="4045200" cy="21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Los lenguajes sobre los que hablaremos hoy, son: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JavaScrip</a:t>
            </a:r>
            <a:r>
              <a:rPr lang="es" sz="2000"/>
              <a:t>t</a:t>
            </a:r>
            <a:r>
              <a:rPr lang="es" sz="2000"/>
              <a:t> </a:t>
            </a:r>
            <a:endParaRPr sz="20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Go</a:t>
            </a:r>
            <a:r>
              <a:rPr b="0" lang="es" sz="2000"/>
              <a:t>              </a:t>
            </a:r>
            <a:endParaRPr b="0"/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 y Semántica de los Lenguajes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Curso K2006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/>
              <a:t>Integrantes: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Lucas </a:t>
            </a:r>
            <a:r>
              <a:rPr lang="es"/>
              <a:t>Daniel Caceres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Walter </a:t>
            </a:r>
            <a:r>
              <a:rPr lang="es"/>
              <a:t>Manuel Gomez Barrios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Martina Roldán Pérez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311700" y="7042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JavaScript se llama de esa forma?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se llamaba antes?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311700" y="2190400"/>
            <a:ext cx="8313000" cy="23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s" sz="1700"/>
              <a:t>Quisieron aprovechar</a:t>
            </a:r>
            <a:r>
              <a:rPr lang="es" sz="1700"/>
              <a:t> la fama que tenía </a:t>
            </a:r>
            <a:r>
              <a:rPr b="1" lang="es" sz="1700"/>
              <a:t>JAVA</a:t>
            </a:r>
            <a:r>
              <a:rPr lang="es" sz="1700"/>
              <a:t> en ese momento (aunque no tenían nada que ver uno con el otro).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s" sz="1700"/>
              <a:t>Su primer nombre fue </a:t>
            </a:r>
            <a:r>
              <a:rPr b="1" lang="es" sz="1700"/>
              <a:t>LiveScript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311700" y="704250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se inicializa un Slice en GoLang?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311700" y="2190400"/>
            <a:ext cx="8313000" cy="23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Se inicializa con la </a:t>
            </a:r>
            <a:r>
              <a:rPr lang="es" sz="1700"/>
              <a:t>función</a:t>
            </a:r>
            <a:r>
              <a:rPr lang="es" sz="1700"/>
              <a:t> make() la cual recibe como </a:t>
            </a:r>
            <a:r>
              <a:rPr lang="es" sz="1700"/>
              <a:t>parámetros</a:t>
            </a:r>
            <a:r>
              <a:rPr lang="es" sz="1700"/>
              <a:t>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El tipo de dato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El largo del Slice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311700" y="704250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parámetro recibe el método de array indexOf() de JavaScript?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311700" y="2502425"/>
            <a:ext cx="8313000" cy="20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Al ser un método de Array </a:t>
            </a:r>
            <a:r>
              <a:rPr lang="es" sz="1700"/>
              <a:t>únicamente</a:t>
            </a:r>
            <a:r>
              <a:rPr lang="es" sz="1700"/>
              <a:t> se necesita pasar el elemento como </a:t>
            </a:r>
            <a:r>
              <a:rPr lang="es" sz="1700"/>
              <a:t>parámetro</a:t>
            </a:r>
            <a:r>
              <a:rPr lang="es" sz="1700"/>
              <a:t>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09550" y="1423875"/>
            <a:ext cx="8124900" cy="13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Comencemos con la presentación y la historia de cada uno…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5500" y="9066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multiplataforma.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imperativo.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Estructurado.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Está orientado a objetos y eventos.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788100" y="2571750"/>
            <a:ext cx="30000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INTERPRETADO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</a:rPr>
              <a:t>Lenguaje utilizado para añadir </a:t>
            </a:r>
            <a:r>
              <a:rPr lang="es" sz="1300">
                <a:solidFill>
                  <a:schemeClr val="dk2"/>
                </a:solidFill>
              </a:rPr>
              <a:t>características interactivas a las páginas web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1994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4" name="Google Shape;84;p17"/>
          <p:cNvGrpSpPr/>
          <p:nvPr/>
        </p:nvGrpSpPr>
        <p:grpSpPr>
          <a:xfrm>
            <a:off x="1141420" y="1610215"/>
            <a:ext cx="198900" cy="593656"/>
            <a:chOff x="777447" y="1610215"/>
            <a:chExt cx="198900" cy="593656"/>
          </a:xfrm>
        </p:grpSpPr>
        <p:cxnSp>
          <p:nvCxnSpPr>
            <p:cNvPr id="85" name="Google Shape;85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" name="Google Shape;86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7"/>
          <p:cNvSpPr txBox="1"/>
          <p:nvPr>
            <p:ph idx="4294967295" type="body"/>
          </p:nvPr>
        </p:nvSpPr>
        <p:spPr>
          <a:xfrm>
            <a:off x="-117225" y="170450"/>
            <a:ext cx="27162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320"/>
              <a:t>Netscape Navigator</a:t>
            </a:r>
            <a:endParaRPr sz="1320"/>
          </a:p>
          <a:p>
            <a:pPr indent="0" lvl="0" marL="0" rtl="0" algn="ctr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SzPts val="770"/>
              <a:buNone/>
            </a:pPr>
            <a:r>
              <a:rPr lang="es" sz="1320"/>
              <a:t>(Netscape Communications Corporation) </a:t>
            </a:r>
            <a:endParaRPr sz="1320"/>
          </a:p>
          <a:p>
            <a:pPr indent="0" lvl="0" marL="0" rtl="0" algn="ctr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SzPts val="770"/>
              <a:buNone/>
            </a:pPr>
            <a:r>
              <a:rPr lang="es" sz="1320"/>
              <a:t>+ </a:t>
            </a:r>
            <a:endParaRPr sz="1320"/>
          </a:p>
          <a:p>
            <a:pPr indent="0" lvl="0" marL="0" rtl="0" algn="ctr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SzPts val="770"/>
              <a:buNone/>
            </a:pPr>
            <a:r>
              <a:rPr lang="es" sz="1320"/>
              <a:t>Internet Explorer</a:t>
            </a:r>
            <a:endParaRPr sz="1320"/>
          </a:p>
          <a:p>
            <a:pPr indent="0" lvl="0" marL="0" rtl="0" algn="ctr">
              <a:lnSpc>
                <a:spcPct val="95000"/>
              </a:lnSpc>
              <a:spcBef>
                <a:spcPts val="120"/>
              </a:spcBef>
              <a:spcAft>
                <a:spcPts val="120"/>
              </a:spcAft>
              <a:buSzPts val="770"/>
              <a:buNone/>
            </a:pPr>
            <a:r>
              <a:rPr lang="es" sz="1320"/>
              <a:t>(Microsoft)</a:t>
            </a:r>
            <a:endParaRPr sz="1320"/>
          </a:p>
        </p:txBody>
      </p:sp>
      <p:sp>
        <p:nvSpPr>
          <p:cNvPr id="88" name="Google Shape;88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1995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" name="Google Shape;90;p17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91" name="Google Shape;91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2" name="Google Shape;92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1997/8/9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>
            <a:off x="4744532" y="1610215"/>
            <a:ext cx="198900" cy="593656"/>
            <a:chOff x="3918084" y="1610215"/>
            <a:chExt cx="198900" cy="593656"/>
          </a:xfrm>
        </p:grpSpPr>
        <p:cxnSp>
          <p:nvCxnSpPr>
            <p:cNvPr id="96" name="Google Shape;96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" name="Google Shape;97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2005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0" name="Google Shape;100;p1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01" name="Google Shape;101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" name="Google Shape;102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2009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5" name="Google Shape;105;p1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06" name="Google Shape;106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" name="Google Shape;107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7"/>
          <p:cNvSpPr txBox="1"/>
          <p:nvPr/>
        </p:nvSpPr>
        <p:spPr>
          <a:xfrm>
            <a:off x="865725" y="3664625"/>
            <a:ext cx="30000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2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LiveScript &gt; JavaScript</a:t>
            </a:r>
            <a:endParaRPr sz="132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s" sz="132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(Netscape Communications Corporation) </a:t>
            </a:r>
            <a:endParaRPr sz="132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s" sz="132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+ </a:t>
            </a:r>
            <a:endParaRPr sz="132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s" sz="132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JScript</a:t>
            </a:r>
            <a:endParaRPr sz="132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"/>
              </a:spcBef>
              <a:spcAft>
                <a:spcPts val="120"/>
              </a:spcAft>
              <a:buNone/>
            </a:pPr>
            <a:r>
              <a:rPr lang="es" sz="132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(Microsoft)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4116175" y="643975"/>
            <a:ext cx="14556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2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ECMAScript 1</a:t>
            </a:r>
            <a:endParaRPr sz="152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s" sz="152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ECMAScript 2</a:t>
            </a:r>
            <a:endParaRPr sz="152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"/>
              </a:spcBef>
              <a:spcAft>
                <a:spcPts val="120"/>
              </a:spcAft>
              <a:buNone/>
            </a:pPr>
            <a:r>
              <a:rPr lang="es" sz="152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ECMAScript 3</a:t>
            </a:r>
            <a:endParaRPr sz="152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7041450" y="881725"/>
            <a:ext cx="1455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"/>
              </a:spcAft>
              <a:buNone/>
            </a:pPr>
            <a:r>
              <a:rPr lang="es" sz="152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 aprueba </a:t>
            </a:r>
            <a:r>
              <a:rPr lang="es" sz="152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ECMAScript 5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4572525" y="3664625"/>
            <a:ext cx="30000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2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-AYAX</a:t>
            </a:r>
            <a:endParaRPr sz="132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s" sz="132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-Bibliotecas:  jQuery, React, Zepto</a:t>
            </a:r>
            <a:endParaRPr sz="132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"/>
              </a:spcBef>
              <a:spcAft>
                <a:spcPts val="120"/>
              </a:spcAft>
              <a:buNone/>
            </a:pPr>
            <a:r>
              <a:rPr lang="es" sz="132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-Frameworks: AngularJs,  Ember.js, Meteor  y Node.js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475" y="-6"/>
            <a:ext cx="1020339" cy="9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8750" y="987601"/>
            <a:ext cx="2045800" cy="583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6550" y="3537425"/>
            <a:ext cx="1272345" cy="16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6500" y="0"/>
            <a:ext cx="2260125" cy="680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56700" y="4273201"/>
            <a:ext cx="1668700" cy="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60175" y="3339706"/>
            <a:ext cx="1765225" cy="423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56701" y="3814261"/>
            <a:ext cx="1668701" cy="42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13850" y="4673100"/>
            <a:ext cx="1668699" cy="444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265500" y="9066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</a:t>
            </a:r>
            <a:endParaRPr/>
          </a:p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 influencias de C y Pascal.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Simplicidad.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Compatibilidad.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Código abierto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788100" y="2337075"/>
            <a:ext cx="3000000" cy="24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COMPILADO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</a:rPr>
              <a:t>Apropiado para la creación de aplicaciones que deben gestionar múltiples solicitudes simultáneas; enfocado en la seguridad y la prevención de errores.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11791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4294967295" type="body"/>
          </p:nvPr>
        </p:nvSpPr>
        <p:spPr>
          <a:xfrm>
            <a:off x="11791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2007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3" name="Google Shape;133;p19"/>
          <p:cNvGrpSpPr/>
          <p:nvPr/>
        </p:nvGrpSpPr>
        <p:grpSpPr>
          <a:xfrm>
            <a:off x="1979620" y="1610215"/>
            <a:ext cx="198900" cy="593656"/>
            <a:chOff x="777447" y="1610215"/>
            <a:chExt cx="198900" cy="593656"/>
          </a:xfrm>
        </p:grpSpPr>
        <p:cxnSp>
          <p:nvCxnSpPr>
            <p:cNvPr id="134" name="Google Shape;134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9"/>
          <p:cNvSpPr txBox="1"/>
          <p:nvPr>
            <p:ph idx="4294967295" type="body"/>
          </p:nvPr>
        </p:nvSpPr>
        <p:spPr>
          <a:xfrm>
            <a:off x="757175" y="1030950"/>
            <a:ext cx="27162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"/>
              </a:spcAft>
              <a:buSzPts val="770"/>
              <a:buNone/>
            </a:pPr>
            <a:r>
              <a:rPr lang="es" sz="1620"/>
              <a:t>Comienza a desarrollarse</a:t>
            </a:r>
            <a:endParaRPr sz="1620"/>
          </a:p>
        </p:txBody>
      </p:sp>
      <p:sp>
        <p:nvSpPr>
          <p:cNvPr id="137" name="Google Shape;137;p19"/>
          <p:cNvSpPr/>
          <p:nvPr/>
        </p:nvSpPr>
        <p:spPr>
          <a:xfrm>
            <a:off x="26552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>
            <p:ph idx="4294967295" type="body"/>
          </p:nvPr>
        </p:nvSpPr>
        <p:spPr>
          <a:xfrm>
            <a:off x="29645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2009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9" name="Google Shape;139;p19"/>
          <p:cNvGrpSpPr/>
          <p:nvPr/>
        </p:nvGrpSpPr>
        <p:grpSpPr>
          <a:xfrm>
            <a:off x="3485482" y="2938958"/>
            <a:ext cx="198900" cy="593656"/>
            <a:chOff x="2223534" y="2938958"/>
            <a:chExt cx="198900" cy="593656"/>
          </a:xfrm>
        </p:grpSpPr>
        <p:cxnSp>
          <p:nvCxnSpPr>
            <p:cNvPr id="140" name="Google Shape;140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9"/>
          <p:cNvSpPr txBox="1"/>
          <p:nvPr>
            <p:ph idx="4294967295" type="body"/>
          </p:nvPr>
        </p:nvSpPr>
        <p:spPr>
          <a:xfrm>
            <a:off x="46059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1997/8/9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5125532" y="1610215"/>
            <a:ext cx="198900" cy="593656"/>
            <a:chOff x="3918084" y="1610215"/>
            <a:chExt cx="198900" cy="593656"/>
          </a:xfrm>
        </p:grpSpPr>
        <p:cxnSp>
          <p:nvCxnSpPr>
            <p:cNvPr id="144" name="Google Shape;144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9"/>
          <p:cNvSpPr/>
          <p:nvPr/>
        </p:nvSpPr>
        <p:spPr>
          <a:xfrm>
            <a:off x="43101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2012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2084925" y="3664625"/>
            <a:ext cx="30000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"/>
              </a:spcAft>
              <a:buNone/>
            </a:pPr>
            <a:r>
              <a:rPr lang="es" sz="152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 enuncia su lanzamiento</a:t>
            </a:r>
            <a:endParaRPr sz="1600"/>
          </a:p>
        </p:txBody>
      </p:sp>
      <p:sp>
        <p:nvSpPr>
          <p:cNvPr id="148" name="Google Shape;148;p19"/>
          <p:cNvSpPr txBox="1"/>
          <p:nvPr/>
        </p:nvSpPr>
        <p:spPr>
          <a:xfrm>
            <a:off x="4093525" y="1030950"/>
            <a:ext cx="22629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"/>
              </a:spcAft>
              <a:buNone/>
            </a:pPr>
            <a:r>
              <a:rPr lang="es" sz="152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 terminó la versión 1.0</a:t>
            </a:r>
            <a:endParaRPr sz="152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9"/>
          <p:cNvSpPr txBox="1"/>
          <p:nvPr>
            <p:ph idx="4294967295" type="body"/>
          </p:nvPr>
        </p:nvSpPr>
        <p:spPr>
          <a:xfrm>
            <a:off x="6303380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1997/8/9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5931398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2023</a:t>
            </a:r>
            <a:endParaRPr/>
          </a:p>
        </p:txBody>
      </p:sp>
      <p:grpSp>
        <p:nvGrpSpPr>
          <p:cNvPr id="151" name="Google Shape;151;p19"/>
          <p:cNvGrpSpPr/>
          <p:nvPr/>
        </p:nvGrpSpPr>
        <p:grpSpPr>
          <a:xfrm>
            <a:off x="6838282" y="2938958"/>
            <a:ext cx="198900" cy="593656"/>
            <a:chOff x="2223534" y="2938958"/>
            <a:chExt cx="198900" cy="593656"/>
          </a:xfrm>
        </p:grpSpPr>
        <p:cxnSp>
          <p:nvCxnSpPr>
            <p:cNvPr id="152" name="Google Shape;152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" name="Google Shape;153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/>
        </p:nvSpPr>
        <p:spPr>
          <a:xfrm>
            <a:off x="5437725" y="3664625"/>
            <a:ext cx="30000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"/>
              </a:spcAft>
              <a:buNone/>
            </a:pPr>
            <a:r>
              <a:rPr lang="es" sz="152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Última versión: GO1.21.0</a:t>
            </a:r>
            <a:endParaRPr sz="1600"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7800" y="0"/>
            <a:ext cx="2716200" cy="166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509550" y="1914750"/>
            <a:ext cx="8124900" cy="13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BNF principal de cada lenguaje…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BNF JAVASCRIPT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Literal	::=	( &lt;DECIMAL_LITERAL&gt; | &lt;HEX_INTEGER_LITERAL&gt; | &lt;STRING_LITERAL&gt; | &lt;BOOLEAN_LITERAL&gt; | &lt;NULL_LITERAL&gt; | &lt;REGULAR_EXPRESSION_LITERAL&gt;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Identifier	::=	&lt;IDENTIFIER_NAME&gt;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PropertyName	::=	Identifier |&lt;STRING_LITERAL&gt;|	&lt;DECIMAL_LITERAL&gt;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EqualityOperator	::=	( "==" | "!=" | "===" | "!=="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LogicalANDOperator	::=	"&amp;&amp;"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LogicalOROperator	::=	"||"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RelationalOperator	::=	( "&lt;" | "&gt;" | "&lt;=" | "&gt;=")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VariableStatement	::=	"var" VariableDeclarationList ( ";" )?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