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29">
          <p15:clr>
            <a:srgbClr val="A4A3A4"/>
          </p15:clr>
        </p15:guide>
        <p15:guide id="2" orient="horz" pos="958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4178">
          <p15:clr>
            <a:srgbClr val="A4A3A4"/>
          </p15:clr>
        </p15:guide>
        <p15:guide id="6" pos="1231">
          <p15:clr>
            <a:srgbClr val="A4A3A4"/>
          </p15:clr>
        </p15:guide>
        <p15:guide id="7" pos="6993">
          <p15:clr>
            <a:srgbClr val="A4A3A4"/>
          </p15:clr>
        </p15:guide>
        <p15:guide id="8" pos="3840">
          <p15:clr>
            <a:srgbClr val="A4A3A4"/>
          </p15:clr>
        </p15:guide>
        <p15:guide id="9" pos="3795">
          <p15:clr>
            <a:srgbClr val="A4A3A4"/>
          </p15:clr>
        </p15:guide>
        <p15:guide id="10" pos="3885">
          <p15:clr>
            <a:srgbClr val="A4A3A4"/>
          </p15:clr>
        </p15:guide>
        <p15:guide id="11" pos="4248">
          <p15:clr>
            <a:srgbClr val="A4A3A4"/>
          </p15:clr>
        </p15:guide>
        <p15:guide id="12" pos="4340">
          <p15:clr>
            <a:srgbClr val="A4A3A4"/>
          </p15:clr>
        </p15:guide>
        <p15:guide id="13" pos="4679">
          <p15:clr>
            <a:srgbClr val="A4A3A4"/>
          </p15:clr>
        </p15:guide>
        <p15:guide id="14" pos="3341">
          <p15:clr>
            <a:srgbClr val="A4A3A4"/>
          </p15:clr>
        </p15:guide>
        <p15:guide id="15" pos="5132">
          <p15:clr>
            <a:srgbClr val="A4A3A4"/>
          </p15:clr>
        </p15:guide>
        <p15:guide id="16" pos="5223">
          <p15:clr>
            <a:srgbClr val="A4A3A4"/>
          </p15:clr>
        </p15:guide>
        <p15:guide id="17" pos="6108">
          <p15:clr>
            <a:srgbClr val="A4A3A4"/>
          </p15:clr>
        </p15:guide>
        <p15:guide id="18" pos="6449">
          <p15:clr>
            <a:srgbClr val="A4A3A4"/>
          </p15:clr>
        </p15:guide>
        <p15:guide id="19" pos="6902">
          <p15:clr>
            <a:srgbClr val="A4A3A4"/>
          </p15:clr>
        </p15:guide>
        <p15:guide id="20" pos="3432">
          <p15:clr>
            <a:srgbClr val="A4A3A4"/>
          </p15:clr>
        </p15:guide>
        <p15:guide id="21" pos="3000">
          <p15:clr>
            <a:srgbClr val="A4A3A4"/>
          </p15:clr>
        </p15:guide>
        <p15:guide id="22" pos="2911">
          <p15:clr>
            <a:srgbClr val="A4A3A4"/>
          </p15:clr>
        </p15:guide>
        <p15:guide id="23" pos="2547">
          <p15:clr>
            <a:srgbClr val="A4A3A4"/>
          </p15:clr>
        </p15:guide>
        <p15:guide id="24" pos="2457">
          <p15:clr>
            <a:srgbClr val="A4A3A4"/>
          </p15:clr>
        </p15:guide>
        <p15:guide id="25" pos="2116">
          <p15:clr>
            <a:srgbClr val="A4A3A4"/>
          </p15:clr>
        </p15:guide>
        <p15:guide id="26" pos="2026">
          <p15:clr>
            <a:srgbClr val="A4A3A4"/>
          </p15:clr>
        </p15:guide>
        <p15:guide id="27" pos="1662">
          <p15:clr>
            <a:srgbClr val="A4A3A4"/>
          </p15:clr>
        </p15:guide>
        <p15:guide id="28" pos="1572">
          <p15:clr>
            <a:srgbClr val="A4A3A4"/>
          </p15:clr>
        </p15:guide>
        <p15:guide id="29" pos="5564">
          <p15:clr>
            <a:srgbClr val="A4A3A4"/>
          </p15:clr>
        </p15:guide>
        <p15:guide id="30" pos="5655">
          <p15:clr>
            <a:srgbClr val="A4A3A4"/>
          </p15:clr>
        </p15:guide>
        <p15:guide id="31" pos="6017">
          <p15:clr>
            <a:srgbClr val="A4A3A4"/>
          </p15:clr>
        </p15:guide>
        <p15:guide id="32" pos="779">
          <p15:clr>
            <a:srgbClr val="A4A3A4"/>
          </p15:clr>
        </p15:guide>
        <p15:guide id="33" pos="665">
          <p15:clr>
            <a:srgbClr val="A4A3A4"/>
          </p15:clr>
        </p15:guide>
        <p15:guide id="34" pos="347">
          <p15:clr>
            <a:srgbClr val="A4A3A4"/>
          </p15:clr>
        </p15:guide>
        <p15:guide id="35" pos="6540">
          <p15:clr>
            <a:srgbClr val="A4A3A4"/>
          </p15:clr>
        </p15:guide>
        <p15:guide id="36" pos="7332">
          <p15:clr>
            <a:srgbClr val="A4A3A4"/>
          </p15:clr>
        </p15:guide>
        <p15:guide id="37" pos="1118">
          <p15:clr>
            <a:srgbClr val="A4A3A4"/>
          </p15:clr>
        </p15:guide>
        <p15:guide id="38" pos="257">
          <p15:clr>
            <a:srgbClr val="A4A3A4"/>
          </p15:clr>
        </p15:guide>
        <p15:guide id="39" pos="7424">
          <p15:clr>
            <a:srgbClr val="A4A3A4"/>
          </p15:clr>
        </p15:guide>
        <p15:guide id="40" pos="211">
          <p15:clr>
            <a:srgbClr val="A4A3A4"/>
          </p15:clr>
        </p15:guide>
        <p15:guide id="41" pos="7469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BZyKIN+dvPdAx29x7niWDIxW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29" orient="horz"/>
        <p:guide pos="958" orient="horz"/>
        <p:guide pos="4065" orient="horz"/>
        <p:guide pos="4110" orient="horz"/>
        <p:guide pos="4178" orient="horz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de-CH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f3d7fb70e_0_2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af3d7fb70e_0_2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af3d7fb70e_0_2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f3d7fb70e_0_3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af3d7fb70e_0_3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2ed5d9430_0_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12ed5d9430_0_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12ed5d9430_0_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3d7fb70e_0_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f3d7fb70e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af3d7fb70e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f3d7fb70e_0_72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af3d7fb70e_0_72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af3d7fb70e_0_72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2ed5d9430_0_1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2ed5d9430_0_1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12ed5d9430_0_1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f3d7fb70e_0_1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f3d7fb70e_0_1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af3d7fb70e_0_1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3d7fb70e_0_19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af3d7fb70e_0_1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af3d7fb70e_0_1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0" name="Google Shape;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4">
          <p15:clr>
            <a:srgbClr val="FBAE40"/>
          </p15:clr>
        </p15:guide>
        <p15:guide id="2" pos="7542">
          <p15:clr>
            <a:srgbClr val="FBAE40"/>
          </p15:clr>
        </p15:guide>
        <p15:guide id="3" orient="horz" pos="4183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270">
          <p15:clr>
            <a:srgbClr val="FBAE40"/>
          </p15:clr>
        </p15:guide>
        <p15:guide id="6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gross)">
  <p:cSld name="Bild (gross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87" name="Google Shape;87;p38"/>
          <p:cNvSpPr/>
          <p:nvPr>
            <p:ph idx="2" type="pic"/>
          </p:nvPr>
        </p:nvSpPr>
        <p:spPr>
          <a:xfrm>
            <a:off x="334800" y="334800"/>
            <a:ext cx="11521840" cy="5112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334800" y="5554800"/>
            <a:ext cx="11521839" cy="612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Vollfläche)" showMasterSp="0">
  <p:cSld name="Bild (Vollfläche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34800" y="1520826"/>
            <a:ext cx="1152184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34800" y="1522800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34" name="Google Shape;34;p34"/>
          <p:cNvSpPr txBox="1"/>
          <p:nvPr>
            <p:ph idx="2" type="body"/>
          </p:nvPr>
        </p:nvSpPr>
        <p:spPr>
          <a:xfrm>
            <a:off x="6166800" y="1520826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e, mittig">
  <p:cSld name="Titel und Inhalte, mittig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2494800" y="1522800"/>
            <a:ext cx="7200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3 Inhalte">
  <p:cSld name="Titel und 3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334800" y="1522800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110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4222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Legende">
  <p:cSld name="Bild mit Legen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54" name="Google Shape;54;p35"/>
          <p:cNvSpPr/>
          <p:nvPr>
            <p:ph idx="2" type="pic"/>
          </p:nvPr>
        </p:nvSpPr>
        <p:spPr>
          <a:xfrm>
            <a:off x="334800" y="1520824"/>
            <a:ext cx="8498051" cy="39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8976640" y="1520827"/>
            <a:ext cx="2880000" cy="39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/>
          <p:nvPr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0"/>
          <p:cNvSpPr txBox="1"/>
          <p:nvPr>
            <p:ph type="ctrTitle"/>
          </p:nvPr>
        </p:nvSpPr>
        <p:spPr>
          <a:xfrm>
            <a:off x="838800" y="1376363"/>
            <a:ext cx="7284240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0"/>
          <p:cNvSpPr/>
          <p:nvPr>
            <p:ph idx="2" type="pic"/>
          </p:nvPr>
        </p:nvSpPr>
        <p:spPr>
          <a:xfrm>
            <a:off x="215900" y="2997203"/>
            <a:ext cx="11760200" cy="3641722"/>
          </a:xfrm>
          <a:prstGeom prst="rect">
            <a:avLst/>
          </a:prstGeom>
          <a:noFill/>
          <a:ln>
            <a:noFill/>
          </a:ln>
        </p:spPr>
      </p:sp>
      <p:pic>
        <p:nvPicPr>
          <p:cNvPr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6">
          <p15:clr>
            <a:srgbClr val="FBAE40"/>
          </p15:clr>
        </p15:guide>
        <p15:guide id="2" orient="horz" pos="134">
          <p15:clr>
            <a:srgbClr val="FBAE40"/>
          </p15:clr>
        </p15:guide>
        <p15:guide id="3" orient="horz" pos="4182">
          <p15:clr>
            <a:srgbClr val="FBAE40"/>
          </p15:clr>
        </p15:guide>
        <p15:guide id="4" pos="7544">
          <p15:clr>
            <a:srgbClr val="FBAE40"/>
          </p15:clr>
        </p15:guide>
        <p15:guide id="5" orient="horz" pos="27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lder">
  <p:cSld name="2 Bil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68" name="Google Shape;68;p36"/>
          <p:cNvSpPr/>
          <p:nvPr>
            <p:ph idx="2" type="pic"/>
          </p:nvPr>
        </p:nvSpPr>
        <p:spPr>
          <a:xfrm>
            <a:off x="334801" y="1520824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6"/>
          <p:cNvSpPr/>
          <p:nvPr>
            <p:ph idx="3" type="pic"/>
          </p:nvPr>
        </p:nvSpPr>
        <p:spPr>
          <a:xfrm>
            <a:off x="6166800" y="1520825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334799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4" type="body"/>
          </p:nvPr>
        </p:nvSpPr>
        <p:spPr>
          <a:xfrm>
            <a:off x="6166800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er">
  <p:cSld name="3 Bi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77" name="Google Shape;77;p37"/>
          <p:cNvSpPr/>
          <p:nvPr>
            <p:ph idx="2" type="pic"/>
          </p:nvPr>
        </p:nvSpPr>
        <p:spPr>
          <a:xfrm>
            <a:off x="334800" y="1520824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334800" y="4901715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3" type="pic"/>
          </p:nvPr>
        </p:nvSpPr>
        <p:spPr>
          <a:xfrm>
            <a:off x="4224208" y="1520825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7"/>
          <p:cNvSpPr txBox="1"/>
          <p:nvPr>
            <p:ph idx="4" type="body"/>
          </p:nvPr>
        </p:nvSpPr>
        <p:spPr>
          <a:xfrm>
            <a:off x="4219199" y="4901716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/>
          <p:nvPr>
            <p:ph idx="5" type="pic"/>
          </p:nvPr>
        </p:nvSpPr>
        <p:spPr>
          <a:xfrm>
            <a:off x="8112640" y="1524273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7"/>
          <p:cNvSpPr txBox="1"/>
          <p:nvPr>
            <p:ph idx="6" type="body"/>
          </p:nvPr>
        </p:nvSpPr>
        <p:spPr>
          <a:xfrm>
            <a:off x="8114400" y="4905164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b="1" i="0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cxnSp>
        <p:nvCxnSpPr>
          <p:cNvPr id="14" name="Google Shape;14;p28"/>
          <p:cNvCxnSpPr/>
          <p:nvPr/>
        </p:nvCxnSpPr>
        <p:spPr>
          <a:xfrm>
            <a:off x="334800" y="6453188"/>
            <a:ext cx="11521840" cy="1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38800" y="1376375"/>
            <a:ext cx="8671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Fingerprint Lock with LCD Display</a:t>
            </a:r>
            <a:br>
              <a:rPr lang="de-CH"/>
            </a:br>
            <a:r>
              <a:rPr b="0" lang="de-CH"/>
              <a:t>Computer Architecture</a:t>
            </a:r>
            <a:endParaRPr b="0"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b="0" lang="de-CH"/>
              <a:t>University of Basel, Fall 2024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838200" y="3685229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CH"/>
              <a:t>Luca Fässler, Barththan Sivanantham, Valerio Job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 flipH="1" rot="10800000">
            <a:off x="704450" y="3411975"/>
            <a:ext cx="6713100" cy="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f3d7fb70e_0_28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Q &amp; A</a:t>
            </a:r>
            <a:endParaRPr/>
          </a:p>
        </p:txBody>
      </p:sp>
      <p:sp>
        <p:nvSpPr>
          <p:cNvPr id="205" name="Google Shape;205;g2af3d7fb70e_0_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06" name="Google Shape;206;g2af3d7fb70e_0_28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af3d7fb70e_0_28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af3d7fb70e_0_28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Thank you!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3d7fb70e_0_3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22" name="Google Shape;122;g2af3d7fb70e_0_3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af3d7fb70e_0_3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af3d7fb70e_0_3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5" name="Google Shape;125;g2af3d7fb70e_0_3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Char char="●"/>
            </a:pPr>
            <a:r>
              <a:rPr b="1" lang="de-CH">
                <a:solidFill>
                  <a:srgbClr val="38761D"/>
                </a:solidFill>
              </a:rPr>
              <a:t>Time-Based Access</a:t>
            </a:r>
            <a:r>
              <a:rPr lang="de-CH">
                <a:solidFill>
                  <a:srgbClr val="38761D"/>
                </a:solidFill>
              </a:rPr>
              <a:t>: Feature to restrict or allow access based on specific time intervals, enhancing security and operational flexibility</a:t>
            </a:r>
            <a:endParaRPr>
              <a:solidFill>
                <a:srgbClr val="38761D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ed5d9430_0_6"/>
          <p:cNvSpPr txBox="1"/>
          <p:nvPr>
            <p:ph type="title"/>
          </p:nvPr>
        </p:nvSpPr>
        <p:spPr>
          <a:xfrm>
            <a:off x="335360" y="404813"/>
            <a:ext cx="11521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System Overview</a:t>
            </a:r>
            <a:endParaRPr/>
          </a:p>
        </p:txBody>
      </p:sp>
      <p:sp>
        <p:nvSpPr>
          <p:cNvPr id="132" name="Google Shape;132;g312ed5d9430_0_6"/>
          <p:cNvSpPr txBox="1"/>
          <p:nvPr>
            <p:ph idx="1" type="body"/>
          </p:nvPr>
        </p:nvSpPr>
        <p:spPr>
          <a:xfrm>
            <a:off x="334800" y="4901715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Circuit Diagram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g312ed5d9430_0_6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34" name="Google Shape;134;g312ed5d9430_0_6"/>
          <p:cNvSpPr txBox="1"/>
          <p:nvPr>
            <p:ph idx="4" type="body"/>
          </p:nvPr>
        </p:nvSpPr>
        <p:spPr>
          <a:xfrm>
            <a:off x="4219199" y="4901716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CAD Visualization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g312ed5d9430_0_6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12ed5d9430_0_6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7" name="Google Shape;137;g312ed5d9430_0_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256" l="0" r="0" t="6247"/>
          <a:stretch/>
        </p:blipFill>
        <p:spPr>
          <a:xfrm>
            <a:off x="334800" y="1520824"/>
            <a:ext cx="3744000" cy="3276000"/>
          </a:xfrm>
          <a:prstGeom prst="rect">
            <a:avLst/>
          </a:prstGeom>
        </p:spPr>
      </p:pic>
      <p:pic>
        <p:nvPicPr>
          <p:cNvPr id="138" name="Google Shape;138;g312ed5d9430_0_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025" l="0" r="0" t="8025"/>
          <a:stretch/>
        </p:blipFill>
        <p:spPr>
          <a:xfrm>
            <a:off x="4224208" y="1520825"/>
            <a:ext cx="3744001" cy="3276000"/>
          </a:xfrm>
          <a:prstGeom prst="rect">
            <a:avLst/>
          </a:prstGeom>
        </p:spPr>
      </p:pic>
      <p:pic>
        <p:nvPicPr>
          <p:cNvPr id="139" name="Google Shape;139;g312ed5d9430_0_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18716" l="0" r="0" t="15658"/>
          <a:stretch/>
        </p:blipFill>
        <p:spPr>
          <a:xfrm>
            <a:off x="8112640" y="1524273"/>
            <a:ext cx="3744000" cy="3276000"/>
          </a:xfrm>
          <a:prstGeom prst="rect">
            <a:avLst/>
          </a:prstGeom>
        </p:spPr>
      </p:pic>
      <p:sp>
        <p:nvSpPr>
          <p:cNvPr id="140" name="Google Shape;140;g312ed5d9430_0_6"/>
          <p:cNvSpPr txBox="1"/>
          <p:nvPr>
            <p:ph idx="6" type="body"/>
          </p:nvPr>
        </p:nvSpPr>
        <p:spPr>
          <a:xfrm>
            <a:off x="8114400" y="4905164"/>
            <a:ext cx="3744000" cy="11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Final Result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3d7fb70e_0_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47" name="Google Shape;147;g2af3d7fb70e_0_0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Arduino UNO R4 </a:t>
            </a:r>
            <a:r>
              <a:rPr lang="de-CH" sz="1500">
                <a:solidFill>
                  <a:srgbClr val="980000"/>
                </a:solidFill>
              </a:rPr>
              <a:t>Minima</a:t>
            </a:r>
            <a:r>
              <a:rPr lang="de-CH" sz="1500"/>
              <a:t>/</a:t>
            </a:r>
            <a:r>
              <a:rPr lang="de-CH" sz="1500">
                <a:solidFill>
                  <a:srgbClr val="38761D"/>
                </a:solidFill>
              </a:rPr>
              <a:t>WIFI</a:t>
            </a:r>
            <a:endParaRPr sz="1500">
              <a:solidFill>
                <a:srgbClr val="38761D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R307 Fingerprint Reader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16x2 I2C LCD Display 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Electromagnetic Lock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2-Channel Relay Module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Power Supply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Jumper Wires &amp; Breadboard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Char char="●"/>
            </a:pPr>
            <a:r>
              <a:rPr lang="de-CH" sz="1500">
                <a:solidFill>
                  <a:srgbClr val="980000"/>
                </a:solidFill>
              </a:rPr>
              <a:t>RTC SD3031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Keypad 4x4 Matrix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Wood, Hinge, Door Handle</a:t>
            </a:r>
            <a:endParaRPr sz="1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500"/>
              <a:t>Total HW Costs: 236.66 CHF (initially Planned: 106 CHF)</a:t>
            </a:r>
            <a:endParaRPr sz="1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g2af3d7fb70e_0_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49" name="Google Shape;149;g2af3d7fb70e_0_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af3d7fb70e_0_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1" name="Google Shape;151;g2af3d7fb70e_0_0"/>
          <p:cNvPicPr preferRelativeResize="0"/>
          <p:nvPr/>
        </p:nvPicPr>
        <p:blipFill rotWithShape="1">
          <a:blip r:embed="rId3">
            <a:alphaModFix/>
          </a:blip>
          <a:srcRect b="30555" l="0" r="0" t="5387"/>
          <a:stretch/>
        </p:blipFill>
        <p:spPr>
          <a:xfrm>
            <a:off x="5785800" y="1401675"/>
            <a:ext cx="2992449" cy="25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f3d7fb70e_0_0"/>
          <p:cNvPicPr preferRelativeResize="0"/>
          <p:nvPr/>
        </p:nvPicPr>
        <p:blipFill rotWithShape="1">
          <a:blip r:embed="rId4">
            <a:alphaModFix/>
          </a:blip>
          <a:srcRect b="10921" l="17312" r="19754" t="6712"/>
          <a:stretch/>
        </p:blipFill>
        <p:spPr>
          <a:xfrm>
            <a:off x="8934337" y="3223925"/>
            <a:ext cx="2916977" cy="286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3d7fb70e_0_72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59" name="Google Shape;159;g2af3d7fb70e_0_72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Arduino UNO R4 </a:t>
            </a:r>
            <a:r>
              <a:rPr lang="de-CH" sz="1700">
                <a:solidFill>
                  <a:srgbClr val="A61C00"/>
                </a:solidFill>
              </a:rPr>
              <a:t>Minima</a:t>
            </a:r>
            <a:r>
              <a:rPr lang="de-CH" sz="1700"/>
              <a:t>/</a:t>
            </a:r>
            <a:r>
              <a:rPr lang="de-CH" sz="1700">
                <a:solidFill>
                  <a:srgbClr val="38761D"/>
                </a:solidFill>
              </a:rPr>
              <a:t>WIFI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R307 Fingerprint Reader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16x2 I2C LCD Display 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12V DC Electromagnetic Lock</a:t>
            </a:r>
            <a:endParaRPr sz="17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2-Channel Relay Module</a:t>
            </a:r>
            <a:r>
              <a:rPr lang="de-CH" sz="1700"/>
              <a:t> 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12V DC Power Supply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Jumper Wires &amp; Breadboard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Char char="●"/>
            </a:pPr>
            <a:r>
              <a:rPr lang="de-CH" sz="1700">
                <a:solidFill>
                  <a:srgbClr val="980000"/>
                </a:solidFill>
              </a:rPr>
              <a:t>RTC SD3031</a:t>
            </a:r>
            <a:endParaRPr sz="1700">
              <a:solidFill>
                <a:srgbClr val="98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de-CH" sz="1700">
                <a:solidFill>
                  <a:srgbClr val="38761D"/>
                </a:solidFill>
              </a:rPr>
              <a:t>Wood, Hinge, </a:t>
            </a:r>
            <a:r>
              <a:rPr lang="de-CH" sz="1700">
                <a:solidFill>
                  <a:srgbClr val="38761D"/>
                </a:solidFill>
              </a:rPr>
              <a:t>Door Handle</a:t>
            </a:r>
            <a:endParaRPr sz="17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700"/>
              <a:t>Total HW Costs: 236.66 CHF (initially Planned: 106 CHF)</a:t>
            </a:r>
            <a:endParaRPr sz="17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0" name="Google Shape;160;g2af3d7fb70e_0_72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61" name="Google Shape;161;g2af3d7fb70e_0_72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af3d7fb70e_0_72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3" name="Google Shape;163;g2af3d7fb70e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2" y="1629925"/>
            <a:ext cx="2597100" cy="27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af3d7fb70e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700" y="1346577"/>
            <a:ext cx="2734199" cy="288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af3d7fb70e_0_72"/>
          <p:cNvPicPr preferRelativeResize="0"/>
          <p:nvPr/>
        </p:nvPicPr>
        <p:blipFill rotWithShape="1">
          <a:blip r:embed="rId5">
            <a:alphaModFix/>
          </a:blip>
          <a:srcRect b="18949" l="11786" r="5149" t="14653"/>
          <a:stretch/>
        </p:blipFill>
        <p:spPr>
          <a:xfrm>
            <a:off x="7978075" y="3996075"/>
            <a:ext cx="2734200" cy="1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2ed5d9430_0_1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Software Implementation</a:t>
            </a:r>
            <a:endParaRPr/>
          </a:p>
        </p:txBody>
      </p:sp>
      <p:sp>
        <p:nvSpPr>
          <p:cNvPr id="172" name="Google Shape;172;g312ed5d9430_0_1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Programming Environment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Developed using Arduino IDE (C++)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Serial communication for debugging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Core Functionalities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Fingerprint Enrollment and Verification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Time-Based Access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Access to </a:t>
            </a:r>
            <a:r>
              <a:rPr i="1" lang="de-CH"/>
              <a:t>predefined</a:t>
            </a:r>
            <a:r>
              <a:rPr i="1" lang="de-CH"/>
              <a:t> time slots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LCD Display Handling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User Feedback Messages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Relay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Lock Activation upon Verification and Time</a:t>
            </a:r>
            <a:endParaRPr i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3" name="Google Shape;173;g312ed5d9430_0_1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74" name="Google Shape;174;g312ed5d9430_0_1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12ed5d9430_0_1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6" name="Google Shape;176;g312ed5d943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890" y="760775"/>
            <a:ext cx="3926225" cy="533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3d7fb70e_0_1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Challenges Faced</a:t>
            </a:r>
            <a:endParaRPr/>
          </a:p>
        </p:txBody>
      </p:sp>
      <p:sp>
        <p:nvSpPr>
          <p:cNvPr id="183" name="Google Shape;183;g2af3d7fb70e_0_10"/>
          <p:cNvSpPr txBox="1"/>
          <p:nvPr>
            <p:ph idx="1" type="body"/>
          </p:nvPr>
        </p:nvSpPr>
        <p:spPr>
          <a:xfrm>
            <a:off x="334800" y="1522800"/>
            <a:ext cx="56880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Keypad Sensitivity Issues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Keypad produced ghost inputs			and was overly sensitive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RTC Module Challenges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Difficulties in getting the RTC Module to function correctly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Power Supply Issues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Wrong power supply caused multiple failures; components stopped working, Arduino board was not recognized by the computer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LCD Backlight Failure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LCD backlight stopped functioning 		at full </a:t>
            </a:r>
            <a:r>
              <a:rPr lang="de-CH"/>
              <a:t>potential</a:t>
            </a:r>
            <a:r>
              <a:rPr lang="de-CH"/>
              <a:t> </a:t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2af3d7fb70e_0_1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85" name="Google Shape;185;g2af3d7fb70e_0_1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af3d7fb70e_0_1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af3d7fb70e_0_10"/>
          <p:cNvSpPr txBox="1"/>
          <p:nvPr>
            <p:ph idx="2" type="body"/>
          </p:nvPr>
        </p:nvSpPr>
        <p:spPr>
          <a:xfrm>
            <a:off x="6166800" y="1520826"/>
            <a:ext cx="5688000" cy="47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Switched to a more stable keypad library, which resolved the issue and improved input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same as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Purchased a new Arduino board with a Wi-Fi module, allowing us to fetch time from the network instead of relying on the RTC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Replaced the LCD screen with a new one, which resolved the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f3d7fb70e_0_19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Results</a:t>
            </a:r>
            <a:endParaRPr/>
          </a:p>
        </p:txBody>
      </p:sp>
      <p:sp>
        <p:nvSpPr>
          <p:cNvPr id="194" name="Google Shape;194;g2af3d7fb70e_0_19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g2af3d7fb70e_0_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196" name="Google Shape;196;g2af3d7fb70e_0_19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af3d7fb70e_0_19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af3d7fb70e_0_19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2019-11-04T14:58:36Z</dcterms:created>
  <dc:creator>Nicole Franke</dc:creator>
</cp:coreProperties>
</file>