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709930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929">
          <p15:clr>
            <a:srgbClr val="A4A3A4"/>
          </p15:clr>
        </p15:guide>
        <p15:guide id="2" orient="horz" pos="958">
          <p15:clr>
            <a:srgbClr val="A4A3A4"/>
          </p15:clr>
        </p15:guide>
        <p15:guide id="3" orient="horz" pos="4065">
          <p15:clr>
            <a:srgbClr val="A4A3A4"/>
          </p15:clr>
        </p15:guide>
        <p15:guide id="4" orient="horz" pos="4110">
          <p15:clr>
            <a:srgbClr val="A4A3A4"/>
          </p15:clr>
        </p15:guide>
        <p15:guide id="5" orient="horz" pos="4178">
          <p15:clr>
            <a:srgbClr val="A4A3A4"/>
          </p15:clr>
        </p15:guide>
        <p15:guide id="6" pos="1231">
          <p15:clr>
            <a:srgbClr val="A4A3A4"/>
          </p15:clr>
        </p15:guide>
        <p15:guide id="7" pos="6993">
          <p15:clr>
            <a:srgbClr val="A4A3A4"/>
          </p15:clr>
        </p15:guide>
        <p15:guide id="8" pos="3840">
          <p15:clr>
            <a:srgbClr val="A4A3A4"/>
          </p15:clr>
        </p15:guide>
        <p15:guide id="9" pos="3795">
          <p15:clr>
            <a:srgbClr val="A4A3A4"/>
          </p15:clr>
        </p15:guide>
        <p15:guide id="10" pos="3885">
          <p15:clr>
            <a:srgbClr val="A4A3A4"/>
          </p15:clr>
        </p15:guide>
        <p15:guide id="11" pos="4248">
          <p15:clr>
            <a:srgbClr val="A4A3A4"/>
          </p15:clr>
        </p15:guide>
        <p15:guide id="12" pos="4340">
          <p15:clr>
            <a:srgbClr val="A4A3A4"/>
          </p15:clr>
        </p15:guide>
        <p15:guide id="13" pos="4679">
          <p15:clr>
            <a:srgbClr val="A4A3A4"/>
          </p15:clr>
        </p15:guide>
        <p15:guide id="14" pos="3341">
          <p15:clr>
            <a:srgbClr val="A4A3A4"/>
          </p15:clr>
        </p15:guide>
        <p15:guide id="15" pos="5132">
          <p15:clr>
            <a:srgbClr val="A4A3A4"/>
          </p15:clr>
        </p15:guide>
        <p15:guide id="16" pos="5223">
          <p15:clr>
            <a:srgbClr val="A4A3A4"/>
          </p15:clr>
        </p15:guide>
        <p15:guide id="17" pos="6108">
          <p15:clr>
            <a:srgbClr val="A4A3A4"/>
          </p15:clr>
        </p15:guide>
        <p15:guide id="18" pos="6449">
          <p15:clr>
            <a:srgbClr val="A4A3A4"/>
          </p15:clr>
        </p15:guide>
        <p15:guide id="19" pos="6902">
          <p15:clr>
            <a:srgbClr val="A4A3A4"/>
          </p15:clr>
        </p15:guide>
        <p15:guide id="20" pos="3432">
          <p15:clr>
            <a:srgbClr val="A4A3A4"/>
          </p15:clr>
        </p15:guide>
        <p15:guide id="21" pos="3000">
          <p15:clr>
            <a:srgbClr val="A4A3A4"/>
          </p15:clr>
        </p15:guide>
        <p15:guide id="22" pos="2911">
          <p15:clr>
            <a:srgbClr val="A4A3A4"/>
          </p15:clr>
        </p15:guide>
        <p15:guide id="23" pos="2547">
          <p15:clr>
            <a:srgbClr val="A4A3A4"/>
          </p15:clr>
        </p15:guide>
        <p15:guide id="24" pos="2457">
          <p15:clr>
            <a:srgbClr val="A4A3A4"/>
          </p15:clr>
        </p15:guide>
        <p15:guide id="25" pos="2116">
          <p15:clr>
            <a:srgbClr val="A4A3A4"/>
          </p15:clr>
        </p15:guide>
        <p15:guide id="26" pos="2026">
          <p15:clr>
            <a:srgbClr val="A4A3A4"/>
          </p15:clr>
        </p15:guide>
        <p15:guide id="27" pos="1662">
          <p15:clr>
            <a:srgbClr val="A4A3A4"/>
          </p15:clr>
        </p15:guide>
        <p15:guide id="28" pos="1572">
          <p15:clr>
            <a:srgbClr val="A4A3A4"/>
          </p15:clr>
        </p15:guide>
        <p15:guide id="29" pos="5564">
          <p15:clr>
            <a:srgbClr val="A4A3A4"/>
          </p15:clr>
        </p15:guide>
        <p15:guide id="30" pos="5655">
          <p15:clr>
            <a:srgbClr val="A4A3A4"/>
          </p15:clr>
        </p15:guide>
        <p15:guide id="31" pos="6017">
          <p15:clr>
            <a:srgbClr val="A4A3A4"/>
          </p15:clr>
        </p15:guide>
        <p15:guide id="32" pos="779">
          <p15:clr>
            <a:srgbClr val="A4A3A4"/>
          </p15:clr>
        </p15:guide>
        <p15:guide id="33" pos="665">
          <p15:clr>
            <a:srgbClr val="A4A3A4"/>
          </p15:clr>
        </p15:guide>
        <p15:guide id="34" pos="347">
          <p15:clr>
            <a:srgbClr val="A4A3A4"/>
          </p15:clr>
        </p15:guide>
        <p15:guide id="35" pos="6540">
          <p15:clr>
            <a:srgbClr val="A4A3A4"/>
          </p15:clr>
        </p15:guide>
        <p15:guide id="36" pos="7332">
          <p15:clr>
            <a:srgbClr val="A4A3A4"/>
          </p15:clr>
        </p15:guide>
        <p15:guide id="37" pos="1118">
          <p15:clr>
            <a:srgbClr val="A4A3A4"/>
          </p15:clr>
        </p15:guide>
        <p15:guide id="38" pos="257">
          <p15:clr>
            <a:srgbClr val="A4A3A4"/>
          </p15:clr>
        </p15:guide>
        <p15:guide id="39" pos="7424">
          <p15:clr>
            <a:srgbClr val="A4A3A4"/>
          </p15:clr>
        </p15:guide>
        <p15:guide id="40" pos="211">
          <p15:clr>
            <a:srgbClr val="A4A3A4"/>
          </p15:clr>
        </p15:guide>
        <p15:guide id="41" pos="7469">
          <p15:clr>
            <a:srgbClr val="A4A3A4"/>
          </p15:clr>
        </p15:guide>
      </p15:sldGuideLst>
    </p:ext>
    <p:ext uri="GoogleSlidesCustomDataVersion2">
      <go:slidesCustomData xmlns:go="http://customooxmlschemas.google.com/" r:id="rId23" roundtripDataSignature="AMtx7miuQM+uRH0WVoCvOtE3qVewZr2x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929" orient="horz"/>
        <p:guide pos="958" orient="horz"/>
        <p:guide pos="4065" orient="horz"/>
        <p:guide pos="4110" orient="horz"/>
        <p:guide pos="4178" orient="horz"/>
        <p:guide pos="1231"/>
        <p:guide pos="6993"/>
        <p:guide pos="3840"/>
        <p:guide pos="3795"/>
        <p:guide pos="3885"/>
        <p:guide pos="4248"/>
        <p:guide pos="4340"/>
        <p:guide pos="4679"/>
        <p:guide pos="3341"/>
        <p:guide pos="5132"/>
        <p:guide pos="5223"/>
        <p:guide pos="6108"/>
        <p:guide pos="6449"/>
        <p:guide pos="6902"/>
        <p:guide pos="3432"/>
        <p:guide pos="3000"/>
        <p:guide pos="2911"/>
        <p:guide pos="2547"/>
        <p:guide pos="2457"/>
        <p:guide pos="2116"/>
        <p:guide pos="2026"/>
        <p:guide pos="1662"/>
        <p:guide pos="1572"/>
        <p:guide pos="5564"/>
        <p:guide pos="5655"/>
        <p:guide pos="6017"/>
        <p:guide pos="779"/>
        <p:guide pos="665"/>
        <p:guide pos="347"/>
        <p:guide pos="6540"/>
        <p:guide pos="7332"/>
        <p:guide pos="1118"/>
        <p:guide pos="257"/>
        <p:guide pos="7424"/>
        <p:guide pos="211"/>
        <p:guide pos="746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de-CH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af3d7fb70e_0_19:notes"/>
          <p:cNvSpPr/>
          <p:nvPr>
            <p:ph idx="2" type="sldImg"/>
          </p:nvPr>
        </p:nvSpPr>
        <p:spPr>
          <a:xfrm>
            <a:off x="139700" y="768350"/>
            <a:ext cx="68199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2af3d7fb70e_0_19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g2af3d7fb70e_0_19:notes"/>
          <p:cNvSpPr txBox="1"/>
          <p:nvPr>
            <p:ph idx="12" type="sldNum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27601c541b_0_78:notes"/>
          <p:cNvSpPr/>
          <p:nvPr>
            <p:ph idx="2" type="sldImg"/>
          </p:nvPr>
        </p:nvSpPr>
        <p:spPr>
          <a:xfrm>
            <a:off x="139700" y="768350"/>
            <a:ext cx="68199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327601c541b_0_78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g327601c541b_0_78:notes"/>
          <p:cNvSpPr txBox="1"/>
          <p:nvPr>
            <p:ph idx="12" type="sldNum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27601c541b_0_24:notes"/>
          <p:cNvSpPr/>
          <p:nvPr>
            <p:ph idx="2" type="sldImg"/>
          </p:nvPr>
        </p:nvSpPr>
        <p:spPr>
          <a:xfrm>
            <a:off x="139700" y="768350"/>
            <a:ext cx="68199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327601c541b_0_24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g327601c541b_0_24:notes"/>
          <p:cNvSpPr txBox="1"/>
          <p:nvPr>
            <p:ph idx="12" type="sldNum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27601c541b_0_89:notes"/>
          <p:cNvSpPr/>
          <p:nvPr>
            <p:ph idx="2" type="sldImg"/>
          </p:nvPr>
        </p:nvSpPr>
        <p:spPr>
          <a:xfrm>
            <a:off x="139700" y="768350"/>
            <a:ext cx="68199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327601c541b_0_89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g327601c541b_0_89:notes"/>
          <p:cNvSpPr txBox="1"/>
          <p:nvPr>
            <p:ph idx="12" type="sldNum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27601c541b_0_67:notes"/>
          <p:cNvSpPr/>
          <p:nvPr>
            <p:ph idx="2" type="sldImg"/>
          </p:nvPr>
        </p:nvSpPr>
        <p:spPr>
          <a:xfrm>
            <a:off x="139700" y="768350"/>
            <a:ext cx="68199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327601c541b_0_67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g327601c541b_0_67:notes"/>
          <p:cNvSpPr txBox="1"/>
          <p:nvPr>
            <p:ph idx="12" type="sldNum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27601c541b_0_111:notes"/>
          <p:cNvSpPr/>
          <p:nvPr>
            <p:ph idx="2" type="sldImg"/>
          </p:nvPr>
        </p:nvSpPr>
        <p:spPr>
          <a:xfrm>
            <a:off x="139700" y="768350"/>
            <a:ext cx="68199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327601c541b_0_111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g327601c541b_0_111:notes"/>
          <p:cNvSpPr txBox="1"/>
          <p:nvPr>
            <p:ph idx="12" type="sldNum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af3d7fb70e_0_28:notes"/>
          <p:cNvSpPr/>
          <p:nvPr>
            <p:ph idx="2" type="sldImg"/>
          </p:nvPr>
        </p:nvSpPr>
        <p:spPr>
          <a:xfrm>
            <a:off x="139700" y="768350"/>
            <a:ext cx="68199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2af3d7fb70e_0_28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6" name="Google Shape;276;g2af3d7fb70e_0_28:notes"/>
          <p:cNvSpPr txBox="1"/>
          <p:nvPr>
            <p:ph idx="12" type="sldNum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7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5" name="Google Shape;285;p27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7:notes"/>
          <p:cNvSpPr/>
          <p:nvPr>
            <p:ph idx="2" type="sldImg"/>
          </p:nvPr>
        </p:nvSpPr>
        <p:spPr>
          <a:xfrm>
            <a:off x="139700" y="768350"/>
            <a:ext cx="6819900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af3d7fb70e_0_38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g2af3d7fb70e_0_38:notes"/>
          <p:cNvSpPr/>
          <p:nvPr>
            <p:ph idx="2" type="sldImg"/>
          </p:nvPr>
        </p:nvSpPr>
        <p:spPr>
          <a:xfrm>
            <a:off x="139700" y="768350"/>
            <a:ext cx="68199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2ed5d9430_0_6:notes"/>
          <p:cNvSpPr/>
          <p:nvPr>
            <p:ph idx="2" type="sldImg"/>
          </p:nvPr>
        </p:nvSpPr>
        <p:spPr>
          <a:xfrm>
            <a:off x="139700" y="768350"/>
            <a:ext cx="68199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312ed5d9430_0_6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g312ed5d9430_0_6:notes"/>
          <p:cNvSpPr txBox="1"/>
          <p:nvPr>
            <p:ph idx="12" type="sldNum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af3d7fb70e_0_0:notes"/>
          <p:cNvSpPr/>
          <p:nvPr>
            <p:ph idx="2" type="sldImg"/>
          </p:nvPr>
        </p:nvSpPr>
        <p:spPr>
          <a:xfrm>
            <a:off x="139700" y="768350"/>
            <a:ext cx="68199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2af3d7fb70e_0_0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g2af3d7fb70e_0_0:notes"/>
          <p:cNvSpPr txBox="1"/>
          <p:nvPr>
            <p:ph idx="12" type="sldNum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27601c541b_0_0:notes"/>
          <p:cNvSpPr/>
          <p:nvPr>
            <p:ph idx="2" type="sldImg"/>
          </p:nvPr>
        </p:nvSpPr>
        <p:spPr>
          <a:xfrm>
            <a:off x="139700" y="768350"/>
            <a:ext cx="68199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327601c541b_0_0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g327601c541b_0_0:notes"/>
          <p:cNvSpPr txBox="1"/>
          <p:nvPr>
            <p:ph idx="12" type="sldNum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12ed5d9430_0_18:notes"/>
          <p:cNvSpPr/>
          <p:nvPr>
            <p:ph idx="2" type="sldImg"/>
          </p:nvPr>
        </p:nvSpPr>
        <p:spPr>
          <a:xfrm>
            <a:off x="139700" y="768350"/>
            <a:ext cx="68199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312ed5d9430_0_18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g312ed5d9430_0_18:notes"/>
          <p:cNvSpPr txBox="1"/>
          <p:nvPr>
            <p:ph idx="12" type="sldNum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27601c541b_0_123:notes"/>
          <p:cNvSpPr/>
          <p:nvPr>
            <p:ph idx="2" type="sldImg"/>
          </p:nvPr>
        </p:nvSpPr>
        <p:spPr>
          <a:xfrm>
            <a:off x="139700" y="768350"/>
            <a:ext cx="68199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327601c541b_0_123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g327601c541b_0_123:notes"/>
          <p:cNvSpPr txBox="1"/>
          <p:nvPr>
            <p:ph idx="12" type="sldNum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af3d7fb70e_0_10:notes"/>
          <p:cNvSpPr/>
          <p:nvPr>
            <p:ph idx="2" type="sldImg"/>
          </p:nvPr>
        </p:nvSpPr>
        <p:spPr>
          <a:xfrm>
            <a:off x="139700" y="768350"/>
            <a:ext cx="68199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2af3d7fb70e_0_10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g2af3d7fb70e_0_10:notes"/>
          <p:cNvSpPr txBox="1"/>
          <p:nvPr>
            <p:ph idx="12" type="sldNum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1" y="214313"/>
            <a:ext cx="11977200" cy="4907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/>
          <p:nvPr>
            <p:ph type="ctrTitle"/>
          </p:nvPr>
        </p:nvSpPr>
        <p:spPr>
          <a:xfrm>
            <a:off x="838800" y="1376363"/>
            <a:ext cx="7428256" cy="10445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eorgia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" type="subTitle"/>
          </p:nvPr>
        </p:nvSpPr>
        <p:spPr>
          <a:xfrm>
            <a:off x="838800" y="2564904"/>
            <a:ext cx="9067800" cy="3240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20" name="Google Shape;20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3600" y="396000"/>
            <a:ext cx="1588313" cy="568757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34">
          <p15:clr>
            <a:srgbClr val="FBAE40"/>
          </p15:clr>
        </p15:guide>
        <p15:guide id="2" pos="7542">
          <p15:clr>
            <a:srgbClr val="FBAE40"/>
          </p15:clr>
        </p15:guide>
        <p15:guide id="3" orient="horz" pos="4183">
          <p15:clr>
            <a:srgbClr val="FBAE40"/>
          </p15:clr>
        </p15:guide>
        <p15:guide id="4" pos="136">
          <p15:clr>
            <a:srgbClr val="FBAE40"/>
          </p15:clr>
        </p15:guide>
        <p15:guide id="5" orient="horz" pos="270">
          <p15:clr>
            <a:srgbClr val="FBAE40"/>
          </p15:clr>
        </p15:guide>
        <p15:guide id="6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(gross)">
  <p:cSld name="Bild (gross)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8"/>
          <p:cNvSpPr txBox="1"/>
          <p:nvPr>
            <p:ph idx="10" type="dt"/>
          </p:nvPr>
        </p:nvSpPr>
        <p:spPr>
          <a:xfrm>
            <a:off x="334800" y="6524626"/>
            <a:ext cx="2878667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8"/>
          <p:cNvSpPr txBox="1"/>
          <p:nvPr>
            <p:ph idx="11" type="ftr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8"/>
          <p:cNvSpPr txBox="1"/>
          <p:nvPr>
            <p:ph idx="12" type="sldNum"/>
          </p:nvPr>
        </p:nvSpPr>
        <p:spPr>
          <a:xfrm>
            <a:off x="11664965" y="6525344"/>
            <a:ext cx="191675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sp>
        <p:nvSpPr>
          <p:cNvPr id="87" name="Google Shape;87;p38"/>
          <p:cNvSpPr/>
          <p:nvPr>
            <p:ph idx="2" type="pic"/>
          </p:nvPr>
        </p:nvSpPr>
        <p:spPr>
          <a:xfrm>
            <a:off x="334800" y="334800"/>
            <a:ext cx="11521840" cy="5112000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38"/>
          <p:cNvSpPr txBox="1"/>
          <p:nvPr>
            <p:ph idx="1" type="body"/>
          </p:nvPr>
        </p:nvSpPr>
        <p:spPr>
          <a:xfrm>
            <a:off x="334800" y="5554800"/>
            <a:ext cx="11521839" cy="6120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(Vollfläche)" showMasterSp="0">
  <p:cSld name="Bild (Vollfläche)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9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3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0"/>
          <p:cNvSpPr txBox="1"/>
          <p:nvPr>
            <p:ph type="title"/>
          </p:nvPr>
        </p:nvSpPr>
        <p:spPr>
          <a:xfrm>
            <a:off x="335360" y="404813"/>
            <a:ext cx="11521280" cy="7559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0"/>
          <p:cNvSpPr txBox="1"/>
          <p:nvPr>
            <p:ph idx="10" type="dt"/>
          </p:nvPr>
        </p:nvSpPr>
        <p:spPr>
          <a:xfrm>
            <a:off x="334800" y="6524626"/>
            <a:ext cx="2878667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0"/>
          <p:cNvSpPr txBox="1"/>
          <p:nvPr>
            <p:ph idx="11" type="ftr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0"/>
          <p:cNvSpPr txBox="1"/>
          <p:nvPr>
            <p:ph idx="12" type="sldNum"/>
          </p:nvPr>
        </p:nvSpPr>
        <p:spPr>
          <a:xfrm>
            <a:off x="11664965" y="6525344"/>
            <a:ext cx="191675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1"/>
          <p:cNvSpPr txBox="1"/>
          <p:nvPr>
            <p:ph idx="10" type="dt"/>
          </p:nvPr>
        </p:nvSpPr>
        <p:spPr>
          <a:xfrm>
            <a:off x="334800" y="6524626"/>
            <a:ext cx="2878667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1"/>
          <p:cNvSpPr txBox="1"/>
          <p:nvPr>
            <p:ph idx="11" type="ftr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1"/>
          <p:cNvSpPr txBox="1"/>
          <p:nvPr>
            <p:ph idx="12" type="sldNum"/>
          </p:nvPr>
        </p:nvSpPr>
        <p:spPr>
          <a:xfrm>
            <a:off x="11664965" y="6525344"/>
            <a:ext cx="191675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1"/>
          <p:cNvSpPr txBox="1"/>
          <p:nvPr>
            <p:ph type="title"/>
          </p:nvPr>
        </p:nvSpPr>
        <p:spPr>
          <a:xfrm>
            <a:off x="334800" y="404813"/>
            <a:ext cx="11521840" cy="7559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1"/>
          <p:cNvSpPr txBox="1"/>
          <p:nvPr>
            <p:ph idx="1" type="body"/>
          </p:nvPr>
        </p:nvSpPr>
        <p:spPr>
          <a:xfrm>
            <a:off x="334800" y="1520826"/>
            <a:ext cx="11521840" cy="4716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1"/>
          <p:cNvSpPr txBox="1"/>
          <p:nvPr>
            <p:ph idx="10" type="dt"/>
          </p:nvPr>
        </p:nvSpPr>
        <p:spPr>
          <a:xfrm>
            <a:off x="334800" y="6524626"/>
            <a:ext cx="2878667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1"/>
          <p:cNvSpPr txBox="1"/>
          <p:nvPr>
            <p:ph idx="11" type="ftr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1"/>
          <p:cNvSpPr txBox="1"/>
          <p:nvPr>
            <p:ph idx="12" type="sldNum"/>
          </p:nvPr>
        </p:nvSpPr>
        <p:spPr>
          <a:xfrm>
            <a:off x="11664965" y="6525344"/>
            <a:ext cx="191675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2 Inhalte">
  <p:cSld name="Titel und 2 Inhalt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4"/>
          <p:cNvSpPr txBox="1"/>
          <p:nvPr>
            <p:ph type="title"/>
          </p:nvPr>
        </p:nvSpPr>
        <p:spPr>
          <a:xfrm>
            <a:off x="334800" y="404813"/>
            <a:ext cx="11521840" cy="7559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4"/>
          <p:cNvSpPr txBox="1"/>
          <p:nvPr>
            <p:ph idx="1" type="body"/>
          </p:nvPr>
        </p:nvSpPr>
        <p:spPr>
          <a:xfrm>
            <a:off x="334800" y="1522800"/>
            <a:ext cx="5688000" cy="4716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4"/>
          <p:cNvSpPr txBox="1"/>
          <p:nvPr>
            <p:ph idx="10" type="dt"/>
          </p:nvPr>
        </p:nvSpPr>
        <p:spPr>
          <a:xfrm>
            <a:off x="334800" y="6524626"/>
            <a:ext cx="2878667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4"/>
          <p:cNvSpPr txBox="1"/>
          <p:nvPr>
            <p:ph idx="11" type="ftr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4"/>
          <p:cNvSpPr txBox="1"/>
          <p:nvPr>
            <p:ph idx="12" type="sldNum"/>
          </p:nvPr>
        </p:nvSpPr>
        <p:spPr>
          <a:xfrm>
            <a:off x="11664965" y="6525344"/>
            <a:ext cx="191675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sp>
        <p:nvSpPr>
          <p:cNvPr id="34" name="Google Shape;34;p34"/>
          <p:cNvSpPr txBox="1"/>
          <p:nvPr>
            <p:ph idx="2" type="body"/>
          </p:nvPr>
        </p:nvSpPr>
        <p:spPr>
          <a:xfrm>
            <a:off x="6166800" y="1520826"/>
            <a:ext cx="5688000" cy="4716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e, mittig">
  <p:cSld name="Titel und Inhalte, mittig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 txBox="1"/>
          <p:nvPr>
            <p:ph type="title"/>
          </p:nvPr>
        </p:nvSpPr>
        <p:spPr>
          <a:xfrm>
            <a:off x="334800" y="404813"/>
            <a:ext cx="11521840" cy="7559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" type="body"/>
          </p:nvPr>
        </p:nvSpPr>
        <p:spPr>
          <a:xfrm>
            <a:off x="2494800" y="1522800"/>
            <a:ext cx="7200000" cy="4716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0" type="dt"/>
          </p:nvPr>
        </p:nvSpPr>
        <p:spPr>
          <a:xfrm>
            <a:off x="334800" y="6524626"/>
            <a:ext cx="2878667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1" type="ftr"/>
          </p:nvPr>
        </p:nvSpPr>
        <p:spPr>
          <a:xfrm>
            <a:off x="9120682" y="6524626"/>
            <a:ext cx="2544283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2"/>
          <p:cNvSpPr txBox="1"/>
          <p:nvPr>
            <p:ph idx="12" type="sldNum"/>
          </p:nvPr>
        </p:nvSpPr>
        <p:spPr>
          <a:xfrm>
            <a:off x="11664965" y="6525344"/>
            <a:ext cx="191675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3 Inhalte">
  <p:cSld name="Titel und 3 Inhalt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/>
          <p:nvPr>
            <p:ph type="title"/>
          </p:nvPr>
        </p:nvSpPr>
        <p:spPr>
          <a:xfrm>
            <a:off x="334800" y="404813"/>
            <a:ext cx="11521840" cy="7559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3"/>
          <p:cNvSpPr txBox="1"/>
          <p:nvPr>
            <p:ph idx="1" type="body"/>
          </p:nvPr>
        </p:nvSpPr>
        <p:spPr>
          <a:xfrm>
            <a:off x="334800" y="1522800"/>
            <a:ext cx="3744000" cy="4716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10" type="dt"/>
          </p:nvPr>
        </p:nvSpPr>
        <p:spPr>
          <a:xfrm>
            <a:off x="334800" y="6524626"/>
            <a:ext cx="2878667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3"/>
          <p:cNvSpPr txBox="1"/>
          <p:nvPr>
            <p:ph idx="11" type="ftr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2" type="sldNum"/>
          </p:nvPr>
        </p:nvSpPr>
        <p:spPr>
          <a:xfrm>
            <a:off x="11664965" y="6525344"/>
            <a:ext cx="191675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sp>
        <p:nvSpPr>
          <p:cNvPr id="47" name="Google Shape;47;p33"/>
          <p:cNvSpPr txBox="1"/>
          <p:nvPr>
            <p:ph idx="2" type="body"/>
          </p:nvPr>
        </p:nvSpPr>
        <p:spPr>
          <a:xfrm>
            <a:off x="8110800" y="1520826"/>
            <a:ext cx="3744000" cy="4716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3" type="body"/>
          </p:nvPr>
        </p:nvSpPr>
        <p:spPr>
          <a:xfrm>
            <a:off x="4222800" y="1520826"/>
            <a:ext cx="3744000" cy="4716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mit Legende">
  <p:cSld name="Bild mit Legend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5"/>
          <p:cNvSpPr txBox="1"/>
          <p:nvPr>
            <p:ph type="title"/>
          </p:nvPr>
        </p:nvSpPr>
        <p:spPr>
          <a:xfrm>
            <a:off x="335360" y="404813"/>
            <a:ext cx="11521280" cy="7559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5"/>
          <p:cNvSpPr txBox="1"/>
          <p:nvPr>
            <p:ph idx="10" type="dt"/>
          </p:nvPr>
        </p:nvSpPr>
        <p:spPr>
          <a:xfrm>
            <a:off x="334800" y="6524626"/>
            <a:ext cx="2878667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5"/>
          <p:cNvSpPr txBox="1"/>
          <p:nvPr>
            <p:ph idx="11" type="ftr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5"/>
          <p:cNvSpPr txBox="1"/>
          <p:nvPr>
            <p:ph idx="12" type="sldNum"/>
          </p:nvPr>
        </p:nvSpPr>
        <p:spPr>
          <a:xfrm>
            <a:off x="11664965" y="6525344"/>
            <a:ext cx="191675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sp>
        <p:nvSpPr>
          <p:cNvPr id="54" name="Google Shape;54;p35"/>
          <p:cNvSpPr/>
          <p:nvPr>
            <p:ph idx="2" type="pic"/>
          </p:nvPr>
        </p:nvSpPr>
        <p:spPr>
          <a:xfrm>
            <a:off x="334800" y="1520824"/>
            <a:ext cx="8498051" cy="3960000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35"/>
          <p:cNvSpPr txBox="1"/>
          <p:nvPr>
            <p:ph idx="1" type="body"/>
          </p:nvPr>
        </p:nvSpPr>
        <p:spPr>
          <a:xfrm>
            <a:off x="8976640" y="1520827"/>
            <a:ext cx="2880000" cy="3959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 mit Bild" showMasterSp="0">
  <p:cSld name="Titelfolie mit Bild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0"/>
          <p:cNvSpPr/>
          <p:nvPr/>
        </p:nvSpPr>
        <p:spPr>
          <a:xfrm>
            <a:off x="0" y="212726"/>
            <a:ext cx="11976100" cy="2784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0"/>
          <p:cNvSpPr txBox="1"/>
          <p:nvPr>
            <p:ph type="ctrTitle"/>
          </p:nvPr>
        </p:nvSpPr>
        <p:spPr>
          <a:xfrm>
            <a:off x="838800" y="1376363"/>
            <a:ext cx="7284240" cy="10445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eorgia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0"/>
          <p:cNvSpPr txBox="1"/>
          <p:nvPr>
            <p:ph idx="1" type="subTitle"/>
          </p:nvPr>
        </p:nvSpPr>
        <p:spPr>
          <a:xfrm>
            <a:off x="838800" y="2564904"/>
            <a:ext cx="9067800" cy="3240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0" name="Google Shape;60;p30"/>
          <p:cNvSpPr/>
          <p:nvPr>
            <p:ph idx="2" type="pic"/>
          </p:nvPr>
        </p:nvSpPr>
        <p:spPr>
          <a:xfrm>
            <a:off x="215900" y="2997203"/>
            <a:ext cx="11760200" cy="3641722"/>
          </a:xfrm>
          <a:prstGeom prst="rect">
            <a:avLst/>
          </a:prstGeom>
          <a:noFill/>
          <a:ln>
            <a:noFill/>
          </a:ln>
        </p:spPr>
      </p:sp>
      <p:pic>
        <p:nvPicPr>
          <p:cNvPr id="61" name="Google Shape;61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3600" y="396000"/>
            <a:ext cx="1588313" cy="568757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3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136">
          <p15:clr>
            <a:srgbClr val="FBAE40"/>
          </p15:clr>
        </p15:guide>
        <p15:guide id="2" orient="horz" pos="134">
          <p15:clr>
            <a:srgbClr val="FBAE40"/>
          </p15:clr>
        </p15:guide>
        <p15:guide id="3" orient="horz" pos="4182">
          <p15:clr>
            <a:srgbClr val="FBAE40"/>
          </p15:clr>
        </p15:guide>
        <p15:guide id="4" pos="7544">
          <p15:clr>
            <a:srgbClr val="FBAE40"/>
          </p15:clr>
        </p15:guide>
        <p15:guide id="5" orient="horz" pos="27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Bilder">
  <p:cSld name="2 Bil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6"/>
          <p:cNvSpPr txBox="1"/>
          <p:nvPr>
            <p:ph type="title"/>
          </p:nvPr>
        </p:nvSpPr>
        <p:spPr>
          <a:xfrm>
            <a:off x="335360" y="404813"/>
            <a:ext cx="11521280" cy="7559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6"/>
          <p:cNvSpPr txBox="1"/>
          <p:nvPr>
            <p:ph idx="10" type="dt"/>
          </p:nvPr>
        </p:nvSpPr>
        <p:spPr>
          <a:xfrm>
            <a:off x="334800" y="6524626"/>
            <a:ext cx="2878667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6"/>
          <p:cNvSpPr txBox="1"/>
          <p:nvPr>
            <p:ph idx="11" type="ftr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6"/>
          <p:cNvSpPr txBox="1"/>
          <p:nvPr>
            <p:ph idx="12" type="sldNum"/>
          </p:nvPr>
        </p:nvSpPr>
        <p:spPr>
          <a:xfrm>
            <a:off x="11664965" y="6525344"/>
            <a:ext cx="191675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sp>
        <p:nvSpPr>
          <p:cNvPr id="68" name="Google Shape;68;p36"/>
          <p:cNvSpPr/>
          <p:nvPr>
            <p:ph idx="2" type="pic"/>
          </p:nvPr>
        </p:nvSpPr>
        <p:spPr>
          <a:xfrm>
            <a:off x="334801" y="1520824"/>
            <a:ext cx="5688000" cy="25920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36"/>
          <p:cNvSpPr/>
          <p:nvPr>
            <p:ph idx="3" type="pic"/>
          </p:nvPr>
        </p:nvSpPr>
        <p:spPr>
          <a:xfrm>
            <a:off x="6166800" y="1520825"/>
            <a:ext cx="5688000" cy="25920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36"/>
          <p:cNvSpPr txBox="1"/>
          <p:nvPr>
            <p:ph idx="1" type="body"/>
          </p:nvPr>
        </p:nvSpPr>
        <p:spPr>
          <a:xfrm>
            <a:off x="334799" y="4221088"/>
            <a:ext cx="5688000" cy="1836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6"/>
          <p:cNvSpPr txBox="1"/>
          <p:nvPr>
            <p:ph idx="4" type="body"/>
          </p:nvPr>
        </p:nvSpPr>
        <p:spPr>
          <a:xfrm>
            <a:off x="6166800" y="4221088"/>
            <a:ext cx="5688000" cy="1836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Bilder">
  <p:cSld name="3 Bil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7"/>
          <p:cNvSpPr txBox="1"/>
          <p:nvPr>
            <p:ph type="title"/>
          </p:nvPr>
        </p:nvSpPr>
        <p:spPr>
          <a:xfrm>
            <a:off x="335360" y="404813"/>
            <a:ext cx="11521280" cy="7559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7"/>
          <p:cNvSpPr txBox="1"/>
          <p:nvPr>
            <p:ph idx="10" type="dt"/>
          </p:nvPr>
        </p:nvSpPr>
        <p:spPr>
          <a:xfrm>
            <a:off x="334800" y="6524626"/>
            <a:ext cx="2878667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7"/>
          <p:cNvSpPr txBox="1"/>
          <p:nvPr>
            <p:ph idx="11" type="ftr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7"/>
          <p:cNvSpPr txBox="1"/>
          <p:nvPr>
            <p:ph idx="12" type="sldNum"/>
          </p:nvPr>
        </p:nvSpPr>
        <p:spPr>
          <a:xfrm>
            <a:off x="11664965" y="6525344"/>
            <a:ext cx="191675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sp>
        <p:nvSpPr>
          <p:cNvPr id="77" name="Google Shape;77;p37"/>
          <p:cNvSpPr/>
          <p:nvPr>
            <p:ph idx="2" type="pic"/>
          </p:nvPr>
        </p:nvSpPr>
        <p:spPr>
          <a:xfrm>
            <a:off x="334800" y="1520824"/>
            <a:ext cx="3744000" cy="32760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37"/>
          <p:cNvSpPr txBox="1"/>
          <p:nvPr>
            <p:ph idx="1" type="body"/>
          </p:nvPr>
        </p:nvSpPr>
        <p:spPr>
          <a:xfrm>
            <a:off x="334800" y="4901715"/>
            <a:ext cx="3744000" cy="115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37"/>
          <p:cNvSpPr/>
          <p:nvPr>
            <p:ph idx="3" type="pic"/>
          </p:nvPr>
        </p:nvSpPr>
        <p:spPr>
          <a:xfrm>
            <a:off x="4224208" y="1520825"/>
            <a:ext cx="3744000" cy="3276000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37"/>
          <p:cNvSpPr txBox="1"/>
          <p:nvPr>
            <p:ph idx="4" type="body"/>
          </p:nvPr>
        </p:nvSpPr>
        <p:spPr>
          <a:xfrm>
            <a:off x="4219199" y="4901716"/>
            <a:ext cx="3744000" cy="115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7"/>
          <p:cNvSpPr/>
          <p:nvPr>
            <p:ph idx="5" type="pic"/>
          </p:nvPr>
        </p:nvSpPr>
        <p:spPr>
          <a:xfrm>
            <a:off x="8112640" y="1524273"/>
            <a:ext cx="3744000" cy="3276000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37"/>
          <p:cNvSpPr txBox="1"/>
          <p:nvPr>
            <p:ph idx="6" type="body"/>
          </p:nvPr>
        </p:nvSpPr>
        <p:spPr>
          <a:xfrm>
            <a:off x="8114400" y="4905164"/>
            <a:ext cx="3744000" cy="115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335360" y="404813"/>
            <a:ext cx="11521280" cy="7559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86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  <a:defRPr b="1" i="0" sz="23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335360" y="1520826"/>
            <a:ext cx="11521280" cy="4716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334800" y="6524626"/>
            <a:ext cx="2878667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2" type="sldNum"/>
          </p:nvPr>
        </p:nvSpPr>
        <p:spPr>
          <a:xfrm>
            <a:off x="11664965" y="6525344"/>
            <a:ext cx="191675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cxnSp>
        <p:nvCxnSpPr>
          <p:cNvPr id="14" name="Google Shape;14;p28"/>
          <p:cNvCxnSpPr/>
          <p:nvPr/>
        </p:nvCxnSpPr>
        <p:spPr>
          <a:xfrm>
            <a:off x="334800" y="6453188"/>
            <a:ext cx="11521840" cy="14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p28"/>
          <p:cNvSpPr txBox="1"/>
          <p:nvPr>
            <p:ph idx="11" type="ftr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jpg"/><Relationship Id="rId4" Type="http://schemas.openxmlformats.org/officeDocument/2006/relationships/image" Target="../media/image9.jpg"/><Relationship Id="rId5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Relationship Id="rId4" Type="http://schemas.openxmlformats.org/officeDocument/2006/relationships/image" Target="../media/image6.jpg"/><Relationship Id="rId5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/>
          <p:nvPr>
            <p:ph type="ctrTitle"/>
          </p:nvPr>
        </p:nvSpPr>
        <p:spPr>
          <a:xfrm>
            <a:off x="838800" y="1376375"/>
            <a:ext cx="86712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eorgia"/>
              <a:buNone/>
            </a:pPr>
            <a:r>
              <a:rPr lang="de-CH"/>
              <a:t>Fingerprint Lock with LCD Display</a:t>
            </a:r>
            <a:br>
              <a:rPr lang="de-CH"/>
            </a:br>
            <a:r>
              <a:rPr b="0" lang="de-CH"/>
              <a:t>Computer Architecture</a:t>
            </a:r>
            <a:endParaRPr b="0"/>
          </a:p>
          <a:p>
            <a:pPr indent="0" lvl="0" marL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eorgia"/>
              <a:buNone/>
            </a:pPr>
            <a:r>
              <a:rPr b="0" lang="de-CH"/>
              <a:t>University of Basel, Fall 2024</a:t>
            </a:r>
            <a:endParaRPr/>
          </a:p>
        </p:txBody>
      </p:sp>
      <p:sp>
        <p:nvSpPr>
          <p:cNvPr id="106" name="Google Shape;106;p1"/>
          <p:cNvSpPr txBox="1"/>
          <p:nvPr>
            <p:ph idx="1" type="subTitle"/>
          </p:nvPr>
        </p:nvSpPr>
        <p:spPr>
          <a:xfrm>
            <a:off x="838200" y="3685229"/>
            <a:ext cx="90678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de-CH"/>
              <a:t>Luca Fässler, Barththan Sivanantham, Valerio Job</a:t>
            </a:r>
            <a:endParaRPr/>
          </a:p>
        </p:txBody>
      </p:sp>
      <p:cxnSp>
        <p:nvCxnSpPr>
          <p:cNvPr id="107" name="Google Shape;107;p1"/>
          <p:cNvCxnSpPr/>
          <p:nvPr/>
        </p:nvCxnSpPr>
        <p:spPr>
          <a:xfrm flipH="1" rot="10800000">
            <a:off x="704450" y="3411975"/>
            <a:ext cx="6713100" cy="20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af3d7fb70e_0_19"/>
          <p:cNvSpPr txBox="1"/>
          <p:nvPr>
            <p:ph type="ctrTitle"/>
          </p:nvPr>
        </p:nvSpPr>
        <p:spPr>
          <a:xfrm>
            <a:off x="838800" y="1376363"/>
            <a:ext cx="72843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CH"/>
              <a:t>Demo</a:t>
            </a:r>
            <a:endParaRPr/>
          </a:p>
        </p:txBody>
      </p:sp>
      <p:sp>
        <p:nvSpPr>
          <p:cNvPr id="206" name="Google Shape;206;g2af3d7fb70e_0_19"/>
          <p:cNvSpPr txBox="1"/>
          <p:nvPr>
            <p:ph idx="1" type="subTitle"/>
          </p:nvPr>
        </p:nvSpPr>
        <p:spPr>
          <a:xfrm>
            <a:off x="838800" y="2564904"/>
            <a:ext cx="90678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07" name="Google Shape;207;g2af3d7fb70e_0_1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de-CH" sz="1300"/>
              <a:t>‹#›</a:t>
            </a:fld>
            <a:endParaRPr sz="1300"/>
          </a:p>
        </p:txBody>
      </p:sp>
      <p:sp>
        <p:nvSpPr>
          <p:cNvPr id="208" name="Google Shape;208;g2af3d7fb70e_0_19"/>
          <p:cNvSpPr txBox="1"/>
          <p:nvPr>
            <p:ph idx="4294967295" type="ftr"/>
          </p:nvPr>
        </p:nvSpPr>
        <p:spPr>
          <a:xfrm>
            <a:off x="9120682" y="6525344"/>
            <a:ext cx="25443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CH"/>
              <a:t>University of Basel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g2af3d7fb70e_0_19"/>
          <p:cNvSpPr txBox="1"/>
          <p:nvPr>
            <p:ph idx="4294967295" type="dt"/>
          </p:nvPr>
        </p:nvSpPr>
        <p:spPr>
          <a:xfrm>
            <a:off x="334800" y="6524626"/>
            <a:ext cx="28788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de-CH"/>
              <a:t>Fingerprint Lock with LCD Display, 08.11.24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g2af3d7fb70e_0_19"/>
          <p:cNvSpPr/>
          <p:nvPr>
            <p:ph idx="2" type="pic"/>
          </p:nvPr>
        </p:nvSpPr>
        <p:spPr>
          <a:xfrm>
            <a:off x="215900" y="2997203"/>
            <a:ext cx="11760300" cy="3641700"/>
          </a:xfrm>
          <a:prstGeom prst="rect">
            <a:avLst/>
          </a:prstGeom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27601c541b_0_78"/>
          <p:cNvSpPr txBox="1"/>
          <p:nvPr>
            <p:ph type="ctrTitle"/>
          </p:nvPr>
        </p:nvSpPr>
        <p:spPr>
          <a:xfrm>
            <a:off x="838800" y="1376363"/>
            <a:ext cx="72843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CH"/>
              <a:t>Demo</a:t>
            </a:r>
            <a:endParaRPr/>
          </a:p>
        </p:txBody>
      </p:sp>
      <p:sp>
        <p:nvSpPr>
          <p:cNvPr id="217" name="Google Shape;217;g327601c541b_0_78"/>
          <p:cNvSpPr txBox="1"/>
          <p:nvPr>
            <p:ph idx="1" type="subTitle"/>
          </p:nvPr>
        </p:nvSpPr>
        <p:spPr>
          <a:xfrm>
            <a:off x="838800" y="2564904"/>
            <a:ext cx="90678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18" name="Google Shape;218;g327601c541b_0_7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de-CH" sz="1300"/>
              <a:t>‹#›</a:t>
            </a:fld>
            <a:endParaRPr sz="1300"/>
          </a:p>
        </p:txBody>
      </p:sp>
      <p:sp>
        <p:nvSpPr>
          <p:cNvPr id="219" name="Google Shape;219;g327601c541b_0_78"/>
          <p:cNvSpPr txBox="1"/>
          <p:nvPr>
            <p:ph idx="4294967295" type="ftr"/>
          </p:nvPr>
        </p:nvSpPr>
        <p:spPr>
          <a:xfrm>
            <a:off x="9120682" y="6525344"/>
            <a:ext cx="25443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CH"/>
              <a:t>University of Basel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g327601c541b_0_78"/>
          <p:cNvSpPr txBox="1"/>
          <p:nvPr>
            <p:ph idx="4294967295" type="dt"/>
          </p:nvPr>
        </p:nvSpPr>
        <p:spPr>
          <a:xfrm>
            <a:off x="334800" y="6524626"/>
            <a:ext cx="28788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de-CH"/>
              <a:t>Fingerprint Lock with LCD Display, 08.11.24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g327601c541b_0_78"/>
          <p:cNvSpPr/>
          <p:nvPr>
            <p:ph idx="2" type="pic"/>
          </p:nvPr>
        </p:nvSpPr>
        <p:spPr>
          <a:xfrm>
            <a:off x="215900" y="2997203"/>
            <a:ext cx="11760300" cy="3641700"/>
          </a:xfrm>
          <a:prstGeom prst="rect">
            <a:avLst/>
          </a:prstGeom>
        </p:spPr>
      </p:sp>
      <p:pic>
        <p:nvPicPr>
          <p:cNvPr id="222" name="Google Shape;222;g327601c541b_0_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900" y="3247125"/>
            <a:ext cx="11760299" cy="2849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27601c541b_0_24"/>
          <p:cNvSpPr txBox="1"/>
          <p:nvPr>
            <p:ph type="ctrTitle"/>
          </p:nvPr>
        </p:nvSpPr>
        <p:spPr>
          <a:xfrm>
            <a:off x="838800" y="1376363"/>
            <a:ext cx="72843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CH"/>
              <a:t>Demo</a:t>
            </a:r>
            <a:endParaRPr/>
          </a:p>
        </p:txBody>
      </p:sp>
      <p:sp>
        <p:nvSpPr>
          <p:cNvPr id="229" name="Google Shape;229;g327601c541b_0_24"/>
          <p:cNvSpPr txBox="1"/>
          <p:nvPr>
            <p:ph idx="1" type="subTitle"/>
          </p:nvPr>
        </p:nvSpPr>
        <p:spPr>
          <a:xfrm>
            <a:off x="838800" y="2564904"/>
            <a:ext cx="90678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30" name="Google Shape;230;g327601c541b_0_2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de-CH" sz="1300"/>
              <a:t>‹#›</a:t>
            </a:fld>
            <a:endParaRPr sz="1300"/>
          </a:p>
        </p:txBody>
      </p:sp>
      <p:sp>
        <p:nvSpPr>
          <p:cNvPr id="231" name="Google Shape;231;g327601c541b_0_24"/>
          <p:cNvSpPr txBox="1"/>
          <p:nvPr>
            <p:ph idx="4294967295" type="ftr"/>
          </p:nvPr>
        </p:nvSpPr>
        <p:spPr>
          <a:xfrm>
            <a:off x="9120682" y="6525344"/>
            <a:ext cx="25443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CH"/>
              <a:t>University of Basel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g327601c541b_0_24"/>
          <p:cNvSpPr txBox="1"/>
          <p:nvPr>
            <p:ph idx="4294967295" type="dt"/>
          </p:nvPr>
        </p:nvSpPr>
        <p:spPr>
          <a:xfrm>
            <a:off x="334800" y="6524626"/>
            <a:ext cx="28788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de-CH"/>
              <a:t>Fingerprint Lock with LCD Display, 08.11.24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g327601c541b_0_24"/>
          <p:cNvSpPr/>
          <p:nvPr>
            <p:ph idx="2" type="pic"/>
          </p:nvPr>
        </p:nvSpPr>
        <p:spPr>
          <a:xfrm>
            <a:off x="215900" y="2997203"/>
            <a:ext cx="11760300" cy="3641700"/>
          </a:xfrm>
          <a:prstGeom prst="rect">
            <a:avLst/>
          </a:prstGeom>
        </p:spPr>
      </p:sp>
      <p:pic>
        <p:nvPicPr>
          <p:cNvPr id="234" name="Google Shape;234;g327601c541b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650" y="3032825"/>
            <a:ext cx="6756833" cy="16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g327601c541b_0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9250" y="4779088"/>
            <a:ext cx="6756854" cy="16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27601c541b_0_89"/>
          <p:cNvSpPr txBox="1"/>
          <p:nvPr>
            <p:ph type="ctrTitle"/>
          </p:nvPr>
        </p:nvSpPr>
        <p:spPr>
          <a:xfrm>
            <a:off x="838800" y="1376363"/>
            <a:ext cx="72843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CH"/>
              <a:t>Demo</a:t>
            </a:r>
            <a:endParaRPr/>
          </a:p>
        </p:txBody>
      </p:sp>
      <p:sp>
        <p:nvSpPr>
          <p:cNvPr id="242" name="Google Shape;242;g327601c541b_0_89"/>
          <p:cNvSpPr txBox="1"/>
          <p:nvPr>
            <p:ph idx="1" type="subTitle"/>
          </p:nvPr>
        </p:nvSpPr>
        <p:spPr>
          <a:xfrm>
            <a:off x="838800" y="2564904"/>
            <a:ext cx="90678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43" name="Google Shape;243;g327601c541b_0_8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de-CH" sz="1300"/>
              <a:t>‹#›</a:t>
            </a:fld>
            <a:endParaRPr sz="1300"/>
          </a:p>
        </p:txBody>
      </p:sp>
      <p:sp>
        <p:nvSpPr>
          <p:cNvPr id="244" name="Google Shape;244;g327601c541b_0_89"/>
          <p:cNvSpPr txBox="1"/>
          <p:nvPr>
            <p:ph idx="4294967295" type="ftr"/>
          </p:nvPr>
        </p:nvSpPr>
        <p:spPr>
          <a:xfrm>
            <a:off x="9120682" y="6525344"/>
            <a:ext cx="25443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CH"/>
              <a:t>University of Basel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g327601c541b_0_89"/>
          <p:cNvSpPr txBox="1"/>
          <p:nvPr>
            <p:ph idx="4294967295" type="dt"/>
          </p:nvPr>
        </p:nvSpPr>
        <p:spPr>
          <a:xfrm>
            <a:off x="334800" y="6524626"/>
            <a:ext cx="28788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de-CH"/>
              <a:t>Fingerprint Lock with LCD Display, 08.11.24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g327601c541b_0_89"/>
          <p:cNvSpPr/>
          <p:nvPr>
            <p:ph idx="2" type="pic"/>
          </p:nvPr>
        </p:nvSpPr>
        <p:spPr>
          <a:xfrm>
            <a:off x="215900" y="2997203"/>
            <a:ext cx="11760300" cy="3641700"/>
          </a:xfrm>
          <a:prstGeom prst="rect">
            <a:avLst/>
          </a:prstGeom>
        </p:spPr>
      </p:sp>
      <p:pic>
        <p:nvPicPr>
          <p:cNvPr id="247" name="Google Shape;247;g327601c541b_0_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900" y="3247125"/>
            <a:ext cx="11760299" cy="2849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27601c541b_0_67"/>
          <p:cNvSpPr txBox="1"/>
          <p:nvPr>
            <p:ph type="ctrTitle"/>
          </p:nvPr>
        </p:nvSpPr>
        <p:spPr>
          <a:xfrm>
            <a:off x="838800" y="1376363"/>
            <a:ext cx="72843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CH"/>
              <a:t>Demo</a:t>
            </a:r>
            <a:endParaRPr/>
          </a:p>
        </p:txBody>
      </p:sp>
      <p:sp>
        <p:nvSpPr>
          <p:cNvPr id="254" name="Google Shape;254;g327601c541b_0_67"/>
          <p:cNvSpPr txBox="1"/>
          <p:nvPr>
            <p:ph idx="1" type="subTitle"/>
          </p:nvPr>
        </p:nvSpPr>
        <p:spPr>
          <a:xfrm>
            <a:off x="838800" y="2564904"/>
            <a:ext cx="90678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55" name="Google Shape;255;g327601c541b_0_6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de-CH" sz="1300"/>
              <a:t>‹#›</a:t>
            </a:fld>
            <a:endParaRPr sz="1300"/>
          </a:p>
        </p:txBody>
      </p:sp>
      <p:sp>
        <p:nvSpPr>
          <p:cNvPr id="256" name="Google Shape;256;g327601c541b_0_67"/>
          <p:cNvSpPr txBox="1"/>
          <p:nvPr>
            <p:ph idx="4294967295" type="ftr"/>
          </p:nvPr>
        </p:nvSpPr>
        <p:spPr>
          <a:xfrm>
            <a:off x="9120682" y="6525344"/>
            <a:ext cx="25443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CH"/>
              <a:t>University of Basel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g327601c541b_0_67"/>
          <p:cNvSpPr txBox="1"/>
          <p:nvPr>
            <p:ph idx="4294967295" type="dt"/>
          </p:nvPr>
        </p:nvSpPr>
        <p:spPr>
          <a:xfrm>
            <a:off x="334800" y="6524626"/>
            <a:ext cx="28788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de-CH"/>
              <a:t>Fingerprint Lock with LCD Display, 08.11.24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g327601c541b_0_67"/>
          <p:cNvSpPr/>
          <p:nvPr>
            <p:ph idx="2" type="pic"/>
          </p:nvPr>
        </p:nvSpPr>
        <p:spPr>
          <a:xfrm>
            <a:off x="215900" y="2997203"/>
            <a:ext cx="11760300" cy="3641700"/>
          </a:xfrm>
          <a:prstGeom prst="rect">
            <a:avLst/>
          </a:prstGeom>
        </p:spPr>
      </p:sp>
      <p:pic>
        <p:nvPicPr>
          <p:cNvPr id="259" name="Google Shape;259;g327601c541b_0_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900" y="3247125"/>
            <a:ext cx="11760299" cy="2849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27601c541b_0_111"/>
          <p:cNvSpPr txBox="1"/>
          <p:nvPr>
            <p:ph type="ctrTitle"/>
          </p:nvPr>
        </p:nvSpPr>
        <p:spPr>
          <a:xfrm>
            <a:off x="838800" y="1376363"/>
            <a:ext cx="72843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CH"/>
              <a:t>Demo</a:t>
            </a:r>
            <a:endParaRPr/>
          </a:p>
        </p:txBody>
      </p:sp>
      <p:sp>
        <p:nvSpPr>
          <p:cNvPr id="266" name="Google Shape;266;g327601c541b_0_111"/>
          <p:cNvSpPr txBox="1"/>
          <p:nvPr>
            <p:ph idx="1" type="subTitle"/>
          </p:nvPr>
        </p:nvSpPr>
        <p:spPr>
          <a:xfrm>
            <a:off x="838800" y="2564904"/>
            <a:ext cx="90678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67" name="Google Shape;267;g327601c541b_0_11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de-CH" sz="1300"/>
              <a:t>‹#›</a:t>
            </a:fld>
            <a:endParaRPr sz="1300"/>
          </a:p>
        </p:txBody>
      </p:sp>
      <p:sp>
        <p:nvSpPr>
          <p:cNvPr id="268" name="Google Shape;268;g327601c541b_0_111"/>
          <p:cNvSpPr txBox="1"/>
          <p:nvPr>
            <p:ph idx="4294967295" type="ftr"/>
          </p:nvPr>
        </p:nvSpPr>
        <p:spPr>
          <a:xfrm>
            <a:off x="9120682" y="6525344"/>
            <a:ext cx="25443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CH"/>
              <a:t>University of Basel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9" name="Google Shape;269;g327601c541b_0_111"/>
          <p:cNvSpPr txBox="1"/>
          <p:nvPr>
            <p:ph idx="4294967295" type="dt"/>
          </p:nvPr>
        </p:nvSpPr>
        <p:spPr>
          <a:xfrm>
            <a:off x="334800" y="6524626"/>
            <a:ext cx="28788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de-CH"/>
              <a:t>Fingerprint Lock with LCD Display, 08.11.24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0" name="Google Shape;270;g327601c541b_0_111"/>
          <p:cNvSpPr/>
          <p:nvPr>
            <p:ph idx="2" type="pic"/>
          </p:nvPr>
        </p:nvSpPr>
        <p:spPr>
          <a:xfrm>
            <a:off x="215900" y="2997203"/>
            <a:ext cx="11760300" cy="3641700"/>
          </a:xfrm>
          <a:prstGeom prst="rect">
            <a:avLst/>
          </a:prstGeom>
        </p:spPr>
      </p:sp>
      <p:pic>
        <p:nvPicPr>
          <p:cNvPr id="271" name="Google Shape;271;g327601c541b_0_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650" y="3032825"/>
            <a:ext cx="6756833" cy="16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g327601c541b_0_1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19250" y="4779088"/>
            <a:ext cx="6756854" cy="16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af3d7fb70e_0_28"/>
          <p:cNvSpPr txBox="1"/>
          <p:nvPr>
            <p:ph type="ctrTitle"/>
          </p:nvPr>
        </p:nvSpPr>
        <p:spPr>
          <a:xfrm>
            <a:off x="838800" y="1376363"/>
            <a:ext cx="72843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CH"/>
              <a:t>Q &amp; A</a:t>
            </a:r>
            <a:endParaRPr/>
          </a:p>
        </p:txBody>
      </p:sp>
      <p:sp>
        <p:nvSpPr>
          <p:cNvPr id="279" name="Google Shape;279;g2af3d7fb70e_0_2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de-CH" sz="1300"/>
              <a:t>‹#›</a:t>
            </a:fld>
            <a:endParaRPr sz="1300"/>
          </a:p>
        </p:txBody>
      </p:sp>
      <p:sp>
        <p:nvSpPr>
          <p:cNvPr id="280" name="Google Shape;280;g2af3d7fb70e_0_28"/>
          <p:cNvSpPr txBox="1"/>
          <p:nvPr>
            <p:ph idx="4294967295" type="ftr"/>
          </p:nvPr>
        </p:nvSpPr>
        <p:spPr>
          <a:xfrm>
            <a:off x="9120682" y="6525344"/>
            <a:ext cx="25443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CH"/>
              <a:t>University of Basel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1" name="Google Shape;281;g2af3d7fb70e_0_28"/>
          <p:cNvSpPr txBox="1"/>
          <p:nvPr>
            <p:ph idx="4294967295" type="dt"/>
          </p:nvPr>
        </p:nvSpPr>
        <p:spPr>
          <a:xfrm>
            <a:off x="334800" y="6524626"/>
            <a:ext cx="28788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de-CH"/>
              <a:t>Fingerprint Lock with LCD Display, 08.11.24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2" name="Google Shape;282;g2af3d7fb70e_0_28"/>
          <p:cNvSpPr/>
          <p:nvPr>
            <p:ph idx="2" type="pic"/>
          </p:nvPr>
        </p:nvSpPr>
        <p:spPr>
          <a:xfrm>
            <a:off x="215900" y="2997203"/>
            <a:ext cx="11760300" cy="3641700"/>
          </a:xfrm>
          <a:prstGeom prst="rect">
            <a:avLst/>
          </a:prstGeom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7"/>
          <p:cNvSpPr txBox="1"/>
          <p:nvPr>
            <p:ph type="ctrTitle"/>
          </p:nvPr>
        </p:nvSpPr>
        <p:spPr>
          <a:xfrm>
            <a:off x="838800" y="1376363"/>
            <a:ext cx="7428256" cy="10445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eorgia"/>
              <a:buNone/>
            </a:pPr>
            <a:r>
              <a:rPr lang="de-CH"/>
              <a:t>Thank you!</a:t>
            </a:r>
            <a:endParaRPr/>
          </a:p>
          <a:p>
            <a:pPr indent="0" lvl="0" marL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eorgia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eorgia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/>
          <p:nvPr>
            <p:ph type="title"/>
          </p:nvPr>
        </p:nvSpPr>
        <p:spPr>
          <a:xfrm>
            <a:off x="334800" y="404813"/>
            <a:ext cx="115218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86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de-CH"/>
              <a:t>Project Goal</a:t>
            </a:r>
            <a:endParaRPr/>
          </a:p>
        </p:txBody>
      </p:sp>
      <p:sp>
        <p:nvSpPr>
          <p:cNvPr id="113" name="Google Shape;113;p7"/>
          <p:cNvSpPr txBox="1"/>
          <p:nvPr>
            <p:ph idx="10" type="dt"/>
          </p:nvPr>
        </p:nvSpPr>
        <p:spPr>
          <a:xfrm>
            <a:off x="334800" y="6524626"/>
            <a:ext cx="2878667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de-CH"/>
              <a:t>Fingerprint Lock with LCD Display, 08.11.24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7"/>
          <p:cNvSpPr txBox="1"/>
          <p:nvPr>
            <p:ph idx="11" type="ftr"/>
          </p:nvPr>
        </p:nvSpPr>
        <p:spPr>
          <a:xfrm>
            <a:off x="9120682" y="6525344"/>
            <a:ext cx="25443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CH"/>
              <a:t>University of Basel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p7"/>
          <p:cNvSpPr txBox="1"/>
          <p:nvPr>
            <p:ph idx="12" type="sldNum"/>
          </p:nvPr>
        </p:nvSpPr>
        <p:spPr>
          <a:xfrm>
            <a:off x="11664965" y="6525344"/>
            <a:ext cx="191675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sp>
        <p:nvSpPr>
          <p:cNvPr id="116" name="Google Shape;116;p7"/>
          <p:cNvSpPr txBox="1"/>
          <p:nvPr>
            <p:ph idx="1" type="body"/>
          </p:nvPr>
        </p:nvSpPr>
        <p:spPr>
          <a:xfrm>
            <a:off x="334800" y="1520826"/>
            <a:ext cx="11521800" cy="47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de-CH"/>
              <a:t>Ambition</a:t>
            </a:r>
            <a:endParaRPr b="1"/>
          </a:p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CH"/>
              <a:t>To build a secure access system that uses biometric authentication with a fingerprint sensor, controlled by an Arduino, to ensure a secure lock</a:t>
            </a:r>
            <a:endParaRPr/>
          </a:p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de-CH"/>
              <a:t>Secure Access</a:t>
            </a:r>
            <a:r>
              <a:rPr lang="de-CH"/>
              <a:t>: Biometric system using fingerprint recognition to control entry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de-CH"/>
              <a:t>Real-Time Feedback</a:t>
            </a:r>
            <a:r>
              <a:rPr lang="de-CH"/>
              <a:t>: LCD display shows status (e.g., "Access Granted" or "Access Denied")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de-CH"/>
              <a:t>Modular Design</a:t>
            </a:r>
            <a:r>
              <a:rPr lang="de-CH"/>
              <a:t>: Easily adaptable for various access control applications</a:t>
            </a:r>
            <a:endParaRPr sz="2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af3d7fb70e_0_38"/>
          <p:cNvSpPr txBox="1"/>
          <p:nvPr>
            <p:ph type="title"/>
          </p:nvPr>
        </p:nvSpPr>
        <p:spPr>
          <a:xfrm>
            <a:off x="334800" y="404813"/>
            <a:ext cx="115218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86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de-CH"/>
              <a:t>Project Goal</a:t>
            </a:r>
            <a:endParaRPr/>
          </a:p>
        </p:txBody>
      </p:sp>
      <p:sp>
        <p:nvSpPr>
          <p:cNvPr id="122" name="Google Shape;122;g2af3d7fb70e_0_38"/>
          <p:cNvSpPr txBox="1"/>
          <p:nvPr>
            <p:ph idx="10" type="dt"/>
          </p:nvPr>
        </p:nvSpPr>
        <p:spPr>
          <a:xfrm>
            <a:off x="334800" y="6524626"/>
            <a:ext cx="28788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de-CH"/>
              <a:t>Fingerprint Lock with LCD Display, 08.11.24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g2af3d7fb70e_0_38"/>
          <p:cNvSpPr txBox="1"/>
          <p:nvPr>
            <p:ph idx="11" type="ftr"/>
          </p:nvPr>
        </p:nvSpPr>
        <p:spPr>
          <a:xfrm>
            <a:off x="9120682" y="6525344"/>
            <a:ext cx="25443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CH"/>
              <a:t>University of Basel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g2af3d7fb70e_0_38"/>
          <p:cNvSpPr txBox="1"/>
          <p:nvPr>
            <p:ph idx="12" type="sldNum"/>
          </p:nvPr>
        </p:nvSpPr>
        <p:spPr>
          <a:xfrm>
            <a:off x="11664965" y="6525344"/>
            <a:ext cx="1917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sp>
        <p:nvSpPr>
          <p:cNvPr id="125" name="Google Shape;125;g2af3d7fb70e_0_38"/>
          <p:cNvSpPr txBox="1"/>
          <p:nvPr>
            <p:ph idx="1" type="body"/>
          </p:nvPr>
        </p:nvSpPr>
        <p:spPr>
          <a:xfrm>
            <a:off x="334800" y="1520826"/>
            <a:ext cx="11521800" cy="47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de-CH"/>
              <a:t>Ambition</a:t>
            </a:r>
            <a:endParaRPr b="1"/>
          </a:p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CH"/>
              <a:t>To build a secure access system that uses biometric authentication with a fingerprint sensor, controlled by an Arduino, to ensure a secure lock</a:t>
            </a:r>
            <a:endParaRPr/>
          </a:p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de-CH"/>
              <a:t>Secure Access</a:t>
            </a:r>
            <a:r>
              <a:rPr lang="de-CH"/>
              <a:t>: Biometric system using fingerprint recognition to control entry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de-CH"/>
              <a:t>Real-Time Feedback</a:t>
            </a:r>
            <a:r>
              <a:rPr lang="de-CH"/>
              <a:t>: LCD display shows status (e.g., "Access Granted" or "Access Denied")</a:t>
            </a:r>
            <a:endParaRPr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500"/>
              <a:buChar char="●"/>
            </a:pPr>
            <a:r>
              <a:rPr b="1" lang="de-CH">
                <a:solidFill>
                  <a:srgbClr val="38761D"/>
                </a:solidFill>
              </a:rPr>
              <a:t>Time-Based Access</a:t>
            </a:r>
            <a:r>
              <a:rPr lang="de-CH">
                <a:solidFill>
                  <a:srgbClr val="38761D"/>
                </a:solidFill>
              </a:rPr>
              <a:t>: Feature to restrict or allow access based on specific time intervals, enhancing security and operational flexibility</a:t>
            </a:r>
            <a:endParaRPr>
              <a:solidFill>
                <a:srgbClr val="38761D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de-CH"/>
              <a:t>Modular Design</a:t>
            </a:r>
            <a:r>
              <a:rPr lang="de-CH"/>
              <a:t>: Easily adaptable for various access control applications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12ed5d9430_0_6"/>
          <p:cNvSpPr txBox="1"/>
          <p:nvPr>
            <p:ph type="title"/>
          </p:nvPr>
        </p:nvSpPr>
        <p:spPr>
          <a:xfrm>
            <a:off x="335360" y="404813"/>
            <a:ext cx="115212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CH"/>
              <a:t>System Overview</a:t>
            </a:r>
            <a:endParaRPr/>
          </a:p>
        </p:txBody>
      </p:sp>
      <p:sp>
        <p:nvSpPr>
          <p:cNvPr id="132" name="Google Shape;132;g312ed5d9430_0_6"/>
          <p:cNvSpPr txBox="1"/>
          <p:nvPr>
            <p:ph idx="1" type="body"/>
          </p:nvPr>
        </p:nvSpPr>
        <p:spPr>
          <a:xfrm>
            <a:off x="334800" y="4901715"/>
            <a:ext cx="3744000" cy="11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de-CH"/>
              <a:t>Circuit Diagram</a:t>
            </a:r>
            <a:endParaRPr b="1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/>
          </a:p>
          <a:p>
            <a:pPr indent="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33" name="Google Shape;133;g312ed5d9430_0_6"/>
          <p:cNvSpPr txBox="1"/>
          <p:nvPr>
            <p:ph idx="12" type="sldNum"/>
          </p:nvPr>
        </p:nvSpPr>
        <p:spPr>
          <a:xfrm>
            <a:off x="11664965" y="6525344"/>
            <a:ext cx="1917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sp>
        <p:nvSpPr>
          <p:cNvPr id="134" name="Google Shape;134;g312ed5d9430_0_6"/>
          <p:cNvSpPr txBox="1"/>
          <p:nvPr>
            <p:ph idx="4" type="body"/>
          </p:nvPr>
        </p:nvSpPr>
        <p:spPr>
          <a:xfrm>
            <a:off x="4219199" y="4901716"/>
            <a:ext cx="3744000" cy="11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de-CH"/>
              <a:t>CAD Visualization</a:t>
            </a:r>
            <a:endParaRPr b="1"/>
          </a:p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35" name="Google Shape;135;g312ed5d9430_0_6"/>
          <p:cNvSpPr txBox="1"/>
          <p:nvPr>
            <p:ph idx="11" type="ftr"/>
          </p:nvPr>
        </p:nvSpPr>
        <p:spPr>
          <a:xfrm>
            <a:off x="9120682" y="6525344"/>
            <a:ext cx="25443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CH"/>
              <a:t>University of Basel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g312ed5d9430_0_6"/>
          <p:cNvSpPr txBox="1"/>
          <p:nvPr>
            <p:ph idx="10" type="dt"/>
          </p:nvPr>
        </p:nvSpPr>
        <p:spPr>
          <a:xfrm>
            <a:off x="334800" y="6524626"/>
            <a:ext cx="28788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de-CH"/>
              <a:t>Fingerprint Lock with LCD Display, 08.11.24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37" name="Google Shape;137;g312ed5d9430_0_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6256" l="0" r="0" t="6247"/>
          <a:stretch/>
        </p:blipFill>
        <p:spPr>
          <a:xfrm>
            <a:off x="334800" y="1520824"/>
            <a:ext cx="3744000" cy="3276000"/>
          </a:xfrm>
          <a:prstGeom prst="rect">
            <a:avLst/>
          </a:prstGeom>
        </p:spPr>
      </p:pic>
      <p:pic>
        <p:nvPicPr>
          <p:cNvPr id="138" name="Google Shape;138;g312ed5d9430_0_6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8025" l="0" r="0" t="8025"/>
          <a:stretch/>
        </p:blipFill>
        <p:spPr>
          <a:xfrm>
            <a:off x="4224208" y="1520825"/>
            <a:ext cx="3744001" cy="3276000"/>
          </a:xfrm>
          <a:prstGeom prst="rect">
            <a:avLst/>
          </a:prstGeom>
        </p:spPr>
      </p:pic>
      <p:pic>
        <p:nvPicPr>
          <p:cNvPr id="139" name="Google Shape;139;g312ed5d9430_0_6"/>
          <p:cNvPicPr preferRelativeResize="0"/>
          <p:nvPr>
            <p:ph idx="5" type="pic"/>
          </p:nvPr>
        </p:nvPicPr>
        <p:blipFill rotWithShape="1">
          <a:blip r:embed="rId5">
            <a:alphaModFix/>
          </a:blip>
          <a:srcRect b="18716" l="0" r="0" t="15658"/>
          <a:stretch/>
        </p:blipFill>
        <p:spPr>
          <a:xfrm>
            <a:off x="8112640" y="1524273"/>
            <a:ext cx="3744000" cy="3276000"/>
          </a:xfrm>
          <a:prstGeom prst="rect">
            <a:avLst/>
          </a:prstGeom>
        </p:spPr>
      </p:pic>
      <p:sp>
        <p:nvSpPr>
          <p:cNvPr id="140" name="Google Shape;140;g312ed5d9430_0_6"/>
          <p:cNvSpPr txBox="1"/>
          <p:nvPr>
            <p:ph idx="6" type="body"/>
          </p:nvPr>
        </p:nvSpPr>
        <p:spPr>
          <a:xfrm>
            <a:off x="8114400" y="4905164"/>
            <a:ext cx="3744000" cy="115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CH"/>
              <a:t>Final Result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f3d7fb70e_0_0"/>
          <p:cNvSpPr txBox="1"/>
          <p:nvPr>
            <p:ph type="title"/>
          </p:nvPr>
        </p:nvSpPr>
        <p:spPr>
          <a:xfrm>
            <a:off x="334800" y="404813"/>
            <a:ext cx="115218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CH"/>
              <a:t>Hardware Implementation</a:t>
            </a:r>
            <a:endParaRPr/>
          </a:p>
        </p:txBody>
      </p:sp>
      <p:sp>
        <p:nvSpPr>
          <p:cNvPr id="147" name="Google Shape;147;g2af3d7fb70e_0_0"/>
          <p:cNvSpPr txBox="1"/>
          <p:nvPr>
            <p:ph idx="1" type="body"/>
          </p:nvPr>
        </p:nvSpPr>
        <p:spPr>
          <a:xfrm>
            <a:off x="334800" y="1520826"/>
            <a:ext cx="11521800" cy="47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de-CH"/>
              <a:t>Hardware</a:t>
            </a:r>
            <a:endParaRPr b="1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de-CH" sz="1500"/>
              <a:t>Arduino UNO R4 </a:t>
            </a:r>
            <a:r>
              <a:rPr lang="de-CH" sz="1500">
                <a:solidFill>
                  <a:srgbClr val="980000"/>
                </a:solidFill>
              </a:rPr>
              <a:t>Minima</a:t>
            </a:r>
            <a:r>
              <a:rPr lang="de-CH" sz="1500"/>
              <a:t>/</a:t>
            </a:r>
            <a:r>
              <a:rPr lang="de-CH" sz="1500">
                <a:solidFill>
                  <a:srgbClr val="38761D"/>
                </a:solidFill>
              </a:rPr>
              <a:t>WIFI</a:t>
            </a:r>
            <a:endParaRPr sz="1500">
              <a:solidFill>
                <a:srgbClr val="38761D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de-CH" sz="1500"/>
              <a:t>R307 Fingerprint Reader</a:t>
            </a:r>
            <a:endParaRPr sz="15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de-CH" sz="1500"/>
              <a:t>16x2 I2C LCD Display </a:t>
            </a:r>
            <a:endParaRPr sz="15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de-CH" sz="1500"/>
              <a:t>12V DC Electromagnetic Lock</a:t>
            </a:r>
            <a:endParaRPr sz="15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de-CH" sz="1500"/>
              <a:t>2-Channel Relay Module</a:t>
            </a:r>
            <a:endParaRPr sz="15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de-CH" sz="1500"/>
              <a:t>12V DC Power Supply</a:t>
            </a:r>
            <a:endParaRPr sz="15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de-CH" sz="1500"/>
              <a:t>Jumper Wires &amp; Breadboard</a:t>
            </a:r>
            <a:endParaRPr sz="15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200"/>
              <a:buChar char="●"/>
            </a:pPr>
            <a:r>
              <a:rPr lang="de-CH" sz="1500">
                <a:solidFill>
                  <a:srgbClr val="980000"/>
                </a:solidFill>
              </a:rPr>
              <a:t>RTC SD3031</a:t>
            </a:r>
            <a:endParaRPr sz="1500">
              <a:solidFill>
                <a:srgbClr val="980000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200"/>
              <a:buChar char="●"/>
            </a:pPr>
            <a:r>
              <a:rPr lang="de-CH" sz="1500">
                <a:solidFill>
                  <a:srgbClr val="38761D"/>
                </a:solidFill>
              </a:rPr>
              <a:t>Keypad 4x4 Matrix</a:t>
            </a:r>
            <a:endParaRPr sz="1500">
              <a:solidFill>
                <a:srgbClr val="980000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200"/>
              <a:buChar char="●"/>
            </a:pPr>
            <a:r>
              <a:rPr lang="de-CH" sz="1500">
                <a:solidFill>
                  <a:srgbClr val="38761D"/>
                </a:solidFill>
              </a:rPr>
              <a:t>Wood, Hinge, Door Handle</a:t>
            </a:r>
            <a:endParaRPr sz="15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CH" sz="1500"/>
              <a:t>Total HW Costs: 236.66 CHF (initially Planned: 106 CHF)</a:t>
            </a:r>
            <a:endParaRPr sz="1500"/>
          </a:p>
          <a:p>
            <a:pPr indent="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48" name="Google Shape;148;g2af3d7fb70e_0_0"/>
          <p:cNvSpPr txBox="1"/>
          <p:nvPr>
            <p:ph idx="12" type="sldNum"/>
          </p:nvPr>
        </p:nvSpPr>
        <p:spPr>
          <a:xfrm>
            <a:off x="11664965" y="6525344"/>
            <a:ext cx="1917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sp>
        <p:nvSpPr>
          <p:cNvPr id="149" name="Google Shape;149;g2af3d7fb70e_0_0"/>
          <p:cNvSpPr txBox="1"/>
          <p:nvPr>
            <p:ph idx="11" type="ftr"/>
          </p:nvPr>
        </p:nvSpPr>
        <p:spPr>
          <a:xfrm>
            <a:off x="9120682" y="6525344"/>
            <a:ext cx="25443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CH"/>
              <a:t>University of Basel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g2af3d7fb70e_0_0"/>
          <p:cNvSpPr txBox="1"/>
          <p:nvPr>
            <p:ph idx="10" type="dt"/>
          </p:nvPr>
        </p:nvSpPr>
        <p:spPr>
          <a:xfrm>
            <a:off x="334800" y="6524626"/>
            <a:ext cx="28788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de-CH"/>
              <a:t>Fingerprint Lock with LCD Display, 08.11.24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51" name="Google Shape;151;g2af3d7fb70e_0_0"/>
          <p:cNvPicPr preferRelativeResize="0"/>
          <p:nvPr/>
        </p:nvPicPr>
        <p:blipFill rotWithShape="1">
          <a:blip r:embed="rId3">
            <a:alphaModFix/>
          </a:blip>
          <a:srcRect b="30555" l="0" r="0" t="5387"/>
          <a:stretch/>
        </p:blipFill>
        <p:spPr>
          <a:xfrm>
            <a:off x="5785800" y="1401675"/>
            <a:ext cx="2992449" cy="2555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2af3d7fb70e_0_0"/>
          <p:cNvPicPr preferRelativeResize="0"/>
          <p:nvPr/>
        </p:nvPicPr>
        <p:blipFill rotWithShape="1">
          <a:blip r:embed="rId4">
            <a:alphaModFix/>
          </a:blip>
          <a:srcRect b="10921" l="17312" r="19754" t="6712"/>
          <a:stretch/>
        </p:blipFill>
        <p:spPr>
          <a:xfrm>
            <a:off x="8934337" y="3223925"/>
            <a:ext cx="2916977" cy="2863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27601c541b_0_0"/>
          <p:cNvSpPr txBox="1"/>
          <p:nvPr>
            <p:ph type="title"/>
          </p:nvPr>
        </p:nvSpPr>
        <p:spPr>
          <a:xfrm>
            <a:off x="334800" y="404813"/>
            <a:ext cx="115218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CH"/>
              <a:t>Hardware Implementation</a:t>
            </a:r>
            <a:endParaRPr/>
          </a:p>
        </p:txBody>
      </p:sp>
      <p:sp>
        <p:nvSpPr>
          <p:cNvPr id="159" name="Google Shape;159;g327601c541b_0_0"/>
          <p:cNvSpPr txBox="1"/>
          <p:nvPr>
            <p:ph idx="1" type="body"/>
          </p:nvPr>
        </p:nvSpPr>
        <p:spPr>
          <a:xfrm>
            <a:off x="334800" y="1520826"/>
            <a:ext cx="11521800" cy="47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de-CH"/>
              <a:t>Hardware</a:t>
            </a:r>
            <a:endParaRPr b="1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de-CH" sz="1500"/>
              <a:t>Arduino UNO R4 </a:t>
            </a:r>
            <a:r>
              <a:rPr lang="de-CH" sz="1500">
                <a:solidFill>
                  <a:srgbClr val="980000"/>
                </a:solidFill>
              </a:rPr>
              <a:t>Minima</a:t>
            </a:r>
            <a:r>
              <a:rPr lang="de-CH" sz="1500"/>
              <a:t>/</a:t>
            </a:r>
            <a:r>
              <a:rPr lang="de-CH" sz="1500">
                <a:solidFill>
                  <a:srgbClr val="38761D"/>
                </a:solidFill>
              </a:rPr>
              <a:t>WIFI</a:t>
            </a:r>
            <a:endParaRPr sz="1500">
              <a:solidFill>
                <a:srgbClr val="38761D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de-CH" sz="1500"/>
              <a:t>R307 Fingerprint Reader</a:t>
            </a:r>
            <a:endParaRPr sz="15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de-CH" sz="1500"/>
              <a:t>16x2 I2C LCD Display </a:t>
            </a:r>
            <a:endParaRPr sz="15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de-CH" sz="1500"/>
              <a:t>12V DC Electromagnetic Lock</a:t>
            </a:r>
            <a:endParaRPr sz="15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de-CH" sz="1500"/>
              <a:t>2-Channel Relay Module</a:t>
            </a:r>
            <a:endParaRPr sz="15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de-CH" sz="1500"/>
              <a:t>12V DC Power Supply</a:t>
            </a:r>
            <a:endParaRPr sz="15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de-CH" sz="1500"/>
              <a:t>Jumper Wires &amp; Breadboard</a:t>
            </a:r>
            <a:endParaRPr sz="15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200"/>
              <a:buChar char="●"/>
            </a:pPr>
            <a:r>
              <a:rPr lang="de-CH" sz="1500">
                <a:solidFill>
                  <a:srgbClr val="980000"/>
                </a:solidFill>
              </a:rPr>
              <a:t>RTC SD3031</a:t>
            </a:r>
            <a:endParaRPr sz="1500">
              <a:solidFill>
                <a:srgbClr val="980000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200"/>
              <a:buChar char="●"/>
            </a:pPr>
            <a:r>
              <a:rPr lang="de-CH" sz="1500">
                <a:solidFill>
                  <a:srgbClr val="38761D"/>
                </a:solidFill>
              </a:rPr>
              <a:t>Keypad 4x4 Matrix</a:t>
            </a:r>
            <a:endParaRPr sz="1500">
              <a:solidFill>
                <a:srgbClr val="980000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200"/>
              <a:buChar char="●"/>
            </a:pPr>
            <a:r>
              <a:rPr lang="de-CH" sz="1500">
                <a:solidFill>
                  <a:srgbClr val="38761D"/>
                </a:solidFill>
              </a:rPr>
              <a:t>Wood, Hinge, Door Handle</a:t>
            </a:r>
            <a:endParaRPr sz="15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CH" sz="1500"/>
              <a:t>Total HW Costs: 236.66 CHF (initially Planned: 106 CHF)</a:t>
            </a:r>
            <a:endParaRPr sz="1500"/>
          </a:p>
          <a:p>
            <a:pPr indent="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60" name="Google Shape;160;g327601c541b_0_0"/>
          <p:cNvSpPr txBox="1"/>
          <p:nvPr>
            <p:ph idx="12" type="sldNum"/>
          </p:nvPr>
        </p:nvSpPr>
        <p:spPr>
          <a:xfrm>
            <a:off x="11664965" y="6525344"/>
            <a:ext cx="1917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sp>
        <p:nvSpPr>
          <p:cNvPr id="161" name="Google Shape;161;g327601c541b_0_0"/>
          <p:cNvSpPr txBox="1"/>
          <p:nvPr>
            <p:ph idx="11" type="ftr"/>
          </p:nvPr>
        </p:nvSpPr>
        <p:spPr>
          <a:xfrm>
            <a:off x="9120682" y="6525344"/>
            <a:ext cx="25443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CH"/>
              <a:t>University of Basel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g327601c541b_0_0"/>
          <p:cNvSpPr txBox="1"/>
          <p:nvPr>
            <p:ph idx="10" type="dt"/>
          </p:nvPr>
        </p:nvSpPr>
        <p:spPr>
          <a:xfrm>
            <a:off x="334800" y="6524626"/>
            <a:ext cx="28788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de-CH"/>
              <a:t>Fingerprint Lock with LCD Display, 08.11.24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63" name="Google Shape;163;g327601c541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2" y="1629925"/>
            <a:ext cx="2597100" cy="270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327601c541b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70700" y="1346577"/>
            <a:ext cx="2734199" cy="2885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327601c541b_0_0"/>
          <p:cNvPicPr preferRelativeResize="0"/>
          <p:nvPr/>
        </p:nvPicPr>
        <p:blipFill rotWithShape="1">
          <a:blip r:embed="rId5">
            <a:alphaModFix/>
          </a:blip>
          <a:srcRect b="18949" l="11786" r="5149" t="14653"/>
          <a:stretch/>
        </p:blipFill>
        <p:spPr>
          <a:xfrm>
            <a:off x="7978075" y="3996075"/>
            <a:ext cx="2734200" cy="174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12ed5d9430_0_18"/>
          <p:cNvSpPr txBox="1"/>
          <p:nvPr>
            <p:ph type="title"/>
          </p:nvPr>
        </p:nvSpPr>
        <p:spPr>
          <a:xfrm>
            <a:off x="334800" y="404813"/>
            <a:ext cx="115218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CH"/>
              <a:t>Software Implementation</a:t>
            </a:r>
            <a:endParaRPr/>
          </a:p>
        </p:txBody>
      </p:sp>
      <p:sp>
        <p:nvSpPr>
          <p:cNvPr id="172" name="Google Shape;172;g312ed5d9430_0_18"/>
          <p:cNvSpPr txBox="1"/>
          <p:nvPr>
            <p:ph idx="1" type="body"/>
          </p:nvPr>
        </p:nvSpPr>
        <p:spPr>
          <a:xfrm>
            <a:off x="334800" y="1520826"/>
            <a:ext cx="11521800" cy="47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de-CH"/>
              <a:t>Programming Environment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de-CH"/>
              <a:t>Developed using Arduino IDE (C++)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de-CH"/>
              <a:t>Serial communication for debugging</a:t>
            </a:r>
            <a:endParaRPr/>
          </a:p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de-CH"/>
              <a:t>Core Functionalities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de-CH"/>
              <a:t>Fingerprint Enrollment and Verification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de-CH"/>
              <a:t>Time-Based Access Control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i="1" lang="de-CH"/>
              <a:t>Access to </a:t>
            </a:r>
            <a:r>
              <a:rPr i="1" lang="de-CH"/>
              <a:t>predefined</a:t>
            </a:r>
            <a:r>
              <a:rPr i="1" lang="de-CH"/>
              <a:t> time slots</a:t>
            </a:r>
            <a:endParaRPr i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de-CH"/>
              <a:t>LCD Display Handling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i="1" lang="de-CH"/>
              <a:t>User Feedback Messages</a:t>
            </a:r>
            <a:endParaRPr i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de-CH"/>
              <a:t>Relay Control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i="1" lang="de-CH"/>
              <a:t>Lock Activation upon Verification and Time</a:t>
            </a:r>
            <a:endParaRPr i="1"/>
          </a:p>
          <a:p>
            <a:pPr indent="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73" name="Google Shape;173;g312ed5d9430_0_18"/>
          <p:cNvSpPr txBox="1"/>
          <p:nvPr>
            <p:ph idx="12" type="sldNum"/>
          </p:nvPr>
        </p:nvSpPr>
        <p:spPr>
          <a:xfrm>
            <a:off x="11664965" y="6525344"/>
            <a:ext cx="1917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sp>
        <p:nvSpPr>
          <p:cNvPr id="174" name="Google Shape;174;g312ed5d9430_0_18"/>
          <p:cNvSpPr txBox="1"/>
          <p:nvPr>
            <p:ph idx="11" type="ftr"/>
          </p:nvPr>
        </p:nvSpPr>
        <p:spPr>
          <a:xfrm>
            <a:off x="9120682" y="6525344"/>
            <a:ext cx="25443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CH"/>
              <a:t>University of Basel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g312ed5d9430_0_18"/>
          <p:cNvSpPr txBox="1"/>
          <p:nvPr>
            <p:ph idx="10" type="dt"/>
          </p:nvPr>
        </p:nvSpPr>
        <p:spPr>
          <a:xfrm>
            <a:off x="334800" y="6524626"/>
            <a:ext cx="28788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de-CH"/>
              <a:t>Fingerprint Lock with LCD Display, 08.11.24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76" name="Google Shape;176;g312ed5d9430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5490" y="760775"/>
            <a:ext cx="3926225" cy="5336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27601c541b_0_123"/>
          <p:cNvSpPr txBox="1"/>
          <p:nvPr>
            <p:ph type="title"/>
          </p:nvPr>
        </p:nvSpPr>
        <p:spPr>
          <a:xfrm>
            <a:off x="334800" y="404813"/>
            <a:ext cx="115218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CH"/>
              <a:t>Software Implementation</a:t>
            </a:r>
            <a:endParaRPr/>
          </a:p>
        </p:txBody>
      </p:sp>
      <p:sp>
        <p:nvSpPr>
          <p:cNvPr id="183" name="Google Shape;183;g327601c541b_0_123"/>
          <p:cNvSpPr txBox="1"/>
          <p:nvPr>
            <p:ph idx="1" type="body"/>
          </p:nvPr>
        </p:nvSpPr>
        <p:spPr>
          <a:xfrm>
            <a:off x="334800" y="1520826"/>
            <a:ext cx="11521800" cy="47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de-CH"/>
              <a:t>Programming Environment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de-CH"/>
              <a:t>Developed using Arduino IDE (C++)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de-CH"/>
              <a:t>Serial communication for debugging</a:t>
            </a:r>
            <a:endParaRPr/>
          </a:p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de-CH"/>
              <a:t>Core Functionalities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de-CH"/>
              <a:t>Fingerprint Enrollment and Verification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de-CH"/>
              <a:t>Time-Based Access Control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i="1" lang="de-CH"/>
              <a:t>Access to predefined time slots</a:t>
            </a:r>
            <a:endParaRPr i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de-CH"/>
              <a:t>LCD Display Handling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i="1" lang="de-CH"/>
              <a:t>User Feedback Messages</a:t>
            </a:r>
            <a:endParaRPr i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de-CH"/>
              <a:t>Relay Control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i="1" lang="de-CH"/>
              <a:t>Lock Activation upon Verification and Time</a:t>
            </a:r>
            <a:endParaRPr i="1"/>
          </a:p>
          <a:p>
            <a:pPr indent="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84" name="Google Shape;184;g327601c541b_0_123"/>
          <p:cNvSpPr txBox="1"/>
          <p:nvPr>
            <p:ph idx="12" type="sldNum"/>
          </p:nvPr>
        </p:nvSpPr>
        <p:spPr>
          <a:xfrm>
            <a:off x="11664965" y="6525344"/>
            <a:ext cx="1917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sp>
        <p:nvSpPr>
          <p:cNvPr id="185" name="Google Shape;185;g327601c541b_0_123"/>
          <p:cNvSpPr txBox="1"/>
          <p:nvPr>
            <p:ph idx="11" type="ftr"/>
          </p:nvPr>
        </p:nvSpPr>
        <p:spPr>
          <a:xfrm>
            <a:off x="9120682" y="6525344"/>
            <a:ext cx="25443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CH"/>
              <a:t>University of Basel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g327601c541b_0_123"/>
          <p:cNvSpPr txBox="1"/>
          <p:nvPr>
            <p:ph idx="10" type="dt"/>
          </p:nvPr>
        </p:nvSpPr>
        <p:spPr>
          <a:xfrm>
            <a:off x="334800" y="6524626"/>
            <a:ext cx="28788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de-CH"/>
              <a:t>Fingerprint Lock with LCD Display, 08.11.24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87" name="Google Shape;187;g327601c541b_0_123"/>
          <p:cNvPicPr preferRelativeResize="0"/>
          <p:nvPr/>
        </p:nvPicPr>
        <p:blipFill rotWithShape="1">
          <a:blip r:embed="rId3">
            <a:alphaModFix/>
          </a:blip>
          <a:srcRect b="0" l="110" r="-110" t="0"/>
          <a:stretch/>
        </p:blipFill>
        <p:spPr>
          <a:xfrm>
            <a:off x="6813550" y="742025"/>
            <a:ext cx="4384149" cy="4383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327601c541b_0_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3700" y="5157650"/>
            <a:ext cx="4503752" cy="1091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af3d7fb70e_0_10"/>
          <p:cNvSpPr txBox="1"/>
          <p:nvPr>
            <p:ph type="title"/>
          </p:nvPr>
        </p:nvSpPr>
        <p:spPr>
          <a:xfrm>
            <a:off x="334800" y="404813"/>
            <a:ext cx="115218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CH"/>
              <a:t>Challenges Faced</a:t>
            </a:r>
            <a:endParaRPr/>
          </a:p>
        </p:txBody>
      </p:sp>
      <p:sp>
        <p:nvSpPr>
          <p:cNvPr id="195" name="Google Shape;195;g2af3d7fb70e_0_10"/>
          <p:cNvSpPr txBox="1"/>
          <p:nvPr>
            <p:ph idx="1" type="body"/>
          </p:nvPr>
        </p:nvSpPr>
        <p:spPr>
          <a:xfrm>
            <a:off x="334800" y="1522800"/>
            <a:ext cx="5688000" cy="47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de-CH"/>
              <a:t>Keypad Sensitivity Issues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CH"/>
              <a:t>		Problem: </a:t>
            </a:r>
            <a:r>
              <a:rPr lang="de-CH"/>
              <a:t>Keypad produced ghost inputs			and was overly sensitive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de-CH"/>
              <a:t>RTC Module Challenges</a:t>
            </a:r>
            <a:endParaRPr b="1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CH"/>
              <a:t>Problem: </a:t>
            </a:r>
            <a:r>
              <a:rPr lang="de-CH"/>
              <a:t>Difficulties in getting the RTC Module to function correctly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de-CH"/>
              <a:t>Power Supply Issues</a:t>
            </a:r>
            <a:endParaRPr b="1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CH"/>
              <a:t>Problem: </a:t>
            </a:r>
            <a:r>
              <a:rPr lang="de-CH"/>
              <a:t>Wrong power supply caused multiple failures; components stopped working, Arduino board was not recognized by the computer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de-CH"/>
              <a:t>LCD Backlight Failure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CH"/>
              <a:t>		Problem: </a:t>
            </a:r>
            <a:r>
              <a:rPr lang="de-CH"/>
              <a:t>LCD backlight stopped functioning 		at full </a:t>
            </a:r>
            <a:r>
              <a:rPr lang="de-CH"/>
              <a:t>potential</a:t>
            </a:r>
            <a:r>
              <a:rPr lang="de-CH"/>
              <a:t> </a:t>
            </a:r>
            <a:endParaRPr/>
          </a:p>
          <a:p>
            <a:pPr indent="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96" name="Google Shape;196;g2af3d7fb70e_0_10"/>
          <p:cNvSpPr txBox="1"/>
          <p:nvPr>
            <p:ph idx="12" type="sldNum"/>
          </p:nvPr>
        </p:nvSpPr>
        <p:spPr>
          <a:xfrm>
            <a:off x="11664965" y="6525344"/>
            <a:ext cx="1917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sp>
        <p:nvSpPr>
          <p:cNvPr id="197" name="Google Shape;197;g2af3d7fb70e_0_10"/>
          <p:cNvSpPr txBox="1"/>
          <p:nvPr>
            <p:ph idx="11" type="ftr"/>
          </p:nvPr>
        </p:nvSpPr>
        <p:spPr>
          <a:xfrm>
            <a:off x="9120682" y="6525344"/>
            <a:ext cx="25443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CH"/>
              <a:t>University of Basel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g2af3d7fb70e_0_10"/>
          <p:cNvSpPr txBox="1"/>
          <p:nvPr>
            <p:ph idx="10" type="dt"/>
          </p:nvPr>
        </p:nvSpPr>
        <p:spPr>
          <a:xfrm>
            <a:off x="334800" y="6524626"/>
            <a:ext cx="28788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de-CH"/>
              <a:t>Fingerprint Lock with LCD Display, 08.11.24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g2af3d7fb70e_0_10"/>
          <p:cNvSpPr txBox="1"/>
          <p:nvPr>
            <p:ph idx="2" type="body"/>
          </p:nvPr>
        </p:nvSpPr>
        <p:spPr>
          <a:xfrm>
            <a:off x="6166800" y="1520826"/>
            <a:ext cx="5688000" cy="471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de-CH"/>
              <a:t>Solution: </a:t>
            </a:r>
            <a:r>
              <a:rPr lang="de-CH"/>
              <a:t>Switched to a more stable keypad library, which resolved the issue and improved input accuracy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de-CH"/>
              <a:t>Solution: </a:t>
            </a:r>
            <a:r>
              <a:rPr lang="de-CH"/>
              <a:t>same as 3.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de-CH"/>
              <a:t>Solution: </a:t>
            </a:r>
            <a:r>
              <a:rPr lang="de-CH"/>
              <a:t>Purchased a new Arduino board with a Wi-Fi module, allowing us to fetch time from the network instead of relying on the RTC module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de-CH"/>
              <a:t>Solution: </a:t>
            </a:r>
            <a:r>
              <a:rPr lang="de-CH"/>
              <a:t>Replaced the LCD screen with a new one, which resolved the problem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ni_basel_V04_de">
  <a:themeElements>
    <a:clrScheme name="Uni Basel">
      <a:dk1>
        <a:srgbClr val="000000"/>
      </a:dk1>
      <a:lt1>
        <a:srgbClr val="FFFFFF"/>
      </a:lt1>
      <a:dk2>
        <a:srgbClr val="006E6E"/>
      </a:dk2>
      <a:lt2>
        <a:srgbClr val="BEC3C8"/>
      </a:lt2>
      <a:accent1>
        <a:srgbClr val="A5D7D2"/>
      </a:accent1>
      <a:accent2>
        <a:srgbClr val="1EA5A5"/>
      </a:accent2>
      <a:accent3>
        <a:srgbClr val="2D373C"/>
      </a:accent3>
      <a:accent4>
        <a:srgbClr val="8C9196"/>
      </a:accent4>
      <a:accent5>
        <a:srgbClr val="D20537"/>
      </a:accent5>
      <a:accent6>
        <a:srgbClr val="EB829B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arissa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2019-11-04T14:58:36Z</dcterms:created>
  <dc:creator>Nicole Franke</dc:creator>
</cp:coreProperties>
</file>