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6" r:id="rId2"/>
    <p:sldId id="269" r:id="rId3"/>
    <p:sldId id="272" r:id="rId4"/>
    <p:sldId id="275" r:id="rId5"/>
    <p:sldId id="277" r:id="rId6"/>
    <p:sldId id="278" r:id="rId7"/>
    <p:sldId id="279" r:id="rId8"/>
    <p:sldId id="284" r:id="rId9"/>
    <p:sldId id="286" r:id="rId10"/>
    <p:sldId id="288" r:id="rId11"/>
    <p:sldId id="290" r:id="rId12"/>
    <p:sldId id="291" r:id="rId13"/>
    <p:sldId id="289" r:id="rId14"/>
    <p:sldId id="292" r:id="rId15"/>
    <p:sldId id="293" r:id="rId16"/>
    <p:sldId id="294" r:id="rId17"/>
    <p:sldId id="295" r:id="rId18"/>
    <p:sldId id="296" r:id="rId19"/>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94219-D544-457C-B3E5-0982E4A42D7D}" type="datetimeFigureOut">
              <a:rPr lang="es-VE" smtClean="0"/>
              <a:t>28/4/2024</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7202B-C20F-4965-9A58-E20E4BFE482E}" type="slidenum">
              <a:rPr lang="es-VE" smtClean="0"/>
              <a:t>‹Nº›</a:t>
            </a:fld>
            <a:endParaRPr lang="es-VE"/>
          </a:p>
        </p:txBody>
      </p:sp>
    </p:spTree>
    <p:extLst>
      <p:ext uri="{BB962C8B-B14F-4D97-AF65-F5344CB8AC3E}">
        <p14:creationId xmlns:p14="http://schemas.microsoft.com/office/powerpoint/2010/main" val="140468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VE"/>
          </a:p>
        </p:txBody>
      </p:sp>
      <p:sp>
        <p:nvSpPr>
          <p:cNvPr id="4" name="3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418583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3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42442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3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20019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V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3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389502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109425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4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234391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7" name="6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203243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VE"/>
          </a:p>
        </p:txBody>
      </p:sp>
      <p:sp>
        <p:nvSpPr>
          <p:cNvPr id="3" name="2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288136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301352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24481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0781D3F-5536-40D4-8B6F-D1158A258FDD}" type="datetimeFigureOut">
              <a:rPr lang="es-VE" smtClean="0"/>
              <a:t>28/4/2024</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C991FA0-9239-4EEC-8296-91A2A6646848}" type="slidenum">
              <a:rPr lang="es-VE" smtClean="0"/>
              <a:t>‹Nº›</a:t>
            </a:fld>
            <a:endParaRPr lang="es-VE"/>
          </a:p>
        </p:txBody>
      </p:sp>
    </p:spTree>
    <p:extLst>
      <p:ext uri="{BB962C8B-B14F-4D97-AF65-F5344CB8AC3E}">
        <p14:creationId xmlns:p14="http://schemas.microsoft.com/office/powerpoint/2010/main" val="116419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81D3F-5536-40D4-8B6F-D1158A258FDD}" type="datetimeFigureOut">
              <a:rPr lang="es-VE" smtClean="0"/>
              <a:t>28/4/2024</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91FA0-9239-4EEC-8296-91A2A6646848}" type="slidenum">
              <a:rPr lang="es-VE" smtClean="0"/>
              <a:t>‹Nº›</a:t>
            </a:fld>
            <a:endParaRPr lang="es-VE"/>
          </a:p>
        </p:txBody>
      </p:sp>
    </p:spTree>
    <p:extLst>
      <p:ext uri="{BB962C8B-B14F-4D97-AF65-F5344CB8AC3E}">
        <p14:creationId xmlns:p14="http://schemas.microsoft.com/office/powerpoint/2010/main" val="3883519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número de diapositiva"/>
          <p:cNvSpPr>
            <a:spLocks noGrp="1"/>
          </p:cNvSpPr>
          <p:nvPr>
            <p:ph type="sldNum" sz="quarter" idx="12"/>
          </p:nvPr>
        </p:nvSpPr>
        <p:spPr/>
        <p:txBody>
          <a:bodyPr/>
          <a:lstStyle/>
          <a:p>
            <a:fld id="{4579B0A1-939C-4F42-87B7-EF3FE7D0CC00}" type="slidenum">
              <a:rPr lang="es-ES_tradnl"/>
              <a:pPr/>
              <a:t>1</a:t>
            </a:fld>
            <a:endParaRPr lang="es-ES_tradnl"/>
          </a:p>
        </p:txBody>
      </p:sp>
      <p:sp>
        <p:nvSpPr>
          <p:cNvPr id="252930" name="Text Box 2"/>
          <p:cNvSpPr txBox="1">
            <a:spLocks noChangeArrowheads="1"/>
          </p:cNvSpPr>
          <p:nvPr/>
        </p:nvSpPr>
        <p:spPr bwMode="auto">
          <a:xfrm>
            <a:off x="251520" y="260648"/>
            <a:ext cx="856895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itchFamily="18" charset="0"/>
              </a:defRPr>
            </a:lvl1pPr>
            <a:lvl2pPr marL="485775" indent="-292100" algn="l">
              <a:defRPr sz="2400">
                <a:solidFill>
                  <a:schemeClr val="tx1"/>
                </a:solidFill>
                <a:latin typeface="Times New Roman" pitchFamily="18" charset="0"/>
              </a:defRPr>
            </a:lvl2pPr>
            <a:lvl3pPr marL="1892300" indent="-457200" algn="l">
              <a:defRPr sz="2400">
                <a:solidFill>
                  <a:schemeClr val="tx1"/>
                </a:solidFill>
                <a:latin typeface="Times New Roman" pitchFamily="18" charset="0"/>
              </a:defRPr>
            </a:lvl3pPr>
            <a:lvl4pPr marL="2540000" indent="-457200" algn="l">
              <a:defRPr sz="2400">
                <a:solidFill>
                  <a:schemeClr val="tx1"/>
                </a:solidFill>
                <a:latin typeface="Times New Roman" pitchFamily="18" charset="0"/>
              </a:defRPr>
            </a:lvl4pPr>
            <a:lvl5pPr marL="3187700" indent="-457200" algn="l">
              <a:defRPr sz="2400">
                <a:solidFill>
                  <a:schemeClr val="tx1"/>
                </a:solidFill>
                <a:latin typeface="Times New Roman" pitchFamily="18" charset="0"/>
              </a:defRPr>
            </a:lvl5pPr>
            <a:lvl6pPr marL="3644900" indent="-457200" eaLnBrk="0" fontAlgn="base" hangingPunct="0">
              <a:spcBef>
                <a:spcPct val="0"/>
              </a:spcBef>
              <a:spcAft>
                <a:spcPct val="0"/>
              </a:spcAft>
              <a:defRPr sz="2400">
                <a:solidFill>
                  <a:schemeClr val="tx1"/>
                </a:solidFill>
                <a:latin typeface="Times New Roman" pitchFamily="18" charset="0"/>
              </a:defRPr>
            </a:lvl6pPr>
            <a:lvl7pPr marL="4102100" indent="-457200" eaLnBrk="0" fontAlgn="base" hangingPunct="0">
              <a:spcBef>
                <a:spcPct val="0"/>
              </a:spcBef>
              <a:spcAft>
                <a:spcPct val="0"/>
              </a:spcAft>
              <a:defRPr sz="2400">
                <a:solidFill>
                  <a:schemeClr val="tx1"/>
                </a:solidFill>
                <a:latin typeface="Times New Roman" pitchFamily="18" charset="0"/>
              </a:defRPr>
            </a:lvl7pPr>
            <a:lvl8pPr marL="4559300" indent="-457200" eaLnBrk="0" fontAlgn="base" hangingPunct="0">
              <a:spcBef>
                <a:spcPct val="0"/>
              </a:spcBef>
              <a:spcAft>
                <a:spcPct val="0"/>
              </a:spcAft>
              <a:defRPr sz="2400">
                <a:solidFill>
                  <a:schemeClr val="tx1"/>
                </a:solidFill>
                <a:latin typeface="Times New Roman" pitchFamily="18" charset="0"/>
              </a:defRPr>
            </a:lvl8pPr>
            <a:lvl9pPr marL="5016500" indent="-4572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2800" b="1" dirty="0">
                <a:latin typeface="Baskerville Old Face" pitchFamily="18" charset="0"/>
              </a:rPr>
              <a:t>TÉCNICAS DE AUDITORÍA</a:t>
            </a:r>
            <a:r>
              <a:rPr lang="es-MX" sz="2800" dirty="0">
                <a:solidFill>
                  <a:schemeClr val="accent2"/>
                </a:solidFill>
              </a:rPr>
              <a:t>:</a:t>
            </a:r>
          </a:p>
          <a:p>
            <a:pPr lvl="1" algn="just" eaLnBrk="1" hangingPunct="1">
              <a:lnSpc>
                <a:spcPct val="150000"/>
              </a:lnSpc>
              <a:buFontTx/>
              <a:buChar char="•"/>
            </a:pPr>
            <a:r>
              <a:rPr lang="es-MX" sz="2000" b="0" dirty="0">
                <a:latin typeface="Baskerville Old Face" pitchFamily="18" charset="0"/>
              </a:rPr>
              <a:t>Formas de acción del auditor para obtener evidencias necesarias suficiente y competente que le permita formarse un criterio profesional sobre lo examinado.</a:t>
            </a:r>
          </a:p>
          <a:p>
            <a:pPr lvl="1" algn="just" eaLnBrk="1" hangingPunct="1">
              <a:lnSpc>
                <a:spcPct val="150000"/>
              </a:lnSpc>
              <a:buFontTx/>
              <a:buChar char="•"/>
            </a:pPr>
            <a:r>
              <a:rPr lang="es-MX" sz="2000" b="0" dirty="0">
                <a:latin typeface="Baskerville Old Face" pitchFamily="18" charset="0"/>
              </a:rPr>
              <a:t>Son herramientas que emplea el auditor según su criterio y las circunstancias</a:t>
            </a:r>
            <a:r>
              <a:rPr lang="es-MX" b="0" dirty="0">
                <a:latin typeface="Baskerville Old Face" pitchFamily="18" charset="0"/>
              </a:rPr>
              <a:t>.</a:t>
            </a:r>
          </a:p>
        </p:txBody>
      </p:sp>
      <p:sp>
        <p:nvSpPr>
          <p:cNvPr id="2" name="1 Rectángulo"/>
          <p:cNvSpPr/>
          <p:nvPr/>
        </p:nvSpPr>
        <p:spPr>
          <a:xfrm>
            <a:off x="278392" y="3162687"/>
            <a:ext cx="8470072" cy="3170099"/>
          </a:xfrm>
          <a:prstGeom prst="rect">
            <a:avLst/>
          </a:prstGeom>
        </p:spPr>
        <p:txBody>
          <a:bodyPr wrap="square">
            <a:spAutoFit/>
          </a:bodyPr>
          <a:lstStyle/>
          <a:p>
            <a:pPr marL="193675" lvl="1" algn="just">
              <a:lnSpc>
                <a:spcPct val="150000"/>
              </a:lnSpc>
            </a:pPr>
            <a:r>
              <a:rPr lang="es-MX" sz="2000" dirty="0">
                <a:latin typeface="Baskerville Old Face" pitchFamily="18" charset="0"/>
              </a:rPr>
              <a:t>Las técnicas se clasifican de acuerdo con la acción adoptada por el auditor en el desarrollo de la acción a efectuar:</a:t>
            </a:r>
          </a:p>
          <a:p>
            <a:pPr marL="193675" lvl="1" algn="just"/>
            <a:endParaRPr lang="es-MX" sz="2000" dirty="0">
              <a:latin typeface="Baskerville Old Face" pitchFamily="18" charset="0"/>
            </a:endParaRPr>
          </a:p>
          <a:p>
            <a:pPr marL="650875" lvl="1" indent="-457200" algn="just">
              <a:buFont typeface="+mj-lt"/>
              <a:buAutoNum type="arabicPeriod"/>
            </a:pPr>
            <a:r>
              <a:rPr lang="es-MX" sz="2000" dirty="0">
                <a:latin typeface="Baskerville Old Face" pitchFamily="18" charset="0"/>
              </a:rPr>
              <a:t>Técnicas de verificación orales: Indagación, entrevistas.</a:t>
            </a:r>
          </a:p>
          <a:p>
            <a:pPr marL="650875" lvl="1" indent="-457200" algn="just">
              <a:buFont typeface="+mj-lt"/>
              <a:buAutoNum type="arabicPeriod"/>
            </a:pPr>
            <a:r>
              <a:rPr lang="es-MX" sz="2000" dirty="0">
                <a:latin typeface="Baskerville Old Face" pitchFamily="18" charset="0"/>
              </a:rPr>
              <a:t>Técnicas de verificación oculares: Observación, comparación.</a:t>
            </a:r>
          </a:p>
          <a:p>
            <a:pPr marL="650875" lvl="1" indent="-457200" algn="just">
              <a:buFont typeface="+mj-lt"/>
              <a:buAutoNum type="arabicPeriod"/>
            </a:pPr>
            <a:r>
              <a:rPr lang="es-MX" sz="2000" dirty="0">
                <a:latin typeface="Baskerville Old Face" pitchFamily="18" charset="0"/>
              </a:rPr>
              <a:t>Técnicas de verificación escrita: Análisis, conciliación, confirmación.</a:t>
            </a:r>
          </a:p>
          <a:p>
            <a:pPr marL="650875" lvl="1" indent="-457200" algn="just">
              <a:buFont typeface="+mj-lt"/>
              <a:buAutoNum type="arabicPeriod"/>
            </a:pPr>
            <a:r>
              <a:rPr lang="es-MX" sz="2000" dirty="0">
                <a:latin typeface="Baskerville Old Face" pitchFamily="18" charset="0"/>
              </a:rPr>
              <a:t>Técnicas de verificación documental: Comprobación, rastreo.</a:t>
            </a:r>
          </a:p>
          <a:p>
            <a:pPr marL="650875" lvl="1" indent="-457200" algn="just">
              <a:buFont typeface="+mj-lt"/>
              <a:buAutoNum type="arabicPeriod"/>
            </a:pPr>
            <a:r>
              <a:rPr lang="es-MX" sz="2000" dirty="0">
                <a:latin typeface="Baskerville Old Face" pitchFamily="18" charset="0"/>
              </a:rPr>
              <a:t>Técnicas de verificación física: Conteo.</a:t>
            </a:r>
          </a:p>
          <a:p>
            <a:pPr marL="650875" lvl="1" indent="-457200" algn="just">
              <a:buFont typeface="+mj-lt"/>
              <a:buAutoNum type="arabicPeriod"/>
            </a:pPr>
            <a:endParaRPr lang="es-MX" sz="2000" dirty="0">
              <a:latin typeface="Baskerville Old Face" pitchFamily="18" charset="0"/>
            </a:endParaRPr>
          </a:p>
        </p:txBody>
      </p:sp>
    </p:spTree>
    <p:extLst>
      <p:ext uri="{BB962C8B-B14F-4D97-AF65-F5344CB8AC3E}">
        <p14:creationId xmlns:p14="http://schemas.microsoft.com/office/powerpoint/2010/main" val="31097314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930">
                                            <p:txEl>
                                              <p:pRg st="0" end="0"/>
                                            </p:txEl>
                                          </p:spTgt>
                                        </p:tgtEl>
                                        <p:attrNameLst>
                                          <p:attrName>style.visibility</p:attrName>
                                        </p:attrNameLst>
                                      </p:cBhvr>
                                      <p:to>
                                        <p:strVal val="visible"/>
                                      </p:to>
                                    </p:set>
                                    <p:animEffect transition="in" filter="blinds(horizontal)">
                                      <p:cBhvr>
                                        <p:cTn id="7" dur="500"/>
                                        <p:tgtEl>
                                          <p:spTgt spid="2529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930">
                                            <p:txEl>
                                              <p:pRg st="1" end="1"/>
                                            </p:txEl>
                                          </p:spTgt>
                                        </p:tgtEl>
                                        <p:attrNameLst>
                                          <p:attrName>style.visibility</p:attrName>
                                        </p:attrNameLst>
                                      </p:cBhvr>
                                      <p:to>
                                        <p:strVal val="visible"/>
                                      </p:to>
                                    </p:set>
                                    <p:animEffect transition="in" filter="blinds(horizontal)">
                                      <p:cBhvr>
                                        <p:cTn id="12" dur="500"/>
                                        <p:tgtEl>
                                          <p:spTgt spid="2529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2930">
                                            <p:txEl>
                                              <p:pRg st="2" end="2"/>
                                            </p:txEl>
                                          </p:spTgt>
                                        </p:tgtEl>
                                        <p:attrNameLst>
                                          <p:attrName>style.visibility</p:attrName>
                                        </p:attrNameLst>
                                      </p:cBhvr>
                                      <p:to>
                                        <p:strVal val="visible"/>
                                      </p:to>
                                    </p:set>
                                    <p:animEffect transition="in" filter="blinds(horizontal)">
                                      <p:cBhvr>
                                        <p:cTn id="17" dur="500"/>
                                        <p:tgtEl>
                                          <p:spTgt spid="2529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bldLvl="2"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251520" y="188640"/>
            <a:ext cx="8640960" cy="4525963"/>
          </a:xfrm>
        </p:spPr>
        <p:txBody>
          <a:bodyPr>
            <a:noAutofit/>
          </a:bodyPr>
          <a:lstStyle/>
          <a:p>
            <a:pPr marL="0" indent="0">
              <a:lnSpc>
                <a:spcPct val="160000"/>
              </a:lnSpc>
              <a:buFont typeface="Arial" pitchFamily="34" charset="0"/>
              <a:buNone/>
            </a:pPr>
            <a:r>
              <a:rPr lang="es-CL" sz="2400" b="1" dirty="0" err="1">
                <a:latin typeface="Baskerville Old Face" pitchFamily="18" charset="0"/>
              </a:rPr>
              <a:t>Checklist</a:t>
            </a:r>
            <a:endParaRPr lang="es-CL" sz="2400" b="1" dirty="0">
              <a:latin typeface="Baskerville Old Face" pitchFamily="18" charset="0"/>
            </a:endParaRPr>
          </a:p>
          <a:p>
            <a:r>
              <a:rPr lang="es-VE" sz="2000" dirty="0">
                <a:latin typeface="Baskerville Old Face" pitchFamily="18" charset="0"/>
              </a:rPr>
              <a:t>conjunto de preguntas respondidas en la mayoría de las veces oralmente, destinados principalmente a personal técnico. Por estos motivos deben ser realizadas en un orden determinado, muy sistematizadas, coherentes y clasificadas por materias, permitiendo que el auditado responda claramente.</a:t>
            </a:r>
          </a:p>
          <a:p>
            <a:r>
              <a:rPr lang="es-VE" sz="2000" dirty="0">
                <a:latin typeface="Baskerville Old Face" pitchFamily="18" charset="0"/>
              </a:rPr>
              <a:t>Existen dos tipos de filosofía en la generación de </a:t>
            </a:r>
            <a:r>
              <a:rPr lang="es-VE" sz="2000" dirty="0" err="1">
                <a:latin typeface="Baskerville Old Face" pitchFamily="18" charset="0"/>
              </a:rPr>
              <a:t>checklists</a:t>
            </a:r>
            <a:r>
              <a:rPr lang="es-VE" sz="2000" dirty="0">
                <a:latin typeface="Baskerville Old Face" pitchFamily="18" charset="0"/>
              </a:rPr>
              <a:t>:</a:t>
            </a:r>
          </a:p>
          <a:p>
            <a:pPr lvl="1"/>
            <a:r>
              <a:rPr lang="es-VE" sz="2000" dirty="0">
                <a:latin typeface="Baskerville Old Face" pitchFamily="18" charset="0"/>
              </a:rPr>
              <a:t>De rango: las preguntas han de ser puntuadas en un rango establecido (por ejemplo de 1 a 5, siendo 1 la respuesta más negativa y 5 la más positiva)</a:t>
            </a:r>
          </a:p>
          <a:p>
            <a:pPr lvl="1"/>
            <a:r>
              <a:rPr lang="es-VE" sz="2000" dirty="0">
                <a:latin typeface="Baskerville Old Face" pitchFamily="18" charset="0"/>
              </a:rPr>
              <a:t>Binaria: las respuestas sólo tienen dos valores (de ahí su nombre) cuya respuesta puede ser Si o No.</a:t>
            </a:r>
          </a:p>
          <a:p>
            <a:r>
              <a:rPr lang="es-VE" sz="2000" dirty="0">
                <a:latin typeface="Baskerville Old Face" pitchFamily="18" charset="0"/>
              </a:rPr>
              <a:t>La primera filosofía permite una mayor precisión en la evaluación, aunque depende, claro está, del equipo auditor. Los binarios, con una elaboración más compleja, deben ser más precisos.</a:t>
            </a:r>
          </a:p>
          <a:p>
            <a:pPr marL="0" indent="0">
              <a:buNone/>
            </a:pPr>
            <a:endParaRPr lang="es-CL" sz="2000" dirty="0"/>
          </a:p>
        </p:txBody>
      </p:sp>
    </p:spTree>
    <p:extLst>
      <p:ext uri="{BB962C8B-B14F-4D97-AF65-F5344CB8AC3E}">
        <p14:creationId xmlns:p14="http://schemas.microsoft.com/office/powerpoint/2010/main" val="296023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648"/>
            <a:ext cx="903649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38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slidesharecdn.com/presentacinauditoriainformatica-100603185815-phpapp02/95/presentacin-auditoria-informatica-16-728.jpg?cb=12755915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712968" cy="626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8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620688"/>
            <a:ext cx="4464496" cy="5004447"/>
          </a:xfrm>
          <a:prstGeom prst="rect">
            <a:avLst/>
          </a:prstGeom>
        </p:spPr>
        <p:txBody>
          <a:bodyPr wrap="square">
            <a:spAutoFit/>
          </a:bodyPr>
          <a:lstStyle/>
          <a:p>
            <a:pPr>
              <a:lnSpc>
                <a:spcPct val="80000"/>
              </a:lnSpc>
              <a:spcBef>
                <a:spcPct val="20000"/>
              </a:spcBef>
              <a:buFont typeface="Arial" pitchFamily="34" charset="0"/>
            </a:pPr>
            <a:r>
              <a:rPr lang="es-CL" sz="2400" b="1" dirty="0">
                <a:latin typeface="Baskerville Old Face" pitchFamily="18" charset="0"/>
              </a:rPr>
              <a:t>TRAZAS /HUELLAS</a:t>
            </a:r>
          </a:p>
          <a:p>
            <a:pPr algn="just">
              <a:lnSpc>
                <a:spcPct val="80000"/>
              </a:lnSpc>
              <a:spcBef>
                <a:spcPct val="20000"/>
              </a:spcBef>
              <a:buFont typeface="Arial" pitchFamily="34" charset="0"/>
            </a:pPr>
            <a:r>
              <a:rPr lang="es-CL" sz="2000" dirty="0">
                <a:latin typeface="Baskerville Old Face" pitchFamily="18" charset="0"/>
              </a:rPr>
              <a:t>Con frecuencia, el auditor informático debe verificar que los programas, tanto de los Sistemas como de usuario, realizan exactamente las funciones previstas, y no otras. Para ello se apoya en productos Software muy potentes y modulares que, entre otras funciones, rastrean los caminos que siguen los datos a través del programa.</a:t>
            </a:r>
          </a:p>
          <a:p>
            <a:pPr algn="just">
              <a:lnSpc>
                <a:spcPct val="80000"/>
              </a:lnSpc>
              <a:spcBef>
                <a:spcPct val="20000"/>
              </a:spcBef>
              <a:buFont typeface="Arial" pitchFamily="34" charset="0"/>
            </a:pPr>
            <a:endParaRPr lang="es-CL" sz="2000" dirty="0">
              <a:latin typeface="Baskerville Old Face" pitchFamily="18" charset="0"/>
            </a:endParaRPr>
          </a:p>
          <a:p>
            <a:pPr algn="just">
              <a:lnSpc>
                <a:spcPct val="80000"/>
              </a:lnSpc>
              <a:spcBef>
                <a:spcPct val="20000"/>
              </a:spcBef>
              <a:buFont typeface="Arial" pitchFamily="34" charset="0"/>
            </a:pPr>
            <a:r>
              <a:rPr lang="es-CL" sz="2000" dirty="0">
                <a:latin typeface="Baskerville Old Face" pitchFamily="18" charset="0"/>
              </a:rPr>
              <a:t>Muy especialmente, estas "Trazas" se utilizan para comprobar la ejecución de las validaciones de datos previstas. Las mencionadas trazas no deben modificar en absoluto el Sistema. Si la herramienta auditora produce incrementos apreciables de carga, se convendrá de antemano las fechas y horas más adecuadas para su empleo</a:t>
            </a:r>
            <a:endParaRPr lang="es-VE" sz="2000" dirty="0">
              <a:latin typeface="Baskerville Old Face" pitchFamily="18" charset="0"/>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122" t="63009" r="32021"/>
          <a:stretch/>
        </p:blipFill>
        <p:spPr bwMode="auto">
          <a:xfrm>
            <a:off x="4932040" y="591792"/>
            <a:ext cx="4104456" cy="600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694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0C6C407-6968-4648-8C97-C6119829EE44}"/>
              </a:ext>
            </a:extLst>
          </p:cNvPr>
          <p:cNvSpPr/>
          <p:nvPr/>
        </p:nvSpPr>
        <p:spPr>
          <a:xfrm>
            <a:off x="359024" y="335845"/>
            <a:ext cx="8461448" cy="6740307"/>
          </a:xfrm>
          <a:prstGeom prst="rect">
            <a:avLst/>
          </a:prstGeom>
        </p:spPr>
        <p:txBody>
          <a:bodyPr wrap="square">
            <a:spAutoFit/>
          </a:bodyPr>
          <a:lstStyle/>
          <a:p>
            <a:pPr algn="just"/>
            <a:r>
              <a:rPr lang="es-MX" b="1" u="sng" dirty="0">
                <a:solidFill>
                  <a:srgbClr val="2222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INFORMES DE AUDITORIAS</a:t>
            </a:r>
          </a:p>
          <a:p>
            <a:pPr algn="just"/>
            <a:r>
              <a:rPr lang="es-MX" dirty="0">
                <a:solidFill>
                  <a:srgbClr val="333333"/>
                </a:solidFill>
                <a:latin typeface="Arial" panose="020B0604020202020204" pitchFamily="34" charset="0"/>
                <a:cs typeface="Arial" panose="020B0604020202020204" pitchFamily="34" charset="0"/>
              </a:rPr>
              <a:t>Todas las  auditorias  deben terminar con un posterior seguimiento, las acciones a implementar para realizar los cambios adecuados y principalmente con un correcto informe. Este documento deberá tener las conclusiones a las que se llegaron, la opinión personal del auditor con respecto al funcionamiento de la organización, las evidencias encontradas para así determinar en el informe las fortalezas  y debilidades de la empresa o en este caso los sistemas de información.</a:t>
            </a:r>
          </a:p>
          <a:p>
            <a:pPr algn="just"/>
            <a:r>
              <a:rPr lang="es-MX" dirty="0">
                <a:solidFill>
                  <a:srgbClr val="333333"/>
                </a:solidFill>
                <a:latin typeface="Arial" panose="020B0604020202020204" pitchFamily="34" charset="0"/>
                <a:cs typeface="Arial" panose="020B0604020202020204" pitchFamily="34" charset="0"/>
              </a:rPr>
              <a:t>Los informes de auditorías constituyen uno de los productos físicos que se entregan a la gerencia de la organización evaluada, en este documento se transfieren las observaciones y recomendaciones encontradas. Los informes  pueden clasificarse en las siguientes categorías:</a:t>
            </a:r>
          </a:p>
          <a:p>
            <a:pPr algn="just"/>
            <a:endParaRPr lang="es-MX" dirty="0">
              <a:solidFill>
                <a:srgbClr val="333333"/>
              </a:solidFill>
              <a:latin typeface="Arial" panose="020B0604020202020204" pitchFamily="34" charset="0"/>
              <a:cs typeface="Arial" panose="020B0604020202020204" pitchFamily="34" charset="0"/>
            </a:endParaRPr>
          </a:p>
          <a:p>
            <a:pPr algn="just"/>
            <a:r>
              <a:rPr lang="es-MX" b="1" dirty="0">
                <a:solidFill>
                  <a:srgbClr val="333333"/>
                </a:solidFill>
                <a:latin typeface="Arial" panose="020B0604020202020204" pitchFamily="34" charset="0"/>
                <a:cs typeface="Arial" panose="020B0604020202020204" pitchFamily="34" charset="0"/>
              </a:rPr>
              <a:t>Informe sin salvedades </a:t>
            </a:r>
          </a:p>
          <a:p>
            <a:pPr algn="just"/>
            <a:r>
              <a:rPr lang="es-MX" dirty="0">
                <a:solidFill>
                  <a:srgbClr val="333333"/>
                </a:solidFill>
                <a:latin typeface="Arial" panose="020B0604020202020204" pitchFamily="34" charset="0"/>
                <a:cs typeface="Arial" panose="020B0604020202020204" pitchFamily="34" charset="0"/>
              </a:rPr>
              <a:t>Este informe se realiza cuando el auditor no registro ningún problema ni anomalía, es decir, que los sistemas de información funcionan de manera correcta. Los sistemas de información realizan funciones aceptables para los propósitos de los mismos.</a:t>
            </a:r>
          </a:p>
          <a:p>
            <a:pPr algn="just"/>
            <a:r>
              <a:rPr lang="es-MX" b="1" dirty="0">
                <a:latin typeface="Arial" panose="020B0604020202020204" pitchFamily="34" charset="0"/>
                <a:cs typeface="Arial" panose="020B0604020202020204" pitchFamily="34" charset="0"/>
              </a:rPr>
              <a:t>Informe con salvedades </a:t>
            </a:r>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Este informe se realiza cuándo los sistemas de información cumplen con las normas generales aceptadas, sin embargo se expone algún punto de excepción que debe de ser tomado en consideración, ya que representa algún riesgo para la organización.</a:t>
            </a:r>
          </a:p>
          <a:p>
            <a:endParaRPr lang="es-MX" b="0" i="0" dirty="0">
              <a:solidFill>
                <a:srgbClr val="333333"/>
              </a:solidFill>
              <a:effectLst/>
              <a:latin typeface="Roboto"/>
            </a:endParaRPr>
          </a:p>
        </p:txBody>
      </p:sp>
    </p:spTree>
    <p:extLst>
      <p:ext uri="{BB962C8B-B14F-4D97-AF65-F5344CB8AC3E}">
        <p14:creationId xmlns:p14="http://schemas.microsoft.com/office/powerpoint/2010/main" val="2905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5AA0B0E-CC9E-41AB-B141-35A667C64B8F}"/>
              </a:ext>
            </a:extLst>
          </p:cNvPr>
          <p:cNvSpPr/>
          <p:nvPr/>
        </p:nvSpPr>
        <p:spPr>
          <a:xfrm>
            <a:off x="431540" y="692696"/>
            <a:ext cx="8280920" cy="3139321"/>
          </a:xfrm>
          <a:prstGeom prst="rect">
            <a:avLst/>
          </a:prstGeom>
        </p:spPr>
        <p:txBody>
          <a:bodyPr wrap="square">
            <a:spAutoFit/>
          </a:bodyPr>
          <a:lstStyle/>
          <a:p>
            <a:r>
              <a:rPr lang="es-MX" b="1" u="sng" dirty="0">
                <a:solidFill>
                  <a:srgbClr val="333333"/>
                </a:solidFill>
                <a:latin typeface="Roboto"/>
              </a:rPr>
              <a:t>Informe con opinión adversa </a:t>
            </a:r>
            <a:endParaRPr lang="es-MX" u="sng" dirty="0">
              <a:solidFill>
                <a:srgbClr val="333333"/>
              </a:solidFill>
              <a:latin typeface="Roboto"/>
            </a:endParaRPr>
          </a:p>
          <a:p>
            <a:pPr algn="just"/>
            <a:r>
              <a:rPr lang="es-MX" dirty="0">
                <a:solidFill>
                  <a:srgbClr val="333333"/>
                </a:solidFill>
                <a:latin typeface="Roboto"/>
              </a:rPr>
              <a:t>Este informe no es de común utilización, pero se presenta cuando los sistemas evaluados no cumplieron con ninguna norma o cuando existen debilidades importantes en los procedimientos de control.</a:t>
            </a:r>
          </a:p>
          <a:p>
            <a:endParaRPr lang="es-MX" dirty="0">
              <a:solidFill>
                <a:srgbClr val="333333"/>
              </a:solidFill>
              <a:latin typeface="Roboto"/>
            </a:endParaRPr>
          </a:p>
          <a:p>
            <a:endParaRPr lang="es-MX" dirty="0">
              <a:solidFill>
                <a:srgbClr val="333333"/>
              </a:solidFill>
              <a:latin typeface="Roboto"/>
            </a:endParaRPr>
          </a:p>
          <a:p>
            <a:r>
              <a:rPr lang="es-MX" b="1" u="sng" dirty="0">
                <a:solidFill>
                  <a:srgbClr val="333333"/>
                </a:solidFill>
                <a:latin typeface="Roboto"/>
              </a:rPr>
              <a:t>Informe sin opinión </a:t>
            </a:r>
          </a:p>
          <a:p>
            <a:pPr algn="just"/>
            <a:r>
              <a:rPr lang="es-MX" dirty="0">
                <a:solidFill>
                  <a:srgbClr val="333333"/>
                </a:solidFill>
                <a:latin typeface="Roboto"/>
              </a:rPr>
              <a:t>Este informe se emite cuando el auditor no emite ningún punto de vista, ya que el alcance planeado es limitado o muy corto, en este tipo de informes no se incluye información especializada, se realiza para que sea de fácil comprensión.</a:t>
            </a:r>
            <a:endParaRPr lang="es-MX" b="0" i="0" dirty="0">
              <a:solidFill>
                <a:srgbClr val="333333"/>
              </a:solidFill>
              <a:effectLst/>
              <a:latin typeface="Roboto"/>
            </a:endParaRPr>
          </a:p>
        </p:txBody>
      </p:sp>
    </p:spTree>
    <p:extLst>
      <p:ext uri="{BB962C8B-B14F-4D97-AF65-F5344CB8AC3E}">
        <p14:creationId xmlns:p14="http://schemas.microsoft.com/office/powerpoint/2010/main" val="2357587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9B9679A-6596-417F-8462-435EC5AE4BB7}"/>
              </a:ext>
            </a:extLst>
          </p:cNvPr>
          <p:cNvSpPr/>
          <p:nvPr/>
        </p:nvSpPr>
        <p:spPr>
          <a:xfrm>
            <a:off x="161764" y="188640"/>
            <a:ext cx="8820472" cy="6740307"/>
          </a:xfrm>
          <a:prstGeom prst="rect">
            <a:avLst/>
          </a:prstGeom>
        </p:spPr>
        <p:txBody>
          <a:bodyPr wrap="square">
            <a:spAutoFit/>
          </a:bodyPr>
          <a:lstStyle/>
          <a:p>
            <a:r>
              <a:rPr lang="es-MX" dirty="0">
                <a:solidFill>
                  <a:srgbClr val="212121"/>
                </a:solidFill>
                <a:latin typeface="Roboto"/>
              </a:rPr>
              <a:t>PRESENTACIÓN</a:t>
            </a:r>
          </a:p>
          <a:p>
            <a:r>
              <a:rPr lang="es-MX" dirty="0">
                <a:solidFill>
                  <a:srgbClr val="212121"/>
                </a:solidFill>
                <a:latin typeface="Roboto"/>
              </a:rPr>
              <a:t>El trabajo del auditor debe causar buena impresión, por eso, comenzar con una tapa de calidad es fundamental. Ella será el primer punto de contacto de la alta dirección con los resultados de la auditoría, por eso es importante que presente informaciones como:</a:t>
            </a:r>
          </a:p>
          <a:p>
            <a:pPr>
              <a:buFont typeface="Arial" panose="020B0604020202020204" pitchFamily="34" charset="0"/>
              <a:buChar char="•"/>
            </a:pPr>
            <a:r>
              <a:rPr lang="es-MX" dirty="0">
                <a:solidFill>
                  <a:srgbClr val="212121"/>
                </a:solidFill>
                <a:latin typeface="Roboto"/>
              </a:rPr>
              <a:t>Título del informe</a:t>
            </a:r>
          </a:p>
          <a:p>
            <a:pPr>
              <a:buFont typeface="Arial" panose="020B0604020202020204" pitchFamily="34" charset="0"/>
              <a:buChar char="•"/>
            </a:pPr>
            <a:r>
              <a:rPr lang="es-MX" dirty="0">
                <a:solidFill>
                  <a:srgbClr val="212121"/>
                </a:solidFill>
                <a:latin typeface="Roboto"/>
              </a:rPr>
              <a:t>Nombre del auditor responsable</a:t>
            </a:r>
          </a:p>
          <a:p>
            <a:pPr>
              <a:buFont typeface="Arial" panose="020B0604020202020204" pitchFamily="34" charset="0"/>
              <a:buChar char="•"/>
            </a:pPr>
            <a:r>
              <a:rPr lang="es-MX" dirty="0">
                <a:solidFill>
                  <a:srgbClr val="212121"/>
                </a:solidFill>
                <a:latin typeface="Roboto"/>
              </a:rPr>
              <a:t>Fecha de conclusión de la auditoría</a:t>
            </a:r>
          </a:p>
          <a:p>
            <a:pPr>
              <a:buFont typeface="Arial" panose="020B0604020202020204" pitchFamily="34" charset="0"/>
              <a:buChar char="•"/>
            </a:pPr>
            <a:r>
              <a:rPr lang="es-MX" dirty="0">
                <a:solidFill>
                  <a:srgbClr val="212121"/>
                </a:solidFill>
                <a:latin typeface="Roboto"/>
              </a:rPr>
              <a:t>Nombre de la empresa o unidad de negocio auditada.</a:t>
            </a:r>
          </a:p>
          <a:p>
            <a:pPr>
              <a:buFont typeface="Arial" panose="020B0604020202020204" pitchFamily="34" charset="0"/>
              <a:buChar char="•"/>
            </a:pPr>
            <a:endParaRPr lang="es-MX" b="0" i="0" dirty="0">
              <a:solidFill>
                <a:srgbClr val="212121"/>
              </a:solidFill>
              <a:effectLst/>
              <a:latin typeface="Roboto"/>
            </a:endParaRPr>
          </a:p>
          <a:p>
            <a:r>
              <a:rPr lang="es-MX" dirty="0">
                <a:solidFill>
                  <a:srgbClr val="212121"/>
                </a:solidFill>
                <a:latin typeface="Roboto"/>
              </a:rPr>
              <a:t>INTRODUCCIÓN</a:t>
            </a:r>
          </a:p>
          <a:p>
            <a:r>
              <a:rPr lang="es-MX" dirty="0"/>
              <a:t>En esta sección, el auditor debe suministrar una visión general con informaciones sobre el área y procesos auditados, qué normas están dando soporte para la realización del trabajo (Ej.: ISO 9001, ISO 14001), además de informar al lector sobre cualquier historial que pueda precisar saber antes de leer el informe completo. Así, cualquier persona que lea el informe, podrá entender las razones que llevaron a ser realizada la auditoría.</a:t>
            </a:r>
          </a:p>
          <a:p>
            <a:endParaRPr lang="es-MX" b="0" i="0" dirty="0">
              <a:solidFill>
                <a:srgbClr val="212121"/>
              </a:solidFill>
              <a:effectLst/>
              <a:latin typeface="Roboto"/>
            </a:endParaRPr>
          </a:p>
          <a:p>
            <a:r>
              <a:rPr lang="es-MX" dirty="0"/>
              <a:t>RESUMEN</a:t>
            </a:r>
          </a:p>
          <a:p>
            <a:r>
              <a:rPr lang="es-MX" dirty="0"/>
              <a:t>El resumen ejecutivo debe presentar las conclusiones de los trabajos realizados de forma compacta. Debe ser estructurado de la siguiente forma:</a:t>
            </a:r>
          </a:p>
          <a:p>
            <a:r>
              <a:rPr lang="es-MX" dirty="0"/>
              <a:t>Una breve descripción de lo que fue auditado, objetivos, alcance y fecha de inicio y conclusión.</a:t>
            </a:r>
          </a:p>
          <a:p>
            <a:r>
              <a:rPr lang="es-MX" dirty="0"/>
              <a:t>Presentar las conclusiones del auditor.</a:t>
            </a:r>
          </a:p>
          <a:p>
            <a:endParaRPr lang="es-MX" b="0" i="0" dirty="0">
              <a:solidFill>
                <a:srgbClr val="212121"/>
              </a:solidFill>
              <a:effectLst/>
              <a:latin typeface="Roboto"/>
            </a:endParaRPr>
          </a:p>
        </p:txBody>
      </p:sp>
    </p:spTree>
    <p:extLst>
      <p:ext uri="{BB962C8B-B14F-4D97-AF65-F5344CB8AC3E}">
        <p14:creationId xmlns:p14="http://schemas.microsoft.com/office/powerpoint/2010/main" val="185363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EC5F5F4-5B0F-4B98-8FF9-606ED350FF94}"/>
              </a:ext>
            </a:extLst>
          </p:cNvPr>
          <p:cNvSpPr/>
          <p:nvPr/>
        </p:nvSpPr>
        <p:spPr>
          <a:xfrm>
            <a:off x="251520" y="197346"/>
            <a:ext cx="8640960" cy="6247864"/>
          </a:xfrm>
          <a:prstGeom prst="rect">
            <a:avLst/>
          </a:prstGeom>
        </p:spPr>
        <p:txBody>
          <a:bodyPr wrap="square">
            <a:spAutoFit/>
          </a:bodyPr>
          <a:lstStyle/>
          <a:p>
            <a:pPr algn="just"/>
            <a:r>
              <a:rPr lang="es-MX" sz="1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PLAN DE AUDITORÍA</a:t>
            </a:r>
          </a:p>
          <a:p>
            <a:pPr algn="just"/>
            <a:r>
              <a:rPr lang="es-MX" sz="1600" dirty="0">
                <a:latin typeface="Arial" panose="020B0604020202020204" pitchFamily="34" charset="0"/>
                <a:cs typeface="Arial" panose="020B0604020202020204" pitchFamily="34" charset="0"/>
              </a:rPr>
              <a:t>El plan de auditoría debe presentar al auditor líder y sus calificaciones, así como los demás auditores que componen el equipo. Esta sección también debe describir cuáles fueron los documentos evaluados y quiénes fueron las personas entrevistadas.</a:t>
            </a:r>
          </a:p>
          <a:p>
            <a:pPr algn="just"/>
            <a:r>
              <a:rPr lang="es-MX" sz="1600" dirty="0">
                <a:latin typeface="Arial" panose="020B0604020202020204" pitchFamily="34" charset="0"/>
                <a:cs typeface="Arial" panose="020B0604020202020204" pitchFamily="34" charset="0"/>
              </a:rPr>
              <a:t>El auditor debe describir cuáles fueron las etapas seguidas en el transcurso de la auditoría (una herramienta para mapeo de procesos puede ayudar), y cuáles son los criterios utilizados para seleccionar los documentos evaluados y las personas entrevistadas.</a:t>
            </a:r>
          </a:p>
          <a:p>
            <a:pPr algn="just"/>
            <a:endParaRPr lang="es-MX" sz="1600" b="0" i="0" dirty="0">
              <a:effectLst/>
              <a:latin typeface="Arial" panose="020B0604020202020204" pitchFamily="34" charset="0"/>
              <a:cs typeface="Arial" panose="020B0604020202020204" pitchFamily="34" charset="0"/>
            </a:endParaRPr>
          </a:p>
          <a:p>
            <a:pPr algn="just"/>
            <a:r>
              <a:rPr lang="es-MX" sz="1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HECHOS CONSTATADOS</a:t>
            </a:r>
          </a:p>
          <a:p>
            <a:pPr algn="just"/>
            <a:r>
              <a:rPr lang="es-MX" sz="1600" dirty="0">
                <a:latin typeface="Arial" panose="020B0604020202020204" pitchFamily="34" charset="0"/>
                <a:cs typeface="Arial" panose="020B0604020202020204" pitchFamily="34" charset="0"/>
              </a:rPr>
              <a:t>Cuando algo esté en desacuerdo con los estándares establecidos, el auditor debe tomar nota, describiendo los hechos y las evidencias constatadas.</a:t>
            </a:r>
          </a:p>
          <a:p>
            <a:pPr algn="just"/>
            <a:endParaRPr lang="es-MX" sz="1600" dirty="0">
              <a:latin typeface="Arial" panose="020B0604020202020204" pitchFamily="34" charset="0"/>
              <a:cs typeface="Arial" panose="020B0604020202020204" pitchFamily="34" charset="0"/>
            </a:endParaRPr>
          </a:p>
          <a:p>
            <a:pPr algn="just"/>
            <a:r>
              <a:rPr lang="es-MX" sz="1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RECOMENDACIONES</a:t>
            </a:r>
          </a:p>
          <a:p>
            <a:pPr algn="just"/>
            <a:r>
              <a:rPr lang="es-MX" sz="1600" dirty="0">
                <a:latin typeface="Arial" panose="020B0604020202020204" pitchFamily="34" charset="0"/>
                <a:cs typeface="Arial" panose="020B0604020202020204" pitchFamily="34" charset="0"/>
              </a:rPr>
              <a:t>Finalmente, el auditor debe concluir el informe con una sección de “Recomendaciones” de mejora para la organización. En esta etapa, él debe considerar los siguientes aspectos: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Ser positivo: Él debe concentrarse en lo que está sucediendo en el momento y en cómo los aspectos positivos de la empresa pueden ser aplicados en las áreas o procesos ineficaces.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Ser específico: El auditor debe ser muy claro y específico sobre qué aspectos no están en conformidad con los estándares establecidos, y qué acciones deben ser implementadas para garantizar la conformidad. Él debe dejar claro quién precisa actuar.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Ser sucinto: El auditor debe ser breve en las recomendaciones e incluir sólo las informaciones y detalles realmente necesarios.</a:t>
            </a:r>
            <a:endParaRPr lang="es-MX"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6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9D5204A-53ED-4C95-A5D8-7B7DC219D82A}"/>
              </a:ext>
            </a:extLst>
          </p:cNvPr>
          <p:cNvSpPr/>
          <p:nvPr/>
        </p:nvSpPr>
        <p:spPr>
          <a:xfrm>
            <a:off x="215516" y="404664"/>
            <a:ext cx="8712968" cy="2811026"/>
          </a:xfrm>
          <a:prstGeom prst="rect">
            <a:avLst/>
          </a:prstGeom>
        </p:spPr>
        <p:txBody>
          <a:bodyPr wrap="square">
            <a:spAutoFit/>
          </a:bodyPr>
          <a:lstStyle/>
          <a:p>
            <a:pPr algn="just"/>
            <a:r>
              <a:rPr lang="es-MX" b="1" u="sng" dirty="0">
                <a:solidFill>
                  <a:srgbClr val="212121"/>
                </a:solidFill>
                <a:effectLst>
                  <a:outerShdw blurRad="38100" dist="38100" dir="2700000" algn="tl">
                    <a:srgbClr val="000000">
                      <a:alpha val="43137"/>
                    </a:srgbClr>
                  </a:outerShdw>
                </a:effectLst>
                <a:latin typeface="Roboto"/>
              </a:rPr>
              <a:t>CONSIDERACIONES FINALES</a:t>
            </a:r>
          </a:p>
          <a:p>
            <a:pPr algn="just">
              <a:lnSpc>
                <a:spcPct val="150000"/>
              </a:lnSpc>
            </a:pPr>
            <a:r>
              <a:rPr lang="es-MX" dirty="0">
                <a:solidFill>
                  <a:srgbClr val="212121"/>
                </a:solidFill>
                <a:latin typeface="Roboto"/>
              </a:rPr>
              <a:t>La elaboración de un informe exige que sean seguidos algunos pasos. La alta dirección vive una rutina agitada, con agendas repletas de compromisos. Los auditores están concienciándose de que precisan presentar los resultados de la auditoría de forma clara y objetiva, para que los ejecutivos puedan comprender la situación y actuar en favor de la mejora continua. Eso es posible a través del informe de auditoría interna</a:t>
            </a:r>
            <a:endParaRPr lang="es-MX" b="0" i="0" dirty="0">
              <a:solidFill>
                <a:srgbClr val="212121"/>
              </a:solidFill>
              <a:effectLst/>
              <a:latin typeface="Roboto"/>
            </a:endParaRPr>
          </a:p>
        </p:txBody>
      </p:sp>
    </p:spTree>
    <p:extLst>
      <p:ext uri="{BB962C8B-B14F-4D97-AF65-F5344CB8AC3E}">
        <p14:creationId xmlns:p14="http://schemas.microsoft.com/office/powerpoint/2010/main" val="117235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número de diapositiva"/>
          <p:cNvSpPr>
            <a:spLocks noGrp="1"/>
          </p:cNvSpPr>
          <p:nvPr>
            <p:ph type="sldNum" sz="quarter" idx="12"/>
          </p:nvPr>
        </p:nvSpPr>
        <p:spPr/>
        <p:txBody>
          <a:bodyPr/>
          <a:lstStyle/>
          <a:p>
            <a:fld id="{9A59F6FE-32B1-4306-B022-81F8D82FDCF4}" type="slidenum">
              <a:rPr lang="es-ES_tradnl"/>
              <a:pPr/>
              <a:t>2</a:t>
            </a:fld>
            <a:endParaRPr lang="es-ES_tradnl"/>
          </a:p>
        </p:txBody>
      </p:sp>
      <p:sp>
        <p:nvSpPr>
          <p:cNvPr id="256002" name="Text Box 2"/>
          <p:cNvSpPr txBox="1">
            <a:spLocks noChangeArrowheads="1"/>
          </p:cNvSpPr>
          <p:nvPr/>
        </p:nvSpPr>
        <p:spPr bwMode="auto">
          <a:xfrm>
            <a:off x="381000" y="116632"/>
            <a:ext cx="83058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3675" indent="-193675" algn="l">
              <a:defRPr sz="2400">
                <a:solidFill>
                  <a:schemeClr val="tx1"/>
                </a:solidFill>
                <a:latin typeface="Times New Roman" pitchFamily="18" charset="0"/>
              </a:defRPr>
            </a:lvl1pPr>
            <a:lvl2pPr marL="676275" indent="-292100" algn="l">
              <a:defRPr sz="2400">
                <a:solidFill>
                  <a:schemeClr val="tx1"/>
                </a:solidFill>
                <a:latin typeface="Times New Roman" pitchFamily="18" charset="0"/>
              </a:defRPr>
            </a:lvl2pPr>
            <a:lvl3pPr marL="1323975" indent="-457200" algn="l">
              <a:defRPr sz="2400">
                <a:solidFill>
                  <a:schemeClr val="tx1"/>
                </a:solidFill>
                <a:latin typeface="Times New Roman" pitchFamily="18" charset="0"/>
              </a:defRPr>
            </a:lvl3pPr>
            <a:lvl4pPr marL="2540000" indent="-457200" algn="l">
              <a:defRPr sz="2400">
                <a:solidFill>
                  <a:schemeClr val="tx1"/>
                </a:solidFill>
                <a:latin typeface="Times New Roman" pitchFamily="18" charset="0"/>
              </a:defRPr>
            </a:lvl4pPr>
            <a:lvl5pPr marL="3187700" indent="-457200" algn="l">
              <a:defRPr sz="2400">
                <a:solidFill>
                  <a:schemeClr val="tx1"/>
                </a:solidFill>
                <a:latin typeface="Times New Roman" pitchFamily="18" charset="0"/>
              </a:defRPr>
            </a:lvl5pPr>
            <a:lvl6pPr marL="3644900" indent="-457200" eaLnBrk="0" fontAlgn="base" hangingPunct="0">
              <a:spcBef>
                <a:spcPct val="0"/>
              </a:spcBef>
              <a:spcAft>
                <a:spcPct val="0"/>
              </a:spcAft>
              <a:defRPr sz="2400">
                <a:solidFill>
                  <a:schemeClr val="tx1"/>
                </a:solidFill>
                <a:latin typeface="Times New Roman" pitchFamily="18" charset="0"/>
              </a:defRPr>
            </a:lvl6pPr>
            <a:lvl7pPr marL="4102100" indent="-457200" eaLnBrk="0" fontAlgn="base" hangingPunct="0">
              <a:spcBef>
                <a:spcPct val="0"/>
              </a:spcBef>
              <a:spcAft>
                <a:spcPct val="0"/>
              </a:spcAft>
              <a:defRPr sz="2400">
                <a:solidFill>
                  <a:schemeClr val="tx1"/>
                </a:solidFill>
                <a:latin typeface="Times New Roman" pitchFamily="18" charset="0"/>
              </a:defRPr>
            </a:lvl7pPr>
            <a:lvl8pPr marL="4559300" indent="-457200" eaLnBrk="0" fontAlgn="base" hangingPunct="0">
              <a:spcBef>
                <a:spcPct val="0"/>
              </a:spcBef>
              <a:spcAft>
                <a:spcPct val="0"/>
              </a:spcAft>
              <a:defRPr sz="2400">
                <a:solidFill>
                  <a:schemeClr val="tx1"/>
                </a:solidFill>
                <a:latin typeface="Times New Roman" pitchFamily="18" charset="0"/>
              </a:defRPr>
            </a:lvl8pPr>
            <a:lvl9pPr marL="5016500" indent="-4572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dirty="0">
                <a:latin typeface="Baskerville Old Face" pitchFamily="18" charset="0"/>
              </a:rPr>
              <a:t>EVIDENCIAS</a:t>
            </a:r>
          </a:p>
          <a:p>
            <a:pPr algn="just" eaLnBrk="1" hangingPunct="1">
              <a:lnSpc>
                <a:spcPct val="150000"/>
              </a:lnSpc>
              <a:buFontTx/>
              <a:buChar char="•"/>
            </a:pPr>
            <a:r>
              <a:rPr lang="es-MX" sz="1800" b="0" dirty="0">
                <a:latin typeface="Baskerville Old Face" pitchFamily="18" charset="0"/>
              </a:rPr>
              <a:t>Es el conjunto de hechos comprobados </a:t>
            </a:r>
            <a:r>
              <a:rPr lang="es-MX" sz="1600" b="0" dirty="0">
                <a:latin typeface="Baskerville Old Face" pitchFamily="18" charset="0"/>
              </a:rPr>
              <a:t>suficientes</a:t>
            </a:r>
            <a:r>
              <a:rPr lang="es-MX" sz="1800" b="0" dirty="0">
                <a:latin typeface="Baskerville Old Face" pitchFamily="18" charset="0"/>
              </a:rPr>
              <a:t>, competentes y pertinentes que sustentan las conclusiones del auditor.</a:t>
            </a:r>
          </a:p>
          <a:p>
            <a:pPr algn="just" eaLnBrk="1" hangingPunct="1">
              <a:lnSpc>
                <a:spcPct val="150000"/>
              </a:lnSpc>
              <a:buFontTx/>
              <a:buChar char="•"/>
            </a:pPr>
            <a:r>
              <a:rPr lang="es-MX" sz="1800" b="0" dirty="0">
                <a:latin typeface="Baskerville Old Face" pitchFamily="18" charset="0"/>
              </a:rPr>
              <a:t>Es la información específica obtenida durante la labor de auditoría a través de observación, inspección, entrevistas y examen de los procesos informáticos.</a:t>
            </a:r>
          </a:p>
          <a:p>
            <a:pPr algn="just">
              <a:buFontTx/>
              <a:buChar char="•"/>
            </a:pPr>
            <a:endParaRPr lang="es-MX" sz="1800" b="0" dirty="0">
              <a:latin typeface="Baskerville Old Face" pitchFamily="18" charset="0"/>
            </a:endParaRPr>
          </a:p>
          <a:p>
            <a:pPr algn="just">
              <a:buFontTx/>
              <a:buChar char="•"/>
            </a:pPr>
            <a:endParaRPr lang="es-MX" sz="1800" b="0" dirty="0">
              <a:latin typeface="Baskerville Old Face" pitchFamily="18" charset="0"/>
            </a:endParaRPr>
          </a:p>
          <a:p>
            <a:pPr algn="just">
              <a:buFontTx/>
              <a:buChar char="•"/>
            </a:pPr>
            <a:r>
              <a:rPr lang="es-MX" sz="1800" b="0" dirty="0">
                <a:latin typeface="Baskerville Old Face" pitchFamily="18" charset="0"/>
              </a:rPr>
              <a:t>Las evidencias pueden ser:</a:t>
            </a:r>
          </a:p>
          <a:p>
            <a:pPr marL="0" indent="0" algn="just"/>
            <a:endParaRPr lang="es-MX" sz="1800" b="0" dirty="0">
              <a:latin typeface="Baskerville Old Face" pitchFamily="18" charset="0"/>
            </a:endParaRPr>
          </a:p>
          <a:p>
            <a:pPr lvl="1" algn="just">
              <a:buFontTx/>
              <a:buChar char="–"/>
            </a:pPr>
            <a:r>
              <a:rPr lang="es-MX" sz="1800" dirty="0">
                <a:solidFill>
                  <a:srgbClr val="006600"/>
                </a:solidFill>
                <a:latin typeface="Baskerville Old Face" pitchFamily="18" charset="0"/>
              </a:rPr>
              <a:t>Evidencia física:</a:t>
            </a:r>
            <a:r>
              <a:rPr lang="es-MX" sz="1800" b="0" dirty="0">
                <a:latin typeface="Baskerville Old Face" pitchFamily="18" charset="0"/>
              </a:rPr>
              <a:t> Mediante inspección u observación directa.</a:t>
            </a:r>
          </a:p>
          <a:p>
            <a:pPr lvl="1" algn="just">
              <a:buFontTx/>
              <a:buChar char="–"/>
            </a:pPr>
            <a:endParaRPr lang="es-MX" sz="1800" b="0" dirty="0">
              <a:latin typeface="Baskerville Old Face" pitchFamily="18" charset="0"/>
            </a:endParaRPr>
          </a:p>
          <a:p>
            <a:pPr lvl="1" algn="just">
              <a:buFontTx/>
              <a:buChar char="–"/>
            </a:pPr>
            <a:r>
              <a:rPr lang="es-MX" sz="1800" dirty="0">
                <a:solidFill>
                  <a:srgbClr val="006600"/>
                </a:solidFill>
                <a:latin typeface="Baskerville Old Face" pitchFamily="18" charset="0"/>
              </a:rPr>
              <a:t>Evidencia testimonial:</a:t>
            </a:r>
            <a:r>
              <a:rPr lang="es-MX" sz="1800" b="0" dirty="0">
                <a:latin typeface="Baskerville Old Face" pitchFamily="18" charset="0"/>
              </a:rPr>
              <a:t> Obtenida de otros a través de cartas o declaraciones recibidas en respuestas a indagaciones.</a:t>
            </a:r>
          </a:p>
          <a:p>
            <a:pPr lvl="1" algn="just">
              <a:buFontTx/>
              <a:buChar char="–"/>
            </a:pPr>
            <a:endParaRPr lang="es-MX" sz="1800" b="0" dirty="0">
              <a:latin typeface="Baskerville Old Face" pitchFamily="18" charset="0"/>
            </a:endParaRPr>
          </a:p>
          <a:p>
            <a:pPr lvl="1" algn="just">
              <a:buFontTx/>
              <a:buChar char="–"/>
            </a:pPr>
            <a:r>
              <a:rPr lang="es-MX" sz="1800" dirty="0">
                <a:solidFill>
                  <a:srgbClr val="006600"/>
                </a:solidFill>
                <a:latin typeface="Baskerville Old Face" pitchFamily="18" charset="0"/>
              </a:rPr>
              <a:t>Evidencia documental:</a:t>
            </a:r>
            <a:r>
              <a:rPr lang="es-MX" sz="1800" b="0" dirty="0">
                <a:latin typeface="Baskerville Old Face" pitchFamily="18" charset="0"/>
              </a:rPr>
              <a:t> Documentos internos de la empresa y documentos externos.</a:t>
            </a:r>
          </a:p>
          <a:p>
            <a:pPr lvl="1" algn="just">
              <a:buFontTx/>
              <a:buChar char="–"/>
            </a:pPr>
            <a:r>
              <a:rPr lang="es-MX" sz="1800" dirty="0">
                <a:solidFill>
                  <a:srgbClr val="006600"/>
                </a:solidFill>
              </a:rPr>
              <a:t>Evidencia analítica:</a:t>
            </a:r>
            <a:r>
              <a:rPr lang="es-MX" sz="1800" b="0" dirty="0"/>
              <a:t> Se obtiene al verificar la información recibida.</a:t>
            </a:r>
          </a:p>
          <a:p>
            <a:pPr lvl="1" algn="just">
              <a:buFontTx/>
              <a:buChar char="–"/>
            </a:pPr>
            <a:endParaRPr lang="es-MX" sz="1800" b="0" dirty="0">
              <a:latin typeface="Baskerville Old Face" pitchFamily="18" charset="0"/>
            </a:endParaRPr>
          </a:p>
          <a:p>
            <a:pPr algn="just" eaLnBrk="1" hangingPunct="1">
              <a:buFontTx/>
              <a:buChar char="•"/>
            </a:pPr>
            <a:endParaRPr lang="es-MX" b="0" dirty="0"/>
          </a:p>
          <a:p>
            <a:pPr algn="just" eaLnBrk="1" hangingPunct="1">
              <a:buFontTx/>
              <a:buChar char="•"/>
            </a:pPr>
            <a:endParaRPr lang="es-MX" b="0" dirty="0"/>
          </a:p>
        </p:txBody>
      </p:sp>
    </p:spTree>
    <p:extLst>
      <p:ext uri="{BB962C8B-B14F-4D97-AF65-F5344CB8AC3E}">
        <p14:creationId xmlns:p14="http://schemas.microsoft.com/office/powerpoint/2010/main" val="37625468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02">
                                            <p:txEl>
                                              <p:pRg st="0" end="0"/>
                                            </p:txEl>
                                          </p:spTgt>
                                        </p:tgtEl>
                                        <p:attrNameLst>
                                          <p:attrName>style.visibility</p:attrName>
                                        </p:attrNameLst>
                                      </p:cBhvr>
                                      <p:to>
                                        <p:strVal val="visible"/>
                                      </p:to>
                                    </p:set>
                                    <p:animEffect transition="in" filter="blinds(horizontal)">
                                      <p:cBhvr>
                                        <p:cTn id="7" dur="500"/>
                                        <p:tgtEl>
                                          <p:spTgt spid="256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02">
                                            <p:txEl>
                                              <p:pRg st="1" end="1"/>
                                            </p:txEl>
                                          </p:spTgt>
                                        </p:tgtEl>
                                        <p:attrNameLst>
                                          <p:attrName>style.visibility</p:attrName>
                                        </p:attrNameLst>
                                      </p:cBhvr>
                                      <p:to>
                                        <p:strVal val="visible"/>
                                      </p:to>
                                    </p:set>
                                    <p:animEffect transition="in" filter="blinds(horizontal)">
                                      <p:cBhvr>
                                        <p:cTn id="12" dur="500"/>
                                        <p:tgtEl>
                                          <p:spTgt spid="2560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02">
                                            <p:txEl>
                                              <p:pRg st="2" end="2"/>
                                            </p:txEl>
                                          </p:spTgt>
                                        </p:tgtEl>
                                        <p:attrNameLst>
                                          <p:attrName>style.visibility</p:attrName>
                                        </p:attrNameLst>
                                      </p:cBhvr>
                                      <p:to>
                                        <p:strVal val="visible"/>
                                      </p:to>
                                    </p:set>
                                    <p:animEffect transition="in" filter="blinds(horizontal)">
                                      <p:cBhvr>
                                        <p:cTn id="17" dur="500"/>
                                        <p:tgtEl>
                                          <p:spTgt spid="2560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02">
                                            <p:txEl>
                                              <p:pRg st="5" end="5"/>
                                            </p:txEl>
                                          </p:spTgt>
                                        </p:tgtEl>
                                        <p:attrNameLst>
                                          <p:attrName>style.visibility</p:attrName>
                                        </p:attrNameLst>
                                      </p:cBhvr>
                                      <p:to>
                                        <p:strVal val="visible"/>
                                      </p:to>
                                    </p:set>
                                    <p:animEffect transition="in" filter="blinds(horizontal)">
                                      <p:cBhvr>
                                        <p:cTn id="22" dur="500"/>
                                        <p:tgtEl>
                                          <p:spTgt spid="2560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02">
                                            <p:txEl>
                                              <p:pRg st="7" end="7"/>
                                            </p:txEl>
                                          </p:spTgt>
                                        </p:tgtEl>
                                        <p:attrNameLst>
                                          <p:attrName>style.visibility</p:attrName>
                                        </p:attrNameLst>
                                      </p:cBhvr>
                                      <p:to>
                                        <p:strVal val="visible"/>
                                      </p:to>
                                    </p:set>
                                    <p:animEffect transition="in" filter="blinds(horizontal)">
                                      <p:cBhvr>
                                        <p:cTn id="27" dur="500"/>
                                        <p:tgtEl>
                                          <p:spTgt spid="25600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02">
                                            <p:txEl>
                                              <p:pRg st="9" end="9"/>
                                            </p:txEl>
                                          </p:spTgt>
                                        </p:tgtEl>
                                        <p:attrNameLst>
                                          <p:attrName>style.visibility</p:attrName>
                                        </p:attrNameLst>
                                      </p:cBhvr>
                                      <p:to>
                                        <p:strVal val="visible"/>
                                      </p:to>
                                    </p:set>
                                    <p:animEffect transition="in" filter="blinds(horizontal)">
                                      <p:cBhvr>
                                        <p:cTn id="32" dur="500"/>
                                        <p:tgtEl>
                                          <p:spTgt spid="25600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6002">
                                            <p:txEl>
                                              <p:pRg st="11" end="11"/>
                                            </p:txEl>
                                          </p:spTgt>
                                        </p:tgtEl>
                                        <p:attrNameLst>
                                          <p:attrName>style.visibility</p:attrName>
                                        </p:attrNameLst>
                                      </p:cBhvr>
                                      <p:to>
                                        <p:strVal val="visible"/>
                                      </p:to>
                                    </p:set>
                                    <p:animEffect transition="in" filter="blinds(horizontal)">
                                      <p:cBhvr>
                                        <p:cTn id="37" dur="500"/>
                                        <p:tgtEl>
                                          <p:spTgt spid="25600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002">
                                            <p:txEl>
                                              <p:pRg st="12" end="12"/>
                                            </p:txEl>
                                          </p:spTgt>
                                        </p:tgtEl>
                                        <p:attrNameLst>
                                          <p:attrName>style.visibility</p:attrName>
                                        </p:attrNameLst>
                                      </p:cBhvr>
                                      <p:to>
                                        <p:strVal val="visible"/>
                                      </p:to>
                                    </p:set>
                                    <p:animEffect transition="in" filter="blinds(horizontal)">
                                      <p:cBhvr>
                                        <p:cTn id="42" dur="500"/>
                                        <p:tgtEl>
                                          <p:spTgt spid="2560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EC6DE1F6-9706-4CF1-8F43-FBEF56C1803E}" type="slidenum">
              <a:rPr lang="es-ES_tradnl"/>
              <a:pPr/>
              <a:t>3</a:t>
            </a:fld>
            <a:endParaRPr lang="es-ES_tradnl"/>
          </a:p>
        </p:txBody>
      </p:sp>
      <p:sp>
        <p:nvSpPr>
          <p:cNvPr id="293890" name="Text Box 2"/>
          <p:cNvSpPr txBox="1">
            <a:spLocks noChangeArrowheads="1"/>
          </p:cNvSpPr>
          <p:nvPr/>
        </p:nvSpPr>
        <p:spPr bwMode="auto">
          <a:xfrm>
            <a:off x="251520" y="639852"/>
            <a:ext cx="8568952" cy="628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3675" indent="-193675" algn="l">
              <a:defRPr sz="2400">
                <a:solidFill>
                  <a:schemeClr val="tx1"/>
                </a:solidFill>
                <a:latin typeface="Times New Roman" pitchFamily="18" charset="0"/>
              </a:defRPr>
            </a:lvl1pPr>
            <a:lvl2pPr marL="569913" indent="-185738" algn="l">
              <a:defRPr sz="2400">
                <a:solidFill>
                  <a:schemeClr val="tx1"/>
                </a:solidFill>
                <a:latin typeface="Times New Roman" pitchFamily="18" charset="0"/>
              </a:defRPr>
            </a:lvl2pPr>
            <a:lvl3pPr marL="1323975" indent="-457200" algn="l">
              <a:defRPr sz="2400">
                <a:solidFill>
                  <a:schemeClr val="tx1"/>
                </a:solidFill>
                <a:latin typeface="Times New Roman" pitchFamily="18" charset="0"/>
              </a:defRPr>
            </a:lvl3pPr>
            <a:lvl4pPr marL="2540000" indent="-457200" algn="l">
              <a:defRPr sz="2400">
                <a:solidFill>
                  <a:schemeClr val="tx1"/>
                </a:solidFill>
                <a:latin typeface="Times New Roman" pitchFamily="18" charset="0"/>
              </a:defRPr>
            </a:lvl4pPr>
            <a:lvl5pPr marL="3187700" indent="-457200" algn="l">
              <a:defRPr sz="2400">
                <a:solidFill>
                  <a:schemeClr val="tx1"/>
                </a:solidFill>
                <a:latin typeface="Times New Roman" pitchFamily="18" charset="0"/>
              </a:defRPr>
            </a:lvl5pPr>
            <a:lvl6pPr marL="3644900" indent="-457200" eaLnBrk="0" fontAlgn="base" hangingPunct="0">
              <a:spcBef>
                <a:spcPct val="0"/>
              </a:spcBef>
              <a:spcAft>
                <a:spcPct val="0"/>
              </a:spcAft>
              <a:defRPr sz="2400">
                <a:solidFill>
                  <a:schemeClr val="tx1"/>
                </a:solidFill>
                <a:latin typeface="Times New Roman" pitchFamily="18" charset="0"/>
              </a:defRPr>
            </a:lvl6pPr>
            <a:lvl7pPr marL="4102100" indent="-457200" eaLnBrk="0" fontAlgn="base" hangingPunct="0">
              <a:spcBef>
                <a:spcPct val="0"/>
              </a:spcBef>
              <a:spcAft>
                <a:spcPct val="0"/>
              </a:spcAft>
              <a:defRPr sz="2400">
                <a:solidFill>
                  <a:schemeClr val="tx1"/>
                </a:solidFill>
                <a:latin typeface="Times New Roman" pitchFamily="18" charset="0"/>
              </a:defRPr>
            </a:lvl7pPr>
            <a:lvl8pPr marL="4559300" indent="-457200" eaLnBrk="0" fontAlgn="base" hangingPunct="0">
              <a:spcBef>
                <a:spcPct val="0"/>
              </a:spcBef>
              <a:spcAft>
                <a:spcPct val="0"/>
              </a:spcAft>
              <a:defRPr sz="2400">
                <a:solidFill>
                  <a:schemeClr val="tx1"/>
                </a:solidFill>
                <a:latin typeface="Times New Roman" pitchFamily="18" charset="0"/>
              </a:defRPr>
            </a:lvl8pPr>
            <a:lvl9pPr marL="5016500" indent="-4572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Tx/>
              <a:buChar char="•"/>
            </a:pPr>
            <a:r>
              <a:rPr lang="es-MX" sz="1800" b="0" dirty="0">
                <a:latin typeface="Baskerville Old Face" pitchFamily="18" charset="0"/>
              </a:rPr>
              <a:t>Las evidencias deben tener las siguientes características:</a:t>
            </a:r>
          </a:p>
          <a:p>
            <a:pPr lvl="1" algn="just" eaLnBrk="1" hangingPunct="1">
              <a:lnSpc>
                <a:spcPct val="150000"/>
              </a:lnSpc>
            </a:pPr>
            <a:r>
              <a:rPr lang="es-MX" sz="1800" dirty="0">
                <a:solidFill>
                  <a:srgbClr val="006600"/>
                </a:solidFill>
                <a:latin typeface="Baskerville Old Face" pitchFamily="18" charset="0"/>
              </a:rPr>
              <a:t>Suficiencia: </a:t>
            </a:r>
          </a:p>
          <a:p>
            <a:pPr lvl="1" algn="just" eaLnBrk="1" hangingPunct="1">
              <a:lnSpc>
                <a:spcPct val="150000"/>
              </a:lnSpc>
              <a:buFontTx/>
              <a:buChar char="–"/>
            </a:pPr>
            <a:r>
              <a:rPr lang="es-PE" sz="1800" b="0" dirty="0">
                <a:latin typeface="Baskerville Old Face" pitchFamily="18" charset="0"/>
              </a:rPr>
              <a:t>La evidencia será suficiente cuando por los resultados de la aplicación de una o varias pruebas, el auditor podrá adquirir certeza razonable que los hechos revelados se encuentran satisfactoriamente comprobados. </a:t>
            </a:r>
          </a:p>
          <a:p>
            <a:pPr lvl="1" algn="just" eaLnBrk="1" hangingPunct="1">
              <a:lnSpc>
                <a:spcPct val="150000"/>
              </a:lnSpc>
              <a:buFontTx/>
              <a:buChar char="–"/>
            </a:pPr>
            <a:r>
              <a:rPr lang="es-PE" sz="1800" b="0" dirty="0">
                <a:latin typeface="Baskerville Old Face" pitchFamily="18" charset="0"/>
              </a:rPr>
              <a:t>Para determinar si la evidencia es suficiente, se requiere aplicar el criterio profesional. </a:t>
            </a:r>
          </a:p>
          <a:p>
            <a:pPr lvl="1" algn="just" eaLnBrk="1" hangingPunct="1">
              <a:lnSpc>
                <a:spcPct val="150000"/>
              </a:lnSpc>
              <a:buFontTx/>
              <a:buChar char="–"/>
            </a:pPr>
            <a:r>
              <a:rPr lang="es-PE" sz="1800" b="0" dirty="0">
                <a:latin typeface="Baskerville Old Face" pitchFamily="18" charset="0"/>
              </a:rPr>
              <a:t>Cuando sea conveniente, se podrá emplear métodos estadísticos con ese propósito.</a:t>
            </a:r>
          </a:p>
          <a:p>
            <a:pPr lvl="1" algn="just">
              <a:lnSpc>
                <a:spcPct val="150000"/>
              </a:lnSpc>
            </a:pPr>
            <a:r>
              <a:rPr lang="es-MX" sz="1800" dirty="0">
                <a:solidFill>
                  <a:srgbClr val="006600"/>
                </a:solidFill>
                <a:latin typeface="Baskerville Old Face" pitchFamily="18" charset="0"/>
              </a:rPr>
              <a:t>Competencia: </a:t>
            </a:r>
          </a:p>
          <a:p>
            <a:pPr lvl="1" algn="just">
              <a:lnSpc>
                <a:spcPct val="150000"/>
              </a:lnSpc>
              <a:buFont typeface="Times New Roman" pitchFamily="18" charset="0"/>
              <a:buChar char="–"/>
            </a:pPr>
            <a:r>
              <a:rPr lang="es-PE" sz="1800" dirty="0">
                <a:latin typeface="Baskerville Old Face" pitchFamily="18" charset="0"/>
              </a:rPr>
              <a:t>Para que sea competente, la evidencia debe ser válida y confiable. </a:t>
            </a:r>
          </a:p>
          <a:p>
            <a:pPr lvl="1" algn="just">
              <a:lnSpc>
                <a:spcPct val="150000"/>
              </a:lnSpc>
              <a:buFont typeface="Times New Roman" pitchFamily="18" charset="0"/>
              <a:buChar char="–"/>
            </a:pPr>
            <a:r>
              <a:rPr lang="es-PE" sz="1800" dirty="0">
                <a:latin typeface="Baskerville Old Face" pitchFamily="18" charset="0"/>
              </a:rPr>
              <a:t>A fin de evaluar la competencia de la evidencia, el auditor deberá considerar cuidadosamente si existen razones para dudar de su validez o de su integridad. </a:t>
            </a:r>
          </a:p>
          <a:p>
            <a:pPr lvl="1" algn="just">
              <a:lnSpc>
                <a:spcPct val="150000"/>
              </a:lnSpc>
              <a:buFont typeface="Times New Roman" pitchFamily="18" charset="0"/>
              <a:buChar char="–"/>
            </a:pPr>
            <a:r>
              <a:rPr lang="es-PE" sz="1800" dirty="0">
                <a:latin typeface="Baskerville Old Face" pitchFamily="18" charset="0"/>
              </a:rPr>
              <a:t>De ser así, deberá obtener evidencia adicional o revelar esa situación en su informe.</a:t>
            </a:r>
          </a:p>
          <a:p>
            <a:pPr lvl="1" algn="just">
              <a:lnSpc>
                <a:spcPct val="150000"/>
              </a:lnSpc>
              <a:buFont typeface="Times New Roman" pitchFamily="18" charset="0"/>
              <a:buChar char="–"/>
            </a:pPr>
            <a:r>
              <a:rPr lang="es-PE" sz="1800" b="0" dirty="0"/>
              <a:t>La evidencia que se obtiene de fuentes independientes es más confiable que la obtenida del propio organismo auditado</a:t>
            </a:r>
            <a:endParaRPr lang="es-PE" sz="1800" dirty="0">
              <a:latin typeface="Baskerville Old Face" pitchFamily="18" charset="0"/>
            </a:endParaRPr>
          </a:p>
          <a:p>
            <a:pPr lvl="1" algn="just" eaLnBrk="1" hangingPunct="1">
              <a:lnSpc>
                <a:spcPct val="150000"/>
              </a:lnSpc>
              <a:buFontTx/>
              <a:buChar char="–"/>
            </a:pPr>
            <a:endParaRPr lang="es-MX" sz="1800" b="0" dirty="0">
              <a:latin typeface="Baskerville Old Face" pitchFamily="18" charset="0"/>
            </a:endParaRPr>
          </a:p>
        </p:txBody>
      </p:sp>
      <p:sp>
        <p:nvSpPr>
          <p:cNvPr id="293891" name="Text Box 3"/>
          <p:cNvSpPr txBox="1">
            <a:spLocks noChangeArrowheads="1"/>
          </p:cNvSpPr>
          <p:nvPr/>
        </p:nvSpPr>
        <p:spPr bwMode="auto">
          <a:xfrm>
            <a:off x="251520" y="116632"/>
            <a:ext cx="746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3675" indent="-193675" algn="l">
              <a:defRPr sz="2400">
                <a:solidFill>
                  <a:schemeClr val="tx1"/>
                </a:solidFill>
                <a:latin typeface="Times New Roman" pitchFamily="18" charset="0"/>
              </a:defRPr>
            </a:lvl1pPr>
            <a:lvl2pPr marL="676275" indent="-292100" algn="l">
              <a:defRPr sz="2400">
                <a:solidFill>
                  <a:schemeClr val="tx1"/>
                </a:solidFill>
                <a:latin typeface="Times New Roman" pitchFamily="18" charset="0"/>
              </a:defRPr>
            </a:lvl2pPr>
            <a:lvl3pPr marL="1323975" indent="-457200" algn="l">
              <a:defRPr sz="2400">
                <a:solidFill>
                  <a:schemeClr val="tx1"/>
                </a:solidFill>
                <a:latin typeface="Times New Roman" pitchFamily="18" charset="0"/>
              </a:defRPr>
            </a:lvl3pPr>
            <a:lvl4pPr marL="2540000" indent="-457200" algn="l">
              <a:defRPr sz="2400">
                <a:solidFill>
                  <a:schemeClr val="tx1"/>
                </a:solidFill>
                <a:latin typeface="Times New Roman" pitchFamily="18" charset="0"/>
              </a:defRPr>
            </a:lvl4pPr>
            <a:lvl5pPr marL="3187700" indent="-457200" algn="l">
              <a:defRPr sz="2400">
                <a:solidFill>
                  <a:schemeClr val="tx1"/>
                </a:solidFill>
                <a:latin typeface="Times New Roman" pitchFamily="18" charset="0"/>
              </a:defRPr>
            </a:lvl5pPr>
            <a:lvl6pPr marL="3644900" indent="-457200" eaLnBrk="0" fontAlgn="base" hangingPunct="0">
              <a:spcBef>
                <a:spcPct val="0"/>
              </a:spcBef>
              <a:spcAft>
                <a:spcPct val="0"/>
              </a:spcAft>
              <a:defRPr sz="2400">
                <a:solidFill>
                  <a:schemeClr val="tx1"/>
                </a:solidFill>
                <a:latin typeface="Times New Roman" pitchFamily="18" charset="0"/>
              </a:defRPr>
            </a:lvl6pPr>
            <a:lvl7pPr marL="4102100" indent="-457200" eaLnBrk="0" fontAlgn="base" hangingPunct="0">
              <a:spcBef>
                <a:spcPct val="0"/>
              </a:spcBef>
              <a:spcAft>
                <a:spcPct val="0"/>
              </a:spcAft>
              <a:defRPr sz="2400">
                <a:solidFill>
                  <a:schemeClr val="tx1"/>
                </a:solidFill>
                <a:latin typeface="Times New Roman" pitchFamily="18" charset="0"/>
              </a:defRPr>
            </a:lvl7pPr>
            <a:lvl8pPr marL="4559300" indent="-457200" eaLnBrk="0" fontAlgn="base" hangingPunct="0">
              <a:spcBef>
                <a:spcPct val="0"/>
              </a:spcBef>
              <a:spcAft>
                <a:spcPct val="0"/>
              </a:spcAft>
              <a:defRPr sz="2400">
                <a:solidFill>
                  <a:schemeClr val="tx1"/>
                </a:solidFill>
                <a:latin typeface="Times New Roman" pitchFamily="18" charset="0"/>
              </a:defRPr>
            </a:lvl8pPr>
            <a:lvl9pPr marL="5016500" indent="-4572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MX" sz="2800" dirty="0">
                <a:latin typeface="Baskerville Old Face" pitchFamily="18" charset="0"/>
              </a:rPr>
              <a:t>EVIDENCIAS</a:t>
            </a:r>
          </a:p>
        </p:txBody>
      </p:sp>
    </p:spTree>
    <p:extLst>
      <p:ext uri="{BB962C8B-B14F-4D97-AF65-F5344CB8AC3E}">
        <p14:creationId xmlns:p14="http://schemas.microsoft.com/office/powerpoint/2010/main" val="8192069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890">
                                            <p:txEl>
                                              <p:pRg st="0" end="0"/>
                                            </p:txEl>
                                          </p:spTgt>
                                        </p:tgtEl>
                                        <p:attrNameLst>
                                          <p:attrName>style.visibility</p:attrName>
                                        </p:attrNameLst>
                                      </p:cBhvr>
                                      <p:to>
                                        <p:strVal val="visible"/>
                                      </p:to>
                                    </p:set>
                                    <p:animEffect transition="in" filter="blinds(horizontal)">
                                      <p:cBhvr>
                                        <p:cTn id="7" dur="500"/>
                                        <p:tgtEl>
                                          <p:spTgt spid="293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3890">
                                            <p:txEl>
                                              <p:pRg st="1" end="1"/>
                                            </p:txEl>
                                          </p:spTgt>
                                        </p:tgtEl>
                                        <p:attrNameLst>
                                          <p:attrName>style.visibility</p:attrName>
                                        </p:attrNameLst>
                                      </p:cBhvr>
                                      <p:to>
                                        <p:strVal val="visible"/>
                                      </p:to>
                                    </p:set>
                                    <p:animEffect transition="in" filter="blinds(horizontal)">
                                      <p:cBhvr>
                                        <p:cTn id="12" dur="500"/>
                                        <p:tgtEl>
                                          <p:spTgt spid="293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3890">
                                            <p:txEl>
                                              <p:pRg st="2" end="2"/>
                                            </p:txEl>
                                          </p:spTgt>
                                        </p:tgtEl>
                                        <p:attrNameLst>
                                          <p:attrName>style.visibility</p:attrName>
                                        </p:attrNameLst>
                                      </p:cBhvr>
                                      <p:to>
                                        <p:strVal val="visible"/>
                                      </p:to>
                                    </p:set>
                                    <p:animEffect transition="in" filter="blinds(horizontal)">
                                      <p:cBhvr>
                                        <p:cTn id="17" dur="500"/>
                                        <p:tgtEl>
                                          <p:spTgt spid="293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3890">
                                            <p:txEl>
                                              <p:pRg st="3" end="3"/>
                                            </p:txEl>
                                          </p:spTgt>
                                        </p:tgtEl>
                                        <p:attrNameLst>
                                          <p:attrName>style.visibility</p:attrName>
                                        </p:attrNameLst>
                                      </p:cBhvr>
                                      <p:to>
                                        <p:strVal val="visible"/>
                                      </p:to>
                                    </p:set>
                                    <p:animEffect transition="in" filter="blinds(horizontal)">
                                      <p:cBhvr>
                                        <p:cTn id="22" dur="500"/>
                                        <p:tgtEl>
                                          <p:spTgt spid="2938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3890">
                                            <p:txEl>
                                              <p:pRg st="4" end="4"/>
                                            </p:txEl>
                                          </p:spTgt>
                                        </p:tgtEl>
                                        <p:attrNameLst>
                                          <p:attrName>style.visibility</p:attrName>
                                        </p:attrNameLst>
                                      </p:cBhvr>
                                      <p:to>
                                        <p:strVal val="visible"/>
                                      </p:to>
                                    </p:set>
                                    <p:animEffect transition="in" filter="blinds(horizontal)">
                                      <p:cBhvr>
                                        <p:cTn id="27" dur="500"/>
                                        <p:tgtEl>
                                          <p:spTgt spid="2938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3890">
                                            <p:txEl>
                                              <p:pRg st="5" end="5"/>
                                            </p:txEl>
                                          </p:spTgt>
                                        </p:tgtEl>
                                        <p:attrNameLst>
                                          <p:attrName>style.visibility</p:attrName>
                                        </p:attrNameLst>
                                      </p:cBhvr>
                                      <p:to>
                                        <p:strVal val="visible"/>
                                      </p:to>
                                    </p:set>
                                    <p:animEffect transition="in" filter="blinds(horizontal)">
                                      <p:cBhvr>
                                        <p:cTn id="32" dur="500"/>
                                        <p:tgtEl>
                                          <p:spTgt spid="2938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3890">
                                            <p:txEl>
                                              <p:pRg st="6" end="6"/>
                                            </p:txEl>
                                          </p:spTgt>
                                        </p:tgtEl>
                                        <p:attrNameLst>
                                          <p:attrName>style.visibility</p:attrName>
                                        </p:attrNameLst>
                                      </p:cBhvr>
                                      <p:to>
                                        <p:strVal val="visible"/>
                                      </p:to>
                                    </p:set>
                                    <p:animEffect transition="in" filter="blinds(horizontal)">
                                      <p:cBhvr>
                                        <p:cTn id="37" dur="500"/>
                                        <p:tgtEl>
                                          <p:spTgt spid="2938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3890">
                                            <p:txEl>
                                              <p:pRg st="7" end="7"/>
                                            </p:txEl>
                                          </p:spTgt>
                                        </p:tgtEl>
                                        <p:attrNameLst>
                                          <p:attrName>style.visibility</p:attrName>
                                        </p:attrNameLst>
                                      </p:cBhvr>
                                      <p:to>
                                        <p:strVal val="visible"/>
                                      </p:to>
                                    </p:set>
                                    <p:animEffect transition="in" filter="blinds(horizontal)">
                                      <p:cBhvr>
                                        <p:cTn id="42" dur="500"/>
                                        <p:tgtEl>
                                          <p:spTgt spid="2938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3890">
                                            <p:txEl>
                                              <p:pRg st="8" end="8"/>
                                            </p:txEl>
                                          </p:spTgt>
                                        </p:tgtEl>
                                        <p:attrNameLst>
                                          <p:attrName>style.visibility</p:attrName>
                                        </p:attrNameLst>
                                      </p:cBhvr>
                                      <p:to>
                                        <p:strVal val="visible"/>
                                      </p:to>
                                    </p:set>
                                    <p:animEffect transition="in" filter="blinds(horizontal)">
                                      <p:cBhvr>
                                        <p:cTn id="47" dur="500"/>
                                        <p:tgtEl>
                                          <p:spTgt spid="2938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3890">
                                            <p:txEl>
                                              <p:pRg st="9" end="9"/>
                                            </p:txEl>
                                          </p:spTgt>
                                        </p:tgtEl>
                                        <p:attrNameLst>
                                          <p:attrName>style.visibility</p:attrName>
                                        </p:attrNameLst>
                                      </p:cBhvr>
                                      <p:to>
                                        <p:strVal val="visible"/>
                                      </p:to>
                                    </p:set>
                                    <p:animEffect transition="in" filter="blinds(horizontal)">
                                      <p:cBhvr>
                                        <p:cTn id="52" dur="500"/>
                                        <p:tgtEl>
                                          <p:spTgt spid="2938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F711A544-CA10-453F-83AD-FDBCC62B673E}" type="slidenum">
              <a:rPr lang="es-ES_tradnl"/>
              <a:pPr/>
              <a:t>4</a:t>
            </a:fld>
            <a:endParaRPr lang="es-ES_tradnl"/>
          </a:p>
        </p:txBody>
      </p:sp>
      <p:sp>
        <p:nvSpPr>
          <p:cNvPr id="296962" name="Text Box 2"/>
          <p:cNvSpPr txBox="1">
            <a:spLocks noChangeArrowheads="1"/>
          </p:cNvSpPr>
          <p:nvPr/>
        </p:nvSpPr>
        <p:spPr bwMode="auto">
          <a:xfrm>
            <a:off x="251520" y="188640"/>
            <a:ext cx="8712968" cy="697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itchFamily="18" charset="0"/>
              </a:defRPr>
            </a:lvl1pPr>
            <a:lvl2pPr marL="114300" algn="l">
              <a:defRPr sz="2400">
                <a:solidFill>
                  <a:schemeClr val="tx1"/>
                </a:solidFill>
                <a:latin typeface="Times New Roman" pitchFamily="18" charset="0"/>
              </a:defRPr>
            </a:lvl2pPr>
            <a:lvl3pPr marL="2281238" indent="-457200" algn="l">
              <a:defRPr sz="2400">
                <a:solidFill>
                  <a:schemeClr val="tx1"/>
                </a:solidFill>
                <a:latin typeface="Times New Roman" pitchFamily="18" charset="0"/>
              </a:defRPr>
            </a:lvl3pPr>
            <a:lvl4pPr marL="2852738" indent="-457200" algn="l">
              <a:defRPr sz="2400">
                <a:solidFill>
                  <a:schemeClr val="tx1"/>
                </a:solidFill>
                <a:latin typeface="Times New Roman" pitchFamily="18" charset="0"/>
              </a:defRPr>
            </a:lvl4pPr>
            <a:lvl5pPr marL="3424238" indent="-457200" algn="l">
              <a:defRPr sz="2400">
                <a:solidFill>
                  <a:schemeClr val="tx1"/>
                </a:solidFill>
                <a:latin typeface="Times New Roman" pitchFamily="18" charset="0"/>
              </a:defRPr>
            </a:lvl5pPr>
            <a:lvl6pPr marL="3881438" indent="-457200" eaLnBrk="0" fontAlgn="base" hangingPunct="0">
              <a:spcBef>
                <a:spcPct val="0"/>
              </a:spcBef>
              <a:spcAft>
                <a:spcPct val="0"/>
              </a:spcAft>
              <a:defRPr sz="2400">
                <a:solidFill>
                  <a:schemeClr val="tx1"/>
                </a:solidFill>
                <a:latin typeface="Times New Roman" pitchFamily="18" charset="0"/>
              </a:defRPr>
            </a:lvl6pPr>
            <a:lvl7pPr marL="4338638" indent="-457200" eaLnBrk="0" fontAlgn="base" hangingPunct="0">
              <a:spcBef>
                <a:spcPct val="0"/>
              </a:spcBef>
              <a:spcAft>
                <a:spcPct val="0"/>
              </a:spcAft>
              <a:defRPr sz="2400">
                <a:solidFill>
                  <a:schemeClr val="tx1"/>
                </a:solidFill>
                <a:latin typeface="Times New Roman" pitchFamily="18" charset="0"/>
              </a:defRPr>
            </a:lvl7pPr>
            <a:lvl8pPr marL="4795838" indent="-457200" eaLnBrk="0" fontAlgn="base" hangingPunct="0">
              <a:spcBef>
                <a:spcPct val="0"/>
              </a:spcBef>
              <a:spcAft>
                <a:spcPct val="0"/>
              </a:spcAft>
              <a:defRPr sz="2400">
                <a:solidFill>
                  <a:schemeClr val="tx1"/>
                </a:solidFill>
                <a:latin typeface="Times New Roman" pitchFamily="18" charset="0"/>
              </a:defRPr>
            </a:lvl8pPr>
            <a:lvl9pPr marL="5253038" indent="-457200" eaLnBrk="0" fontAlgn="base" hangingPunct="0">
              <a:spcBef>
                <a:spcPct val="0"/>
              </a:spcBef>
              <a:spcAft>
                <a:spcPct val="0"/>
              </a:spcAft>
              <a:defRPr sz="2400">
                <a:solidFill>
                  <a:schemeClr val="tx1"/>
                </a:solidFill>
                <a:latin typeface="Times New Roman" pitchFamily="18" charset="0"/>
              </a:defRPr>
            </a:lvl9pPr>
          </a:lstStyle>
          <a:p>
            <a:pPr marL="569913" lvl="1" indent="-185738" algn="just">
              <a:lnSpc>
                <a:spcPct val="150000"/>
              </a:lnSpc>
            </a:pPr>
            <a:r>
              <a:rPr lang="es-PE" sz="2000" dirty="0">
                <a:solidFill>
                  <a:srgbClr val="006600"/>
                </a:solidFill>
                <a:latin typeface="Baskerville Old Face" pitchFamily="18" charset="0"/>
              </a:rPr>
              <a:t>Competencia (continuación)</a:t>
            </a:r>
          </a:p>
          <a:p>
            <a:pPr marL="569913" lvl="1" indent="-185738" algn="just">
              <a:lnSpc>
                <a:spcPct val="150000"/>
              </a:lnSpc>
              <a:buFontTx/>
              <a:buChar char="–"/>
            </a:pPr>
            <a:r>
              <a:rPr lang="es-PE" sz="2000" dirty="0">
                <a:latin typeface="Baskerville Old Face" pitchFamily="18" charset="0"/>
              </a:rPr>
              <a:t>La evidencia que se obtiene cuando se ha establecido un sistema de control interno apropiado es más confiable que aquella que se obtiene cuando el sistema de control interno es deficiente, no es satisfactorio o no se ha establecido.</a:t>
            </a:r>
          </a:p>
          <a:p>
            <a:pPr marL="569913" lvl="1" indent="-185738" algn="just">
              <a:lnSpc>
                <a:spcPct val="150000"/>
              </a:lnSpc>
              <a:buFontTx/>
              <a:buChar char="–"/>
            </a:pPr>
            <a:endParaRPr lang="es-PE" sz="2000" dirty="0">
              <a:latin typeface="Baskerville Old Face" pitchFamily="18" charset="0"/>
            </a:endParaRPr>
          </a:p>
          <a:p>
            <a:pPr marL="569913" lvl="1" indent="-185738" algn="just">
              <a:lnSpc>
                <a:spcPct val="150000"/>
              </a:lnSpc>
              <a:buFontTx/>
              <a:buChar char="–"/>
            </a:pPr>
            <a:r>
              <a:rPr lang="es-PE" sz="2000" dirty="0">
                <a:latin typeface="Baskerville Old Face" pitchFamily="18" charset="0"/>
              </a:rPr>
              <a:t>La evidencia que se obtiene físicamente mediante un examen, observación, cálculo o inspección es más confiable que la que se obtiene en forma indirecta.</a:t>
            </a:r>
          </a:p>
          <a:p>
            <a:pPr marL="569913" lvl="1" indent="-185738" algn="just">
              <a:lnSpc>
                <a:spcPct val="150000"/>
              </a:lnSpc>
              <a:buFontTx/>
              <a:buChar char="–"/>
            </a:pPr>
            <a:r>
              <a:rPr lang="es-PE" sz="2000" dirty="0">
                <a:latin typeface="Baskerville Old Face" pitchFamily="18" charset="0"/>
              </a:rPr>
              <a:t>Los documentos originales son más confiables que sus copias.</a:t>
            </a:r>
          </a:p>
          <a:p>
            <a:pPr marL="569913" lvl="1" indent="-185738" algn="just">
              <a:lnSpc>
                <a:spcPct val="150000"/>
              </a:lnSpc>
              <a:buFontTx/>
              <a:buChar char="–"/>
            </a:pPr>
            <a:endParaRPr lang="es-PE" sz="2000" dirty="0">
              <a:latin typeface="Baskerville Old Face" pitchFamily="18" charset="0"/>
            </a:endParaRPr>
          </a:p>
          <a:p>
            <a:pPr marL="569913" lvl="1" indent="-185738" algn="just">
              <a:lnSpc>
                <a:spcPct val="150000"/>
              </a:lnSpc>
              <a:buFontTx/>
              <a:buChar char="–"/>
            </a:pPr>
            <a:r>
              <a:rPr lang="es-PE" sz="2000" dirty="0">
                <a:latin typeface="Baskerville Old Face" pitchFamily="18" charset="0"/>
              </a:rPr>
              <a:t>La evidencia testimonial que se obtiene en circunstancias que permite a los informantes expresarse libremente merece mas crédito que aquella que se obtiene en circunstancias comprometedoras (por ejemplo, cuando los informantes pueden sentirse intimidados).</a:t>
            </a:r>
          </a:p>
          <a:p>
            <a:pPr marL="569913" lvl="1" indent="-185738" algn="just">
              <a:lnSpc>
                <a:spcPct val="150000"/>
              </a:lnSpc>
              <a:buFontTx/>
              <a:buChar char="–"/>
            </a:pPr>
            <a:endParaRPr lang="es-PE" sz="2000" dirty="0">
              <a:latin typeface="Baskerville Old Face" pitchFamily="18" charset="0"/>
            </a:endParaRPr>
          </a:p>
        </p:txBody>
      </p:sp>
    </p:spTree>
    <p:extLst>
      <p:ext uri="{BB962C8B-B14F-4D97-AF65-F5344CB8AC3E}">
        <p14:creationId xmlns:p14="http://schemas.microsoft.com/office/powerpoint/2010/main" val="3311940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2">
                                            <p:txEl>
                                              <p:pRg st="0" end="0"/>
                                            </p:txEl>
                                          </p:spTgt>
                                        </p:tgtEl>
                                        <p:attrNameLst>
                                          <p:attrName>style.visibility</p:attrName>
                                        </p:attrNameLst>
                                      </p:cBhvr>
                                      <p:to>
                                        <p:strVal val="visible"/>
                                      </p:to>
                                    </p:set>
                                    <p:animEffect transition="in" filter="blinds(horizontal)">
                                      <p:cBhvr>
                                        <p:cTn id="7" dur="500"/>
                                        <p:tgtEl>
                                          <p:spTgt spid="296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62">
                                            <p:txEl>
                                              <p:pRg st="1" end="1"/>
                                            </p:txEl>
                                          </p:spTgt>
                                        </p:tgtEl>
                                        <p:attrNameLst>
                                          <p:attrName>style.visibility</p:attrName>
                                        </p:attrNameLst>
                                      </p:cBhvr>
                                      <p:to>
                                        <p:strVal val="visible"/>
                                      </p:to>
                                    </p:set>
                                    <p:animEffect transition="in" filter="blinds(horizontal)">
                                      <p:cBhvr>
                                        <p:cTn id="12" dur="500"/>
                                        <p:tgtEl>
                                          <p:spTgt spid="2969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62">
                                            <p:txEl>
                                              <p:pRg st="3" end="3"/>
                                            </p:txEl>
                                          </p:spTgt>
                                        </p:tgtEl>
                                        <p:attrNameLst>
                                          <p:attrName>style.visibility</p:attrName>
                                        </p:attrNameLst>
                                      </p:cBhvr>
                                      <p:to>
                                        <p:strVal val="visible"/>
                                      </p:to>
                                    </p:set>
                                    <p:animEffect transition="in" filter="blinds(horizontal)">
                                      <p:cBhvr>
                                        <p:cTn id="17" dur="500"/>
                                        <p:tgtEl>
                                          <p:spTgt spid="2969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6962">
                                            <p:txEl>
                                              <p:pRg st="4" end="4"/>
                                            </p:txEl>
                                          </p:spTgt>
                                        </p:tgtEl>
                                        <p:attrNameLst>
                                          <p:attrName>style.visibility</p:attrName>
                                        </p:attrNameLst>
                                      </p:cBhvr>
                                      <p:to>
                                        <p:strVal val="visible"/>
                                      </p:to>
                                    </p:set>
                                    <p:animEffect transition="in" filter="blinds(horizontal)">
                                      <p:cBhvr>
                                        <p:cTn id="22" dur="500"/>
                                        <p:tgtEl>
                                          <p:spTgt spid="2969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6962">
                                            <p:txEl>
                                              <p:pRg st="6" end="6"/>
                                            </p:txEl>
                                          </p:spTgt>
                                        </p:tgtEl>
                                        <p:attrNameLst>
                                          <p:attrName>style.visibility</p:attrName>
                                        </p:attrNameLst>
                                      </p:cBhvr>
                                      <p:to>
                                        <p:strVal val="visible"/>
                                      </p:to>
                                    </p:set>
                                    <p:animEffect transition="in" filter="blinds(horizontal)">
                                      <p:cBhvr>
                                        <p:cTn id="27" dur="500"/>
                                        <p:tgtEl>
                                          <p:spTgt spid="2969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7C92FD6B-6FBA-4C75-BDBE-0B6442D0E50B}" type="slidenum">
              <a:rPr lang="es-ES_tradnl"/>
              <a:pPr/>
              <a:t>5</a:t>
            </a:fld>
            <a:endParaRPr lang="es-ES_tradnl"/>
          </a:p>
        </p:txBody>
      </p:sp>
      <p:sp>
        <p:nvSpPr>
          <p:cNvPr id="299010" name="Text Box 2"/>
          <p:cNvSpPr txBox="1">
            <a:spLocks noChangeArrowheads="1"/>
          </p:cNvSpPr>
          <p:nvPr/>
        </p:nvSpPr>
        <p:spPr bwMode="auto">
          <a:xfrm>
            <a:off x="336794" y="548680"/>
            <a:ext cx="848367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3038" indent="-173038" algn="l">
              <a:defRPr sz="2400">
                <a:solidFill>
                  <a:schemeClr val="tx1"/>
                </a:solidFill>
                <a:latin typeface="Times New Roman" pitchFamily="18" charset="0"/>
              </a:defRPr>
            </a:lvl1pPr>
            <a:lvl2pPr marL="292100" indent="-4763" algn="l">
              <a:defRPr sz="2400">
                <a:solidFill>
                  <a:schemeClr val="tx1"/>
                </a:solidFill>
                <a:latin typeface="Times New Roman" pitchFamily="18" charset="0"/>
              </a:defRPr>
            </a:lvl2pPr>
            <a:lvl3pPr marL="2281238" indent="-457200" algn="l">
              <a:defRPr sz="2400">
                <a:solidFill>
                  <a:schemeClr val="tx1"/>
                </a:solidFill>
                <a:latin typeface="Times New Roman" pitchFamily="18" charset="0"/>
              </a:defRPr>
            </a:lvl3pPr>
            <a:lvl4pPr marL="2852738" indent="-457200" algn="l">
              <a:defRPr sz="2400">
                <a:solidFill>
                  <a:schemeClr val="tx1"/>
                </a:solidFill>
                <a:latin typeface="Times New Roman" pitchFamily="18" charset="0"/>
              </a:defRPr>
            </a:lvl4pPr>
            <a:lvl5pPr marL="3424238" indent="-457200" algn="l">
              <a:defRPr sz="2400">
                <a:solidFill>
                  <a:schemeClr val="tx1"/>
                </a:solidFill>
                <a:latin typeface="Times New Roman" pitchFamily="18" charset="0"/>
              </a:defRPr>
            </a:lvl5pPr>
            <a:lvl6pPr marL="3881438" indent="-457200" eaLnBrk="0" fontAlgn="base" hangingPunct="0">
              <a:spcBef>
                <a:spcPct val="0"/>
              </a:spcBef>
              <a:spcAft>
                <a:spcPct val="0"/>
              </a:spcAft>
              <a:defRPr sz="2400">
                <a:solidFill>
                  <a:schemeClr val="tx1"/>
                </a:solidFill>
                <a:latin typeface="Times New Roman" pitchFamily="18" charset="0"/>
              </a:defRPr>
            </a:lvl6pPr>
            <a:lvl7pPr marL="4338638" indent="-457200" eaLnBrk="0" fontAlgn="base" hangingPunct="0">
              <a:spcBef>
                <a:spcPct val="0"/>
              </a:spcBef>
              <a:spcAft>
                <a:spcPct val="0"/>
              </a:spcAft>
              <a:defRPr sz="2400">
                <a:solidFill>
                  <a:schemeClr val="tx1"/>
                </a:solidFill>
                <a:latin typeface="Times New Roman" pitchFamily="18" charset="0"/>
              </a:defRPr>
            </a:lvl7pPr>
            <a:lvl8pPr marL="4795838" indent="-457200" eaLnBrk="0" fontAlgn="base" hangingPunct="0">
              <a:spcBef>
                <a:spcPct val="0"/>
              </a:spcBef>
              <a:spcAft>
                <a:spcPct val="0"/>
              </a:spcAft>
              <a:defRPr sz="2400">
                <a:solidFill>
                  <a:schemeClr val="tx1"/>
                </a:solidFill>
                <a:latin typeface="Times New Roman" pitchFamily="18" charset="0"/>
              </a:defRPr>
            </a:lvl8pPr>
            <a:lvl9pPr marL="5253038" indent="-457200" eaLnBrk="0" fontAlgn="base" hangingPunct="0">
              <a:spcBef>
                <a:spcPct val="0"/>
              </a:spcBef>
              <a:spcAft>
                <a:spcPct val="0"/>
              </a:spcAft>
              <a:defRPr sz="2400">
                <a:solidFill>
                  <a:schemeClr val="tx1"/>
                </a:solidFill>
                <a:latin typeface="Times New Roman" pitchFamily="18" charset="0"/>
              </a:defRPr>
            </a:lvl9pPr>
          </a:lstStyle>
          <a:p>
            <a:pPr marL="569913" lvl="1" indent="-185738" algn="just">
              <a:lnSpc>
                <a:spcPct val="150000"/>
              </a:lnSpc>
            </a:pPr>
            <a:r>
              <a:rPr lang="es-MX" sz="2000" dirty="0">
                <a:solidFill>
                  <a:srgbClr val="006600"/>
                </a:solidFill>
                <a:latin typeface="Baskerville Old Face" pitchFamily="18" charset="0"/>
              </a:rPr>
              <a:t>Relevancia:</a:t>
            </a:r>
          </a:p>
          <a:p>
            <a:pPr marL="569913" lvl="1" indent="-185738" algn="just">
              <a:lnSpc>
                <a:spcPct val="150000"/>
              </a:lnSpc>
              <a:buFont typeface="Times New Roman" pitchFamily="18" charset="0"/>
              <a:buChar char="–"/>
            </a:pPr>
            <a:r>
              <a:rPr lang="es-PE" sz="2000" dirty="0">
                <a:latin typeface="Baskerville Old Face" pitchFamily="18" charset="0"/>
              </a:rPr>
              <a:t>Se refiere a la relación que existe entre la evidencia y su uso. </a:t>
            </a:r>
          </a:p>
          <a:p>
            <a:pPr marL="569913" lvl="1" indent="-185738" algn="just">
              <a:lnSpc>
                <a:spcPct val="150000"/>
              </a:lnSpc>
              <a:buFont typeface="Times New Roman" pitchFamily="18" charset="0"/>
              <a:buChar char="–"/>
            </a:pPr>
            <a:r>
              <a:rPr lang="es-PE" sz="2000" dirty="0">
                <a:latin typeface="Baskerville Old Face" pitchFamily="18" charset="0"/>
              </a:rPr>
              <a:t>La información que se utilice para demostrar o refutar un hecho será relevante si guarda una relación lógica y patente con ese hecho. </a:t>
            </a:r>
          </a:p>
          <a:p>
            <a:pPr marL="569913" lvl="1" indent="-185738" algn="just">
              <a:lnSpc>
                <a:spcPct val="150000"/>
              </a:lnSpc>
              <a:buFont typeface="Times New Roman" pitchFamily="18" charset="0"/>
              <a:buChar char="–"/>
            </a:pPr>
            <a:r>
              <a:rPr lang="es-PE" sz="2000" dirty="0">
                <a:latin typeface="Baskerville Old Face" pitchFamily="18" charset="0"/>
              </a:rPr>
              <a:t>Si no lo hace, será irrelevante y, por consiguiente, no deberá incluirse como evidencia.</a:t>
            </a:r>
          </a:p>
          <a:p>
            <a:pPr marL="569913" lvl="1" indent="-185738" algn="just">
              <a:lnSpc>
                <a:spcPct val="150000"/>
              </a:lnSpc>
              <a:buFont typeface="Times New Roman" pitchFamily="18" charset="0"/>
              <a:buChar char="–"/>
            </a:pPr>
            <a:r>
              <a:rPr lang="es-PE" sz="2000" dirty="0">
                <a:latin typeface="Baskerville Old Face" pitchFamily="18" charset="0"/>
              </a:rPr>
              <a:t>Cuando lo estimen conveniente, el auditor deberá obtener de los funcionarios de la entidad auditada declaraciones por escrito respecto a la relevancia y competencia de la evidencia que haya obtenido..</a:t>
            </a:r>
          </a:p>
        </p:txBody>
      </p:sp>
    </p:spTree>
    <p:extLst>
      <p:ext uri="{BB962C8B-B14F-4D97-AF65-F5344CB8AC3E}">
        <p14:creationId xmlns:p14="http://schemas.microsoft.com/office/powerpoint/2010/main" val="42502476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0">
                                            <p:txEl>
                                              <p:pRg st="0" end="0"/>
                                            </p:txEl>
                                          </p:spTgt>
                                        </p:tgtEl>
                                        <p:attrNameLst>
                                          <p:attrName>style.visibility</p:attrName>
                                        </p:attrNameLst>
                                      </p:cBhvr>
                                      <p:to>
                                        <p:strVal val="visible"/>
                                      </p:to>
                                    </p:set>
                                    <p:animEffect transition="in" filter="blinds(horizontal)">
                                      <p:cBhvr>
                                        <p:cTn id="7" dur="500"/>
                                        <p:tgtEl>
                                          <p:spTgt spid="299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0">
                                            <p:txEl>
                                              <p:pRg st="1" end="1"/>
                                            </p:txEl>
                                          </p:spTgt>
                                        </p:tgtEl>
                                        <p:attrNameLst>
                                          <p:attrName>style.visibility</p:attrName>
                                        </p:attrNameLst>
                                      </p:cBhvr>
                                      <p:to>
                                        <p:strVal val="visible"/>
                                      </p:to>
                                    </p:set>
                                    <p:animEffect transition="in" filter="blinds(horizontal)">
                                      <p:cBhvr>
                                        <p:cTn id="12" dur="500"/>
                                        <p:tgtEl>
                                          <p:spTgt spid="299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9010">
                                            <p:txEl>
                                              <p:pRg st="2" end="2"/>
                                            </p:txEl>
                                          </p:spTgt>
                                        </p:tgtEl>
                                        <p:attrNameLst>
                                          <p:attrName>style.visibility</p:attrName>
                                        </p:attrNameLst>
                                      </p:cBhvr>
                                      <p:to>
                                        <p:strVal val="visible"/>
                                      </p:to>
                                    </p:set>
                                    <p:animEffect transition="in" filter="blinds(horizontal)">
                                      <p:cBhvr>
                                        <p:cTn id="17" dur="500"/>
                                        <p:tgtEl>
                                          <p:spTgt spid="299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9010">
                                            <p:txEl>
                                              <p:pRg st="3" end="3"/>
                                            </p:txEl>
                                          </p:spTgt>
                                        </p:tgtEl>
                                        <p:attrNameLst>
                                          <p:attrName>style.visibility</p:attrName>
                                        </p:attrNameLst>
                                      </p:cBhvr>
                                      <p:to>
                                        <p:strVal val="visible"/>
                                      </p:to>
                                    </p:set>
                                    <p:animEffect transition="in" filter="blinds(horizontal)">
                                      <p:cBhvr>
                                        <p:cTn id="22" dur="500"/>
                                        <p:tgtEl>
                                          <p:spTgt spid="2990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9010">
                                            <p:txEl>
                                              <p:pRg st="4" end="4"/>
                                            </p:txEl>
                                          </p:spTgt>
                                        </p:tgtEl>
                                        <p:attrNameLst>
                                          <p:attrName>style.visibility</p:attrName>
                                        </p:attrNameLst>
                                      </p:cBhvr>
                                      <p:to>
                                        <p:strVal val="visible"/>
                                      </p:to>
                                    </p:set>
                                    <p:animEffect transition="in" filter="blinds(horizontal)">
                                      <p:cBhvr>
                                        <p:cTn id="27" dur="500"/>
                                        <p:tgtEl>
                                          <p:spTgt spid="2990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2"/>
          </p:nvPr>
        </p:nvSpPr>
        <p:spPr/>
        <p:txBody>
          <a:bodyPr/>
          <a:lstStyle/>
          <a:p>
            <a:fld id="{B77A87FE-31E0-4CA1-9BB5-642329242DE3}" type="slidenum">
              <a:rPr lang="es-ES_tradnl"/>
              <a:pPr/>
              <a:t>6</a:t>
            </a:fld>
            <a:endParaRPr lang="es-ES_tradnl"/>
          </a:p>
        </p:txBody>
      </p:sp>
      <p:sp>
        <p:nvSpPr>
          <p:cNvPr id="319490" name="Text Box 2"/>
          <p:cNvSpPr txBox="1">
            <a:spLocks noChangeArrowheads="1"/>
          </p:cNvSpPr>
          <p:nvPr/>
        </p:nvSpPr>
        <p:spPr bwMode="auto">
          <a:xfrm>
            <a:off x="162721" y="294306"/>
            <a:ext cx="5483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PE" sz="2400">
                <a:solidFill>
                  <a:schemeClr val="accent2"/>
                </a:solidFill>
              </a:rPr>
              <a:t>Evidencias de hallazgos: Documentarias.</a:t>
            </a:r>
            <a:endParaRPr lang="en-US" sz="2400">
              <a:solidFill>
                <a:schemeClr val="accent2"/>
              </a:solidFill>
            </a:endParaRPr>
          </a:p>
        </p:txBody>
      </p:sp>
      <p:pic>
        <p:nvPicPr>
          <p:cNvPr id="319494" name="Picture 6" descr="Evidencias fotográficas de expedientes"/>
          <p:cNvPicPr>
            <a:picLocks noChangeAspect="1" noChangeArrowheads="1"/>
          </p:cNvPicPr>
          <p:nvPr/>
        </p:nvPicPr>
        <p:blipFill>
          <a:blip r:embed="rId2" cstate="print">
            <a:lum bright="18000"/>
            <a:extLst>
              <a:ext uri="{28A0092B-C50C-407E-A947-70E740481C1C}">
                <a14:useLocalDpi xmlns:a14="http://schemas.microsoft.com/office/drawing/2010/main" val="0"/>
              </a:ext>
            </a:extLst>
          </a:blip>
          <a:srcRect/>
          <a:stretch>
            <a:fillRect/>
          </a:stretch>
        </p:blipFill>
        <p:spPr bwMode="auto">
          <a:xfrm>
            <a:off x="547973" y="1214437"/>
            <a:ext cx="4070350" cy="3052763"/>
          </a:xfrm>
          <a:prstGeom prst="rect">
            <a:avLst/>
          </a:prstGeom>
          <a:noFill/>
          <a:extLst>
            <a:ext uri="{909E8E84-426E-40DD-AFC4-6F175D3DCCD1}">
              <a14:hiddenFill xmlns:a14="http://schemas.microsoft.com/office/drawing/2010/main">
                <a:solidFill>
                  <a:srgbClr val="FFFFFF"/>
                </a:solidFill>
              </a14:hiddenFill>
            </a:ext>
          </a:extLst>
        </p:spPr>
      </p:pic>
      <p:pic>
        <p:nvPicPr>
          <p:cNvPr id="319495" name="Picture 7" descr="Planos en expedientes"/>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4667363" y="1916832"/>
            <a:ext cx="4070350" cy="3052763"/>
          </a:xfrm>
          <a:prstGeom prst="rect">
            <a:avLst/>
          </a:prstGeom>
          <a:noFill/>
          <a:extLst>
            <a:ext uri="{909E8E84-426E-40DD-AFC4-6F175D3DCCD1}">
              <a14:hiddenFill xmlns:a14="http://schemas.microsoft.com/office/drawing/2010/main">
                <a:solidFill>
                  <a:srgbClr val="FFFFFF"/>
                </a:solidFill>
              </a14:hiddenFill>
            </a:ext>
          </a:extLst>
        </p:spPr>
      </p:pic>
      <p:pic>
        <p:nvPicPr>
          <p:cNvPr id="319496" name="Picture 8" descr="expedientes de crédi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624" y="4239555"/>
            <a:ext cx="31242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51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CB7741E2-3C45-4659-973E-684B4CFAEF10}" type="slidenum">
              <a:rPr lang="es-ES_tradnl"/>
              <a:pPr/>
              <a:t>7</a:t>
            </a:fld>
            <a:endParaRPr lang="es-ES_tradnl"/>
          </a:p>
        </p:txBody>
      </p:sp>
      <p:pic>
        <p:nvPicPr>
          <p:cNvPr id="322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5791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2563" name="Text Box 3"/>
          <p:cNvSpPr txBox="1">
            <a:spLocks noChangeArrowheads="1"/>
          </p:cNvSpPr>
          <p:nvPr/>
        </p:nvSpPr>
        <p:spPr bwMode="auto">
          <a:xfrm>
            <a:off x="138113" y="727075"/>
            <a:ext cx="62626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s-PE" sz="2400">
                <a:solidFill>
                  <a:schemeClr val="accent2"/>
                </a:solidFill>
              </a:rPr>
              <a:t>Evidencias de hallazgos: Captura de Pantallas.</a:t>
            </a:r>
            <a:endParaRPr lang="en-US" sz="2400">
              <a:solidFill>
                <a:schemeClr val="accent2"/>
              </a:solidFill>
            </a:endParaRPr>
          </a:p>
        </p:txBody>
      </p:sp>
    </p:spTree>
    <p:extLst>
      <p:ext uri="{BB962C8B-B14F-4D97-AF65-F5344CB8AC3E}">
        <p14:creationId xmlns:p14="http://schemas.microsoft.com/office/powerpoint/2010/main" val="10619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251521" y="1556792"/>
            <a:ext cx="5976663" cy="4537075"/>
          </a:xfrm>
        </p:spPr>
        <p:txBody>
          <a:bodyPr>
            <a:normAutofit fontScale="85000" lnSpcReduction="20000"/>
          </a:bodyPr>
          <a:lstStyle/>
          <a:p>
            <a:pPr marL="0" indent="0">
              <a:lnSpc>
                <a:spcPct val="150000"/>
              </a:lnSpc>
              <a:buNone/>
            </a:pPr>
            <a:r>
              <a:rPr lang="es-CL" sz="2000" b="1" dirty="0">
                <a:latin typeface="Baskerville Old Face" pitchFamily="18" charset="0"/>
              </a:rPr>
              <a:t>Cuestionarios:</a:t>
            </a:r>
          </a:p>
          <a:p>
            <a:pPr algn="just">
              <a:lnSpc>
                <a:spcPct val="150000"/>
              </a:lnSpc>
            </a:pPr>
            <a:r>
              <a:rPr lang="es-CL" sz="2000" dirty="0">
                <a:latin typeface="Baskerville Old Face" pitchFamily="18" charset="0"/>
              </a:rPr>
              <a:t>Lo habitual comenzar solicitando la completación de cuestionarios preimpresos que se envían a las personas concretas que el auditor cree adecuadas, sin que sea obligatorio que dichas personas sean las responsables oficiales de las diversas áreas a auditar.</a:t>
            </a:r>
          </a:p>
          <a:p>
            <a:pPr>
              <a:lnSpc>
                <a:spcPct val="150000"/>
              </a:lnSpc>
            </a:pPr>
            <a:r>
              <a:rPr lang="es-CL" sz="2000" dirty="0">
                <a:latin typeface="Baskerville Old Face" pitchFamily="18" charset="0"/>
              </a:rPr>
              <a:t>Estos cuestionarios no pueden ni deben ser repetidos para instalaciones distintas, sino diferentes y muy específicos para cada situación, y muy cuidados en su fondo y su forma.</a:t>
            </a:r>
          </a:p>
          <a:p>
            <a:pPr>
              <a:lnSpc>
                <a:spcPct val="150000"/>
              </a:lnSpc>
            </a:pPr>
            <a:r>
              <a:rPr lang="es-CL" sz="2000" dirty="0">
                <a:latin typeface="Baskerville Old Face" pitchFamily="18" charset="0"/>
              </a:rPr>
              <a:t>Sobre esta base, se estudia y analiza la documentación recibida, de modo que tal análisis determine a su vez la información que deberá elaborar el propio auditor</a:t>
            </a:r>
          </a:p>
        </p:txBody>
      </p:sp>
      <p:sp>
        <p:nvSpPr>
          <p:cNvPr id="3" name="2 Título"/>
          <p:cNvSpPr>
            <a:spLocks noGrp="1"/>
          </p:cNvSpPr>
          <p:nvPr>
            <p:ph type="title"/>
          </p:nvPr>
        </p:nvSpPr>
        <p:spPr/>
        <p:txBody>
          <a:bodyPr>
            <a:normAutofit/>
          </a:bodyPr>
          <a:lstStyle/>
          <a:p>
            <a:r>
              <a:rPr lang="es-CL" sz="3200" b="1" dirty="0">
                <a:latin typeface="Baskerville Old Face" pitchFamily="18" charset="0"/>
              </a:rPr>
              <a:t>Herramientas y Técnicas para la Auditoría Informática</a:t>
            </a:r>
            <a:endParaRPr lang="es-VE" sz="3200" b="1" dirty="0">
              <a:latin typeface="Baskerville Old Face" pitchFamily="18" charset="0"/>
            </a:endParaRPr>
          </a:p>
        </p:txBody>
      </p:sp>
      <p:sp>
        <p:nvSpPr>
          <p:cNvPr id="4" name="AutoShape 2" descr="data:image/jpeg;base64,/9j/4AAQSkZJRgABAQAAAQABAAD/2wCEAAkGBxQPEBAUDxQPFA8XEhQUFxQUFBQUFRQUFBQXFhQVFBUYHSghGBwlHBQVITEiJSkrLi8uGCAzODMtNygtLi0BCgoKDg0OGxAQGzclHyUsLDc3NzQsLDY1NDAuLTQ0NSw1LSw1LSwtNywsNzIsLC0sLDAsLDQsLCwsNSwsKzcsL//AABEIAMIBAwMBIgACEQEDEQH/xAAcAAACAgMBAQAAAAAAAAAAAAAAAQIGBAUHAwj/xABJEAABAwIDBAcDCAYJAwUAAAABAAIDBBEFEiEGMUFRBxMiYXGBkRQyoSM0QlKCkqKxFRYzYnLBJENjc5Oy0eHwF4PSCFNkdKP/xAAZAQEAAwEBAAAAAAAAAAAAAAAAAQIDBAX/xAAwEQEAAQMBBAgEBwAAAAAAAAAAAQIDEQQSITHRMkFRcYGhsfATUmHhBRQiM0KRwf/aAAwDAQACEQMRAD8Au0vSJTPhlydcybq3ZA9uhflOXtNJ4232XMcOpuumij17cjGX49twF/iujYngDavN1eGSwv4PfPT04PflidL8WXWDg3R7VRSRymakjlY4PADZKhoINxf9kT8FSYmXj6jS6m7XTt4mI7Pfo6UxgaAGiwAAA5AaAKVlpDg9Q8gy11SObYYqeJp83Me8eTkDZaAkmU1MxO8TVVRI0/8AbL8g8mq72FT6ZsEinp2VLJoYMQpSJInvlZEXBrg4x3cRrcZm/vC2mYqwdHm05xShjmka5k47ErS0tBeB77L72uGotu1HBbfD8Dpqb5vT00X93FGw+rQsyonbG0vkc1rGi5c4gADvJQeiRIGpsB3qtQ4/LWuLcPYBEDZ1VK05B3RR6F58bd63NFhrYzme58sv/uSG578jR2Yx3NA81GWdNyK+jw7ffH0ZqEIUtAhCEAmhCAQhCAQhCAQhCAQhCAQhCAQoTTNY0ueQ1o1JOgC53tXtsXZo6YlrNxduc7w5BBvtp9sGUwLISHS7r72t/wBSuV4pij5nFz3Fzid5Kw6mqLjqVhvkQTkkXg56i568y5A3OUSUrpXQO6FG6EH1Cmqz+rNRJ84xOvd3Qtp6ZvgCyMvA+1fvR+olE7Wdk1QedTUVFQD9mR5b8EGwxDaajp9J6qkjP1XzRh3k29yteNuqV/zcVlT/APXpKmRp8H5AwjvvZbbD8Cpqb5vT00X93FGw+JLRqvTF8SZSwySyk5Gi9uLjua0d5NgiJmIjMqtjG3clO1rjh9UxrjZvtEtPCTzsxj3v/Cq5DTV2POe9z4oqdh7LXB7ow76oa0tLjY6uvx4XstJU1M2K1jcx+UkeGNH0Y233DuAuT5ldqwygZTQxxRCzGNsOZ5uPeTcnxVYnLzbdc6yufkjzlQ+jLa+SWaow7EGRQ10DnZGRtyMfE21wwcSL3B+k1wPAldFXNOl7ZiQiLE8Pu2vpbOdl3yRNNySPpFuunFpcNdArbsRtPHitHHURWDj2ZI73McoAzN8NQQeIIVnpt8hCEAhCEDQhCAQhCAQhCAQhCAQhCAWDi2LR0rM0ptyaPed4D+a1u1G07KIZRZ0xFw3g2+4u/wBFyXGcZkqHl0jiSf8Algg2+0+1clU4i+WMbmDd4nmVU5prrzklXg56CT3ryc9Rc5QJQMlK6V0iUDuokpEqN0EroUbpIO3vxLF6b9pBDUMH0oxcnwDCD+FQi6SGsOWqpponcQCCfuvDSFfF5VNKyVuWVjHt5PaHD0Krie1yzYux0Lk+MRP3aKj23opf64MPKRrmfitl+Kq/SlizZWU0cL2PYS6RxY4OFxZrNR4vW12i2WwxoLppIqQ/W65kbe7syG3pZUDEsGa0j2KU1rCbA08M8hHeTG1zLd+ZROXJqvzU25ommJz1xyb/AKKKIPqpZT/Vx2Hc6Q2v91rh5rqq5zsHT1dE2YGhqHGQsIc58ETAGh2js78497gwq0iTEZL/ACeHQci6SaqPmwMiHo5TTwdWhtTbsxTMYlvVxfEGHZXFxNGD+hqx1nsa0kQuGtgBxaSXNHFpc0DS66WcJq5B8rXvYf8A4tPBEP8A9hMR6ryqtjKacAVZqqkAg5Z6mZ0dxexMLXCO+p+irOtYIpA9rXNIc0gEOBuCCLgg8QQpLwpaaOnjayJrY4WNs1o0axo4DkAtK7aXr5DFhzBO8aOmcS2nj8XDV57m7+aiZUqrpp4rChYVHQub2ppHSyeGSNv8EY0Hibu71mqVonJoSTRIQhCAQhCAQhCASe8NBJNgNSe5NV/HsR+iD2Qde9w4eA/PwQcgx3FDUTyyOPvPcfAX0HkLLUPkU8QGSWRvJ7h5X0WG56CTnrzLlElIlAyUiVElRLkEiVElJK6B3SuldMBAIXs2nJ4IQfQxwepfbra+ccxTw08LT/iNkcPJyP1UgcbzOq5jxE1VUPZ/hZwz8KzsQxqmpvnFRTRf3krGfBxWmPSBQkkQyyVDhwpoJ6jyzRsLfig22H4BS03zempYjzjhjYfMgXK2V1Vv1qqJB/RsLxF3IzmClHiRI/MB9m/cjrsXltliwumHHrJZ6lw+yxrB8UFpTVWGBV8h+XxN7R9WlpYYvxydY78kv1Ep3j+kzYjU8+vrJ8p+xG5rbd1rIN5iGMU9ML1E9PEP7SVjP8xC0VR0jYc3RtQJXa6QsklFwL2ztbkB8SF7O2dw3D43TCko42sF8/UsL+4Bzhckmw3rmeJ4hNitUxrRbM4MiiHuxtJ7vUnu5ABRM4cer1UWYiI31Twhn41j9ZigkdFT1LqGLtPihLGuLWguOZzj23WG4A20s08br0ZbRU2IULXUkYhyEskgzZjG7eCXWGfMNc1tdeIK3+C4Yykgjii91o1PFzj7zj3krku1FK/ZnFWYhTNccMqXZKiJu5j3HM4Abhxe3vDm6BIhpYs7H6qt9U8Z/wA7nZ0LypKlk0bJInB8T2h7XDUOa4XBHkvVS6AhCEAhCEAhCEAhC8aupETC53kOZ4BBi4xX9U2wPbI+6Ofjy/2VDxKtvuWTjWJlxcSdTvVYqqlBoNpovlBINztD4j/b8lpSVZaxnWtLTx+B4FVmVpaS128IAlRJUS5RJQMuSuldK6B3Qm1t1YNm9lJ651omHLxedGt8T/Leg0kMBcbALoWyXRvJNlkqrxRb8tvlHDuB90d59Fetl9iYKEBxAln+u4aNP7jeHjvVnug1dNs3Sxsa1sEJAFruaHE+JOpSW1TQca6SNmnYZIzFIy6d7ZGiR72sL23GRjnj3ZAdGG44t8rNge0mIzU0M8MNLU0z2ZgYzlcOBa5ubRwIIIDTqCrzXUjJ4pIpmh0UjHMe07i1wsQuPdH1Y/AcWmwmrcfZpnh9M91rZnaRn7YGU/vsAG8qMMJsfLVMePPK4/8AUHqjaspKmE+vpnDVtKPbeil067IeUjXN/FbL8VYXtBFiARyOo9Fpa/ZGjn96CNp5x3jN+fZsD5hRvUmjUU9GqJ745cm1pKyOYXikjkHNjmu/Ir3XP67ozbfNSzvY4agSAH0e2xHoVrJqTF6HVr5pGDix3tDfuPBcB5BMz1wpOpu0fuW58N7I6WcTJfDTtPZDetd3uJLWA+ADj9pY/RRh4fUSzOH7Jga3+KS4uPstcPtKqYziclXMZJ7dZYNNhltlFt3BdH6JmAUk7uc5F+5sbP8AyKrG+XnWK4v63b6uS7rBx3CIq6mlp6huaKRuU8wd7XN5OBAIPMLGrNqaKF2WWrpGyfU61hf5MBzH0WONrI336iDEJzr7lJMxptykmDGH7y0e85/0Y4vLhNbLguIO0zF1LIQQ12a7srSfov3jk7M3ebDr65j0g7MVONtgdDSGkqYn3ZPPURtcGby0tg6wnUAjUEG/M36FgzJm08Qq3RuqQwCR8d8j3DTMLgWvvtbeSgzEIJWsjxpkryylBnINnPabQsPJ0u4nuaHHuRE1RHFs0JNvbW1+7cmiQhCECcbAk7t6pW0mMZiQPdGgH8/ErZbU4yI2ljTrx8eS5xX1xcTqgKyruVrpJOf+58Ai5du3cz/IcUNABIaC9/EDUj+I7m+GncEGkbtHH7S+KS0bWgjM873gjTTQC1/FZlVSsqmZoHMc4aXaQQf3SQtn+hhMbztY790NBHm4i7vgO5bimw6wAaAANAALADuCDmrwQSHAgjQg77qF106t2SbVjc4S8HNFz9oDeFX6zo4r4/di6xvAsc2/m0m4QVFZVFQvlcGsa5zibAAEknuCuWBdGlVK4de0Qs4l5aT5Nab+tl1XZ7ZqCgbaFt321kdq8+fAdwQUrZPoztlkrtOIiadftu4eA+C6VTU7ImBkbWsYNzWiwCndF0DQldCB3Qo3Qg9VQOmHZE4jR9bAD7bTXkjLbhzmDV8YtrfTMO9tuKv6EHPtgukumqqGJ1bUQRVbfk5Gve1rnuba0jGb3BwsdBvuFYf1sifpBDXzn+zpJ2tPhJK1jPxLcUtFHD+yjij/AIGNZv3+6FkIK/8Apatk/Y0BZ31VVDHpztAJT5aJ9RiUlrzYfAOIZDNUOHO0j5GD8C36EFTqthmVLw+sqamd44BtPC23L5KIOI8XFZUGwtAwWNNHIL3tMXzi+64bKSB5BWCaVrBd5a1vNxAHqVX6/bvDoL9ZW0txvayQSuvyyx5jfusisUUxO1Eb27o6GKAZYI4o28o2NYPRoCyFUjt3G+3stJitTfc6OkexniXzZAAmMZxOUnqcNihbwfVVjB6xwteR6osta1mPY9DQx5pnam+Vg1e8j6o5d50VK2qxbE6WIGarw+GVx7MVNTvlda+p6yd1gBzyb+C0+yuASYvPJNWyTPibo918pe63ZY3KOyBvNt2nNRM9Tkv6nFUWre+qfLvWjD4KjGPlKsuhoPowMJBmHN7tCW9/HgBvV0p4GxtayNrWsaLBrRYAdwXFsUbJsti7J2mV+E1QEbw4vkMeX6JcSSXMuXNvvaXDmV2mCZsjWvY5rmOaHNc03DmuF2kHiCCkQ2tWtiN85nt9+j0QhJS1C12P4m2lhc9zgHE5W34uPLvsCfJbFcw2kw6uxOqJbC9kEbiyPrLMAAOr+17xdYG4B0tyUTOGGovTbpzTTmWkxPEXSuO8/wDOKwGxZjaxc76rdbePAeZ8Fd6Ho+k066SMcxHm/wAxAJ8reasdBsrBEALXtwFmj0H+qltE5jLm1Ng0knv6D6rCR6v3nyt5qxYdss+wDWZW+AaPK6v0FKyP3GtHgNfXevW6JVqk2VA99wHc0X+JsttT4NCz6OY/va/Dd8FnpXQDWgCwAA5AWCd0rpXQO6LqN0XQSuldRui6CV0rpXSugldCjdCDJQhCDWYjj0FMbTukZ+8YZiz74YW/FUnFelBzaxtNS08UjXOAbVSzmODtC4LrRktF9Nba+q6SqN0o7I+2Ub30jWsrYryMLGtBlAHbjdp2rjUd4HMozq+J/GY8/X7MmGDFqlpJq8LpwdxpoJKkgcO1K9oJ+yvQ7HSy29qxPFJObYnx0rD4iFgNvNUXoxw+nxekztkmgr4bMlyOFnX9yUN3gOsdxGrT3K1v2fxSn+bVnWt5SE38AJA4fFVzPYym9dp6VH9Tn1w2UPR3hzXZ304mk+tUSS1BP+K4j4Lf0GGQ04tTwwRDlHGyMfhAVHftRidL86pA9o3ua1w9XsLmj0WVQ9JkDrddFNGebcsjR56H4JtQrGts5xVOJ+sTC8rFxKubTwySye4xpceZ5Ad5Nh5rX0O1dHNbJURA8nkxn0fa60XSpWWo4mtItJKL2NwWsaT+Zb6KZnc0u36abVVdM5xDnGL4jJWzukkuXvNg0aho3NY3uH/N67Zs9hYo6aKEWu1t3H6zzq8+vwAXINiKUTYhStIuA/Of+20vHxaF3BVpef8AhdG1tXauMy1O1OARYlSS0047Dxo4b2PGrHt7wfUXG4rnHRLj8tDUy4NiJtNG53s7idHNtm6tp4gg529xI00C66ucdMWx7quFlZR3GIUvbaWe/JGw58otrmae03zHEK713R0lU+jXbFuL0bZDlFSyzJ2Dg+2jwPqutceY4K2IBJBSQCEKJQNK6V0iUDuldIlK6B3RdRuldBK6V1G6V0E7pXULougndK6hdF0E7oULoQZyaSEDQhCDiO2FO/ZvGYsQp2n2CpcWzMbuDnaystwvpI3vBG4LtNLUsljZJE4Pje1r2uGoc1wu0juIK1u1eAR4lRzU03uvb2XcWPGrHjwNvEXHFc46KcaqsPjqKGupa94glc2F8UEkjfeIfGH2Dct+01xNiHHuQdeBWtxHAaapv10MTifpWyv++2x+K14xqsk/Y4dK3vqqiCEekRld8EdVicm+TDaccmRT1TvJznxD8KIqpiqMTGWlxPozidc00r4z9V4zt8AdCPO6pmNbJ1VG0mRmaIa54znYOZPFviQF007OTSfOMQxB4P0Yuopm68jFHnH37oGxNEdZYTUG971Us1VrztM5wHkFWaYcN38Os18IxP05OabC4pBS1rH1MkcbMjwC42u4iwAG8k8gul/rfG/5vBiM5/s6SVjT4SThjPitzRYfFAMsEUMTd1o2NYLeDQFkqYjDfS6f4FvYzlXf0rXyfsqBkffVVcbPPLA2X8wn7JiUnv1NDAOUNNJK4eEksgHnk8lYEKXQqGyfR7BhtTLUxTVT55c3WBxiZE7Mcx+SjY0DXUW3cFb0IQJJBSJQIpEoJUSUASkSkSokoGSkSokqJKCRKV1ElRugndK6hdK6Cd0XULpXQTui6hdF0E7przuhBtUIQgEIQgaEkIGhVnbXbWDB2RvqmVLhISG9UwOF22uC5zgGmxvqdbG25YFBtXXVsbJKHDm9RI0OZNU1cTAQd3ycYe78kF1Qqh7HjMwOepwyl5dRTyVDh5zOaCfJM7GSS29qxLFZebY5I6VjvFsLQbeaC01E7YxeRzGN5ucGj1Kr1dt/hsOjqymcb2yxOMzr8g2ION150/R3hzHFzqZksh3uqHyVBP8AiuIW/ocPhpwGwRQxNHCONjB6NAQVz9eRIbUtDi1Rfc4Uxhj+/MW/kl+lcWmv1VBSU/I1VXnPiWQMNvC6t10kFSOE4rNbrcQpoBxbS0gcfAPncbeiru3uw1U6ilkpsQxSaqYM/VvmsyRgBzsZFE1oDrajfe1uOnTrpXQcw6E9uPbqf2SpcTVwN7LnHWWEaA97maA8xlOpuumkrgvSps7Jg2IRYnh/ZjdLmNh2YpzfM0j6kgzad7hpouwbJbRxYnSRVEO5ws9l7mOQe+w+F9OYIPFBuCVElBUSgRKiSmVEoESokplRKAuo3QUkBdK6Ckgd0XSQgLp3SQgd0JIQbdCEIBCEIBCEINNtjs7HidFNTS2GYXY+1+rlb7jx4HfzBI4rlnQptFJRVM2EV12uEj+pDvoytuZIweTgMzeF778wXbFx3p12VcOrxSku2aIsExZo6zSOqm8WkBpPLLyQdiQqz0e7VNxahjn0Ew+TmaNMsrQMxA4Ndo4dxtwKsqBoSSQNF0kkDUUKE0rWC7y1rebiGj1KDFxnC4qyCWCoaHQyNyuHxDhycCAQeBAXBNl8Sl2XxaSlqyTRyEBzrdksJ+SqWju1BA/eGpAXZMQ27w6nv1lZS3G8Mf1rvDLHmN1QekySLHIIxRUuJS1TDeKZtK9kWU++yR8mXsneNN47yg66HAgEEEEXBGoIO4gpFUnoop6+no/Z8ShLBFYQvMkb3GM/QcGuJGXhfgbcNbsUESolSKRQQKiVMhKyCCSlZKyCKSlZFkEEKVkWQRQpWRZBFNOySDaoSTQCEJIGhJCBryqadsrHxyNDo3tcxzTqHNcLOaRyIJXohB8+4RO/ZXHHwylxw+fKMx4wuJ6qX+KNxcD4PsNQvoIG4uNRvuN1ud1WdudioMYjiZUGRjo3lzZI8uexFnMu4HQ9k+LQsCn6MaIRsjndW1LGBoa2oqpXNAb7oDGFrQBYWFraIN/iO01HTaT1VJGfqumYHfdvf4LSnpJon5vZRWVbhpalpZpLnkHFob8VtsP2ToacgwUlIxw+kIWF33yCfityNBYbkFQO09fLb2bCagA/Sqp4afL3lgLneSOqxmYnNJhVK3h1bJqmQeOctarchBT/ANTqiUD2vFcSfuuKfqqRp7rRtJt5qcXRzh4dnkgdPJ9aollnPo9xHwVsSQYVBhMFMLU8FPEP7OJjP8oCzCU14VNSyIXlexjeb3NaPUlB6FIqtV3SFhsPvVkDiTYCIunJJ3AdUHLS450rQUrA/wBlxJ0ZNmyPgMMTnWJyh8hBJsL7kF+SWv2dxqLEKaKogN43tvY72OGjmO7wbhbFBBKymlZBCyVlOyVkEbJWU7JWQQsiynZKyCNkrKdkWQQshTshBnoSQgaEkIGhJCAQhCAQkhAIOmp3c1w3bfafEKLFhT1tXURYc94c2SnZFG/qHmwc1wYSXNOh/hNt4V/j6OKKQNNS+srNzg6pq5pA7iDZpaCPJBusR2roqckT1dIxw+iZWF33QSfgtN/1JpHg+yMr6w3t/RqWV4v/ABODR8VusP2XoqbWCkpGO+sImZvvEX+K2/5IKedo8RlI9mwqRrT9OqqYobeMbczkvZMamBz1GGUoO7qYZKh4HeZSGk+SuCCgp52Kllt7XieKS82xPZSsd4tjbe3mvWl6OsNjcXGmbLId7p3yTk+PWOI+CtaSDFosOhpxaCKGJvKONjB+EBYm02Bx4jSy0847Dxo4b2PGrHt7wfXUbitqkg+fNgMdl2exKWhrzlp3yBryT2WP/q52n6rha/cQT7tl9ArnfTJsV+kKb2iBt6yBpNgLulhFy6PTe4aub5jisPoT219rg9jqHXqYW/JuO+WEaAX4uZoO8W5EoOnpKSEEUrKSSBWSspIsgjZKylZFkEbIspWSsgVkJoQZaEIQCEIQCEIQCSEIBCEIOR/+o2MeyUTrDMKh7Q6wuAY7kA8iWj0Ct/RRIXYNQFxJPVOFyb6Nke1o8AAAO4IQgtiChCBIKEIBIpoQJIoQgF8yE9VtOBF2AMWDRk7NmuqMrmi3AgkEciUIQfTSSEIBJCEAkhCAQhCBIQhAIQhB/9k="/>
          <p:cNvSpPr>
            <a:spLocks noChangeAspect="1" noChangeArrowheads="1"/>
          </p:cNvSpPr>
          <p:nvPr/>
        </p:nvSpPr>
        <p:spPr bwMode="auto">
          <a:xfrm>
            <a:off x="155575" y="-2795588"/>
            <a:ext cx="7781925" cy="583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sp>
        <p:nvSpPr>
          <p:cNvPr id="5" name="AutoShape 4" descr="data:image/jpeg;base64,/9j/4AAQSkZJRgABAQAAAQABAAD/2wCEAAkGBxQPEBAUDxQPFA8XEhQUFxQUFBQUFRQUFBQXFhQVFBUYHSghGBwlHBQVITEiJSkrLi8uGCAzODMtNygtLi0BCgoKDg0OGxAQGzclHyUsLDc3NzQsLDY1NDAuLTQ0NSw1LSw1LSwtNywsNzIsLC0sLDAsLDQsLCwsNSwsKzcsL//AABEIAMIBAwMBIgACEQEDEQH/xAAcAAACAgMBAQAAAAAAAAAAAAAAAQIGBAUHAwj/xABJEAABAwIDBAcDCAYJAwUAAAABAAIDBBEFEiEGMUFRBxMiYXGBkRQyoSM0QlKCkqKxFRYzYnLBJENjc5Oy0eHwF4PSCFNkdKP/xAAZAQEAAwEBAAAAAAAAAAAAAAAAAQIDBAX/xAAwEQEAAQMBBAgEBwAAAAAAAAAAAQIDEQQSITHRMkFRcYGhsfATUmHhBRQiM0KRwf/aAAwDAQACEQMRAD8Au0vSJTPhlydcybq3ZA9uhflOXtNJ4232XMcOpuumij17cjGX49twF/iujYngDavN1eGSwv4PfPT04PflidL8WXWDg3R7VRSRymakjlY4PADZKhoINxf9kT8FSYmXj6jS6m7XTt4mI7Pfo6UxgaAGiwAAA5AaAKVlpDg9Q8gy11SObYYqeJp83Me8eTkDZaAkmU1MxO8TVVRI0/8AbL8g8mq72FT6ZsEinp2VLJoYMQpSJInvlZEXBrg4x3cRrcZm/vC2mYqwdHm05xShjmka5k47ErS0tBeB77L72uGotu1HBbfD8Dpqb5vT00X93FGw+rQsyonbG0vkc1rGi5c4gADvJQeiRIGpsB3qtQ4/LWuLcPYBEDZ1VK05B3RR6F58bd63NFhrYzme58sv/uSG578jR2Yx3NA81GWdNyK+jw7ffH0ZqEIUtAhCEAmhCAQhCAQhCAQhCAQhCAQhCAQoTTNY0ueQ1o1JOgC53tXtsXZo6YlrNxduc7w5BBvtp9sGUwLISHS7r72t/wBSuV4pij5nFz3Fzid5Kw6mqLjqVhvkQTkkXg56i568y5A3OUSUrpXQO6FG6EH1Cmqz+rNRJ84xOvd3Qtp6ZvgCyMvA+1fvR+olE7Wdk1QedTUVFQD9mR5b8EGwxDaajp9J6qkjP1XzRh3k29yteNuqV/zcVlT/APXpKmRp8H5AwjvvZbbD8Cpqb5vT00X93FGw+JLRqvTF8SZSwySyk5Gi9uLjua0d5NgiJmIjMqtjG3clO1rjh9UxrjZvtEtPCTzsxj3v/Cq5DTV2POe9z4oqdh7LXB7ow76oa0tLjY6uvx4XstJU1M2K1jcx+UkeGNH0Y233DuAuT5ldqwygZTQxxRCzGNsOZ5uPeTcnxVYnLzbdc6yufkjzlQ+jLa+SWaow7EGRQ10DnZGRtyMfE21wwcSL3B+k1wPAldFXNOl7ZiQiLE8Pu2vpbOdl3yRNNySPpFuunFpcNdArbsRtPHitHHURWDj2ZI73McoAzN8NQQeIIVnpt8hCEAhCEDQhCAQhCAQhCAQhCAQhCAWDi2LR0rM0ptyaPed4D+a1u1G07KIZRZ0xFw3g2+4u/wBFyXGcZkqHl0jiSf8Algg2+0+1clU4i+WMbmDd4nmVU5prrzklXg56CT3ryc9Rc5QJQMlK6V0iUDuokpEqN0EroUbpIO3vxLF6b9pBDUMH0oxcnwDCD+FQi6SGsOWqpponcQCCfuvDSFfF5VNKyVuWVjHt5PaHD0Krie1yzYux0Lk+MRP3aKj23opf64MPKRrmfitl+Kq/SlizZWU0cL2PYS6RxY4OFxZrNR4vW12i2WwxoLppIqQ/W65kbe7syG3pZUDEsGa0j2KU1rCbA08M8hHeTG1zLd+ZROXJqvzU25ommJz1xyb/AKKKIPqpZT/Vx2Hc6Q2v91rh5rqq5zsHT1dE2YGhqHGQsIc58ETAGh2js78497gwq0iTEZL/ACeHQci6SaqPmwMiHo5TTwdWhtTbsxTMYlvVxfEGHZXFxNGD+hqx1nsa0kQuGtgBxaSXNHFpc0DS66WcJq5B8rXvYf8A4tPBEP8A9hMR6ryqtjKacAVZqqkAg5Z6mZ0dxexMLXCO+p+irOtYIpA9rXNIc0gEOBuCCLgg8QQpLwpaaOnjayJrY4WNs1o0axo4DkAtK7aXr5DFhzBO8aOmcS2nj8XDV57m7+aiZUqrpp4rChYVHQub2ppHSyeGSNv8EY0Hibu71mqVonJoSTRIQhCAQhCAQhCASe8NBJNgNSe5NV/HsR+iD2Qde9w4eA/PwQcgx3FDUTyyOPvPcfAX0HkLLUPkU8QGSWRvJ7h5X0WG56CTnrzLlElIlAyUiVElRLkEiVElJK6B3SuldMBAIXs2nJ4IQfQxwepfbra+ccxTw08LT/iNkcPJyP1UgcbzOq5jxE1VUPZ/hZwz8KzsQxqmpvnFRTRf3krGfBxWmPSBQkkQyyVDhwpoJ6jyzRsLfig22H4BS03zempYjzjhjYfMgXK2V1Vv1qqJB/RsLxF3IzmClHiRI/MB9m/cjrsXltliwumHHrJZ6lw+yxrB8UFpTVWGBV8h+XxN7R9WlpYYvxydY78kv1Ep3j+kzYjU8+vrJ8p+xG5rbd1rIN5iGMU9ML1E9PEP7SVjP8xC0VR0jYc3RtQJXa6QsklFwL2ztbkB8SF7O2dw3D43TCko42sF8/UsL+4Bzhckmw3rmeJ4hNitUxrRbM4MiiHuxtJ7vUnu5ABRM4cer1UWYiI31Twhn41j9ZigkdFT1LqGLtPihLGuLWguOZzj23WG4A20s08br0ZbRU2IULXUkYhyEskgzZjG7eCXWGfMNc1tdeIK3+C4Yykgjii91o1PFzj7zj3krku1FK/ZnFWYhTNccMqXZKiJu5j3HM4Abhxe3vDm6BIhpYs7H6qt9U8Z/wA7nZ0LypKlk0bJInB8T2h7XDUOa4XBHkvVS6AhCEAhCEAhCEAhC8aupETC53kOZ4BBi4xX9U2wPbI+6Ofjy/2VDxKtvuWTjWJlxcSdTvVYqqlBoNpovlBINztD4j/b8lpSVZaxnWtLTx+B4FVmVpaS128IAlRJUS5RJQMuSuldK6B3Qm1t1YNm9lJ651omHLxedGt8T/Leg0kMBcbALoWyXRvJNlkqrxRb8tvlHDuB90d59Fetl9iYKEBxAln+u4aNP7jeHjvVnug1dNs3Sxsa1sEJAFruaHE+JOpSW1TQca6SNmnYZIzFIy6d7ZGiR72sL23GRjnj3ZAdGG44t8rNge0mIzU0M8MNLU0z2ZgYzlcOBa5ubRwIIIDTqCrzXUjJ4pIpmh0UjHMe07i1wsQuPdH1Y/AcWmwmrcfZpnh9M91rZnaRn7YGU/vsAG8qMMJsfLVMePPK4/8AUHqjaspKmE+vpnDVtKPbeil067IeUjXN/FbL8VYXtBFiARyOo9Fpa/ZGjn96CNp5x3jN+fZsD5hRvUmjUU9GqJ745cm1pKyOYXikjkHNjmu/Ir3XP67ozbfNSzvY4agSAH0e2xHoVrJqTF6HVr5pGDix3tDfuPBcB5BMz1wpOpu0fuW58N7I6WcTJfDTtPZDetd3uJLWA+ADj9pY/RRh4fUSzOH7Jga3+KS4uPstcPtKqYziclXMZJ7dZYNNhltlFt3BdH6JmAUk7uc5F+5sbP8AyKrG+XnWK4v63b6uS7rBx3CIq6mlp6huaKRuU8wd7XN5OBAIPMLGrNqaKF2WWrpGyfU61hf5MBzH0WONrI336iDEJzr7lJMxptykmDGH7y0e85/0Y4vLhNbLguIO0zF1LIQQ12a7srSfov3jk7M3ebDr65j0g7MVONtgdDSGkqYn3ZPPURtcGby0tg6wnUAjUEG/M36FgzJm08Qq3RuqQwCR8d8j3DTMLgWvvtbeSgzEIJWsjxpkryylBnINnPabQsPJ0u4nuaHHuRE1RHFs0JNvbW1+7cmiQhCECcbAk7t6pW0mMZiQPdGgH8/ErZbU4yI2ljTrx8eS5xX1xcTqgKyruVrpJOf+58Ai5du3cz/IcUNABIaC9/EDUj+I7m+GncEGkbtHH7S+KS0bWgjM873gjTTQC1/FZlVSsqmZoHMc4aXaQQf3SQtn+hhMbztY790NBHm4i7vgO5bimw6wAaAANAALADuCDmrwQSHAgjQg77qF106t2SbVjc4S8HNFz9oDeFX6zo4r4/di6xvAsc2/m0m4QVFZVFQvlcGsa5zibAAEknuCuWBdGlVK4de0Qs4l5aT5Nab+tl1XZ7ZqCgbaFt321kdq8+fAdwQUrZPoztlkrtOIiadftu4eA+C6VTU7ImBkbWsYNzWiwCndF0DQldCB3Qo3Qg9VQOmHZE4jR9bAD7bTXkjLbhzmDV8YtrfTMO9tuKv6EHPtgukumqqGJ1bUQRVbfk5Gve1rnuba0jGb3BwsdBvuFYf1sifpBDXzn+zpJ2tPhJK1jPxLcUtFHD+yjij/AIGNZv3+6FkIK/8Apatk/Y0BZ31VVDHpztAJT5aJ9RiUlrzYfAOIZDNUOHO0j5GD8C36EFTqthmVLw+sqamd44BtPC23L5KIOI8XFZUGwtAwWNNHIL3tMXzi+64bKSB5BWCaVrBd5a1vNxAHqVX6/bvDoL9ZW0txvayQSuvyyx5jfusisUUxO1Eb27o6GKAZYI4o28o2NYPRoCyFUjt3G+3stJitTfc6OkexniXzZAAmMZxOUnqcNihbwfVVjB6xwteR6osta1mPY9DQx5pnam+Vg1e8j6o5d50VK2qxbE6WIGarw+GVx7MVNTvlda+p6yd1gBzyb+C0+yuASYvPJNWyTPibo918pe63ZY3KOyBvNt2nNRM9Tkv6nFUWre+qfLvWjD4KjGPlKsuhoPowMJBmHN7tCW9/HgBvV0p4GxtayNrWsaLBrRYAdwXFsUbJsti7J2mV+E1QEbw4vkMeX6JcSSXMuXNvvaXDmV2mCZsjWvY5rmOaHNc03DmuF2kHiCCkQ2tWtiN85nt9+j0QhJS1C12P4m2lhc9zgHE5W34uPLvsCfJbFcw2kw6uxOqJbC9kEbiyPrLMAAOr+17xdYG4B0tyUTOGGovTbpzTTmWkxPEXSuO8/wDOKwGxZjaxc76rdbePAeZ8Fd6Ho+k066SMcxHm/wAxAJ8reasdBsrBEALXtwFmj0H+qltE5jLm1Ng0knv6D6rCR6v3nyt5qxYdss+wDWZW+AaPK6v0FKyP3GtHgNfXevW6JVqk2VA99wHc0X+JsttT4NCz6OY/va/Dd8FnpXQDWgCwAA5AWCd0rpXQO6LqN0XQSuldRui6CV0rpXSugldCjdCDJQhCDWYjj0FMbTukZ+8YZiz74YW/FUnFelBzaxtNS08UjXOAbVSzmODtC4LrRktF9Nba+q6SqN0o7I+2Ub30jWsrYryMLGtBlAHbjdp2rjUd4HMozq+J/GY8/X7MmGDFqlpJq8LpwdxpoJKkgcO1K9oJ+yvQ7HSy29qxPFJObYnx0rD4iFgNvNUXoxw+nxekztkmgr4bMlyOFnX9yUN3gOsdxGrT3K1v2fxSn+bVnWt5SE38AJA4fFVzPYym9dp6VH9Tn1w2UPR3hzXZ304mk+tUSS1BP+K4j4Lf0GGQ04tTwwRDlHGyMfhAVHftRidL86pA9o3ua1w9XsLmj0WVQ9JkDrddFNGebcsjR56H4JtQrGts5xVOJ+sTC8rFxKubTwySye4xpceZ5Ad5Nh5rX0O1dHNbJURA8nkxn0fa60XSpWWo4mtItJKL2NwWsaT+Zb6KZnc0u36abVVdM5xDnGL4jJWzukkuXvNg0aho3NY3uH/N67Zs9hYo6aKEWu1t3H6zzq8+vwAXINiKUTYhStIuA/Of+20vHxaF3BVpef8AhdG1tXauMy1O1OARYlSS0047Dxo4b2PGrHt7wfUXG4rnHRLj8tDUy4NiJtNG53s7idHNtm6tp4gg529xI00C66ucdMWx7quFlZR3GIUvbaWe/JGw58otrmae03zHEK713R0lU+jXbFuL0bZDlFSyzJ2Dg+2jwPqutceY4K2IBJBSQCEKJQNK6V0iUDuldIlK6B3RdRuldBK6V1G6V0E7pXULougndK6hdF0E7oULoQZyaSEDQhCDiO2FO/ZvGYsQp2n2CpcWzMbuDnaystwvpI3vBG4LtNLUsljZJE4Pje1r2uGoc1wu0juIK1u1eAR4lRzU03uvb2XcWPGrHjwNvEXHFc46KcaqsPjqKGupa94glc2F8UEkjfeIfGH2Dct+01xNiHHuQdeBWtxHAaapv10MTifpWyv++2x+K14xqsk/Y4dK3vqqiCEekRld8EdVicm+TDaccmRT1TvJznxD8KIqpiqMTGWlxPozidc00r4z9V4zt8AdCPO6pmNbJ1VG0mRmaIa54znYOZPFviQF007OTSfOMQxB4P0Yuopm68jFHnH37oGxNEdZYTUG971Us1VrztM5wHkFWaYcN38Os18IxP05OabC4pBS1rH1MkcbMjwC42u4iwAG8k8gul/rfG/5vBiM5/s6SVjT4SThjPitzRYfFAMsEUMTd1o2NYLeDQFkqYjDfS6f4FvYzlXf0rXyfsqBkffVVcbPPLA2X8wn7JiUnv1NDAOUNNJK4eEksgHnk8lYEKXQqGyfR7BhtTLUxTVT55c3WBxiZE7Mcx+SjY0DXUW3cFb0IQJJBSJQIpEoJUSUASkSkSokoGSkSokqJKCRKV1ElRugndK6hdK6Cd0XULpXQTui6hdF0E7przuhBtUIQgEIQgaEkIGhVnbXbWDB2RvqmVLhISG9UwOF22uC5zgGmxvqdbG25YFBtXXVsbJKHDm9RI0OZNU1cTAQd3ycYe78kF1Qqh7HjMwOepwyl5dRTyVDh5zOaCfJM7GSS29qxLFZebY5I6VjvFsLQbeaC01E7YxeRzGN5ucGj1Kr1dt/hsOjqymcb2yxOMzr8g2ION150/R3hzHFzqZksh3uqHyVBP8AiuIW/ocPhpwGwRQxNHCONjB6NAQVz9eRIbUtDi1Rfc4Uxhj+/MW/kl+lcWmv1VBSU/I1VXnPiWQMNvC6t10kFSOE4rNbrcQpoBxbS0gcfAPncbeiru3uw1U6ilkpsQxSaqYM/VvmsyRgBzsZFE1oDrajfe1uOnTrpXQcw6E9uPbqf2SpcTVwN7LnHWWEaA97maA8xlOpuumkrgvSps7Jg2IRYnh/ZjdLmNh2YpzfM0j6kgzad7hpouwbJbRxYnSRVEO5ws9l7mOQe+w+F9OYIPFBuCVElBUSgRKiSmVEoESokplRKAuo3QUkBdK6Ckgd0XSQgLp3SQgd0JIQbdCEIBCEIBCEINNtjs7HidFNTS2GYXY+1+rlb7jx4HfzBI4rlnQptFJRVM2EV12uEj+pDvoytuZIweTgMzeF778wXbFx3p12VcOrxSku2aIsExZo6zSOqm8WkBpPLLyQdiQqz0e7VNxahjn0Ew+TmaNMsrQMxA4Ndo4dxtwKsqBoSSQNF0kkDUUKE0rWC7y1rebiGj1KDFxnC4qyCWCoaHQyNyuHxDhycCAQeBAXBNl8Sl2XxaSlqyTRyEBzrdksJ+SqWju1BA/eGpAXZMQ27w6nv1lZS3G8Mf1rvDLHmN1QekySLHIIxRUuJS1TDeKZtK9kWU++yR8mXsneNN47yg66HAgEEEEXBGoIO4gpFUnoop6+no/Z8ShLBFYQvMkb3GM/QcGuJGXhfgbcNbsUESolSKRQQKiVMhKyCCSlZKyCKSlZFkEEKVkWQRQpWRZBFNOySDaoSTQCEJIGhJCBryqadsrHxyNDo3tcxzTqHNcLOaRyIJXohB8+4RO/ZXHHwylxw+fKMx4wuJ6qX+KNxcD4PsNQvoIG4uNRvuN1ud1WdudioMYjiZUGRjo3lzZI8uexFnMu4HQ9k+LQsCn6MaIRsjndW1LGBoa2oqpXNAb7oDGFrQBYWFraIN/iO01HTaT1VJGfqumYHfdvf4LSnpJon5vZRWVbhpalpZpLnkHFob8VtsP2ToacgwUlIxw+kIWF33yCfityNBYbkFQO09fLb2bCagA/Sqp4afL3lgLneSOqxmYnNJhVK3h1bJqmQeOctarchBT/ANTqiUD2vFcSfuuKfqqRp7rRtJt5qcXRzh4dnkgdPJ9aollnPo9xHwVsSQYVBhMFMLU8FPEP7OJjP8oCzCU14VNSyIXlexjeb3NaPUlB6FIqtV3SFhsPvVkDiTYCIunJJ3AdUHLS450rQUrA/wBlxJ0ZNmyPgMMTnWJyh8hBJsL7kF+SWv2dxqLEKaKogN43tvY72OGjmO7wbhbFBBKymlZBCyVlOyVkEbJWU7JWQQsiynZKyCNkrKdkWQQshTshBnoSQgaEkIGhJCAQhCAQkhAIOmp3c1w3bfafEKLFhT1tXURYc94c2SnZFG/qHmwc1wYSXNOh/hNt4V/j6OKKQNNS+srNzg6pq5pA7iDZpaCPJBusR2roqckT1dIxw+iZWF33QSfgtN/1JpHg+yMr6w3t/RqWV4v/ABODR8VusP2XoqbWCkpGO+sImZvvEX+K2/5IKedo8RlI9mwqRrT9OqqYobeMbczkvZMamBz1GGUoO7qYZKh4HeZSGk+SuCCgp52Kllt7XieKS82xPZSsd4tjbe3mvWl6OsNjcXGmbLId7p3yTk+PWOI+CtaSDFosOhpxaCKGJvKONjB+EBYm02Bx4jSy0847Dxo4b2PGrHt7wfXUbitqkg+fNgMdl2exKWhrzlp3yBryT2WP/q52n6rha/cQT7tl9ArnfTJsV+kKb2iBt6yBpNgLulhFy6PTe4aub5jisPoT219rg9jqHXqYW/JuO+WEaAX4uZoO8W5EoOnpKSEEUrKSSBWSspIsgjZKylZFkEbIspWSsgVkJoQZaEIQCEIQCEIQCSEIBCEIOR/+o2MeyUTrDMKh7Q6wuAY7kA8iWj0Ct/RRIXYNQFxJPVOFyb6Nke1o8AAAO4IQgtiChCBIKEIBIpoQJIoQgF8yE9VtOBF2AMWDRk7NmuqMrmi3AgkEciUIQfTSSEIBJCEAkhCAQhCBIQhAIQhB/9k="/>
          <p:cNvSpPr>
            <a:spLocks noChangeAspect="1" noChangeArrowheads="1"/>
          </p:cNvSpPr>
          <p:nvPr/>
        </p:nvSpPr>
        <p:spPr bwMode="auto">
          <a:xfrm>
            <a:off x="307975" y="-2643188"/>
            <a:ext cx="7781925" cy="583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124744"/>
            <a:ext cx="2915816"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44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51520" y="404664"/>
            <a:ext cx="5400600" cy="5400600"/>
          </a:xfrm>
        </p:spPr>
        <p:txBody>
          <a:bodyPr>
            <a:normAutofit/>
          </a:bodyPr>
          <a:lstStyle/>
          <a:p>
            <a:pPr marL="0" indent="0">
              <a:lnSpc>
                <a:spcPct val="140000"/>
              </a:lnSpc>
              <a:buFont typeface="Arial" pitchFamily="34" charset="0"/>
              <a:buNone/>
            </a:pPr>
            <a:r>
              <a:rPr lang="es-CL" sz="1800" b="1" dirty="0">
                <a:latin typeface="Baskerville Old Face" pitchFamily="18" charset="0"/>
              </a:rPr>
              <a:t>Entrevistas: </a:t>
            </a:r>
          </a:p>
          <a:p>
            <a:pPr algn="just">
              <a:lnSpc>
                <a:spcPct val="140000"/>
              </a:lnSpc>
            </a:pPr>
            <a:r>
              <a:rPr lang="es-CL" sz="1800" dirty="0">
                <a:latin typeface="Baskerville Old Face" pitchFamily="18" charset="0"/>
              </a:rPr>
              <a:t>El auditor comienza a continuación las relaciones personales con el auditado. Lo hace de tres formas:</a:t>
            </a:r>
          </a:p>
          <a:p>
            <a:pPr algn="just">
              <a:lnSpc>
                <a:spcPct val="140000"/>
              </a:lnSpc>
            </a:pPr>
            <a:r>
              <a:rPr lang="es-CL" sz="1800" dirty="0">
                <a:latin typeface="Baskerville Old Face" pitchFamily="18" charset="0"/>
              </a:rPr>
              <a:t>Mediante la petición de documentación concreta sobre alguna materia de su responsabilidad. </a:t>
            </a:r>
          </a:p>
          <a:p>
            <a:pPr algn="just">
              <a:lnSpc>
                <a:spcPct val="140000"/>
              </a:lnSpc>
            </a:pPr>
            <a:r>
              <a:rPr lang="es-CL" sz="1800" dirty="0">
                <a:latin typeface="Baskerville Old Face" pitchFamily="18" charset="0"/>
              </a:rPr>
              <a:t>Mediante “entrevistas" en las que no se sigue un plan predeterminado ni un método estricto de sometimiento a un cuestionario. </a:t>
            </a:r>
          </a:p>
          <a:p>
            <a:pPr algn="just">
              <a:lnSpc>
                <a:spcPct val="140000"/>
              </a:lnSpc>
            </a:pPr>
            <a:r>
              <a:rPr lang="es-CL" sz="1800" dirty="0">
                <a:latin typeface="Baskerville Old Face" pitchFamily="18" charset="0"/>
              </a:rPr>
              <a:t>Por medio de entrevistas en las que el auditor sigue un método preestablecido de antemano y busca unas finalidades concretas.</a:t>
            </a:r>
          </a:p>
          <a:p>
            <a:pPr>
              <a:lnSpc>
                <a:spcPct val="90000"/>
              </a:lnSpc>
            </a:pPr>
            <a:endParaRPr lang="es-CL" sz="2400"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53234"/>
            <a:ext cx="3240360"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6816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1379</Words>
  <Application>Microsoft Office PowerPoint</Application>
  <PresentationFormat>Presentación en pantalla (4:3)</PresentationFormat>
  <Paragraphs>121</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Baskerville Old Face</vt:lpstr>
      <vt:lpstr>Calibri</vt:lpstr>
      <vt:lpstr>Roboto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Herramientas y Técnicas para la Auditoría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ALICIA QUIROZ</cp:lastModifiedBy>
  <cp:revision>23</cp:revision>
  <dcterms:created xsi:type="dcterms:W3CDTF">2016-02-04T13:15:28Z</dcterms:created>
  <dcterms:modified xsi:type="dcterms:W3CDTF">2024-04-28T19:34:57Z</dcterms:modified>
</cp:coreProperties>
</file>