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EF04B-DFCA-4DEC-A956-4681FB5A7F7F}">
  <a:tblStyle styleId="{97FEF04B-DFCA-4DEC-A956-4681FB5A7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0546912-6FA7-4646-B280-8734D3ED6C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e0a4a4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e0a4a4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e0a4a4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e0a4a4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3e9ab3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3e9ab3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3e9ab3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3e9ab3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3e9ab3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3e9ab3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3e9ab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3e9ab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e0a4a4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e0a4a4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e0a4a4c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e0a4a4c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e0a4a4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e0a4a4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e0a4a4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e0a4a4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fe38d09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fe38d09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e0a4a4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e0a4a4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0a4a4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e0a4a4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e0a4a4c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e0a4a4c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e0a4a4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e0a4a4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e0a4a4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e0a4a4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e0a4a4c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0e0a4a4c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e0a4a4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e0a4a4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e0a4a4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e0a4a4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e38d09e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e38d09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ee3f84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ee3f84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3e9ab3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3e9ab3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fcc20f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fcc20f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e0a4a4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e0a4a4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e0a4a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e0a4a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e0a4a4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e0a4a4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8578" y="-84975"/>
            <a:ext cx="79257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9450" cy="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helf1.library.cmu.edu/IMLS/MindModels/logictheorymachine.pdf" TargetMode="External"/><Relationship Id="rId4" Type="http://schemas.openxmlformats.org/officeDocument/2006/relationships/hyperlink" Target="http://bitsavers.informatik.uni-stuttgart.de/pdf/rand/ipl/P-1584_Report_On_A_General_Problem-Solving_Program_Feb59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Rule Based 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2663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3rd year, 2nd semester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00350" y="2142350"/>
            <a:ext cx="66585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Expert systems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 and closed worlds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Forward and backward chaining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CLIPS: wildcards and variables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One rule for each answer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second_answer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(or (and ((PNP Y) (RLF Y) (PIU Y))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(and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((PNP Y) (RLF N) (PIU Y)))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(printout t “Check the printer-computer cable”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311700" y="9883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Minimum number of rules with simplified conditions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84800" y="1961100"/>
            <a:ext cx="86475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third_answer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(PIU Y)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(printout t “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Ensure printer software is installed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ML methods to determine patterns/conditions.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World Systems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Knowledge Base is complete. No additional knowledge regarding the facts within it will be added.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not in the KB then (not (A))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assumption is made by virtually all RBP languages.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otherwise….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truth value has to be provided. No assumption will be made about unspecified facts. Every used fact has to be in the KB as either true or false.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Open World Systems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Knowledge Base can always be updated.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not in the KB then we don’t know anything about 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specify facts as false.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better simulation of real-life. No KB should be static as additional knowledge can always be provided.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Open and closed world in CLIPS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750" y="1660450"/>
            <a:ext cx="42393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(RLF Y) or (RLF 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(PIU Y) or (PIU 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(PNP Y) or (PNP 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second_answer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(or (and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((PNP Y) (RLF Y) (PIU Y))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((PNP Y) (RLF N) (PIU Y))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72000" y="1660450"/>
            <a:ext cx="42393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(RLF) or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(PIU) 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(PNP) 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second_answer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(or (and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((PNP) (RLF) (PIU))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(PNP)(PIU)</a:t>
            </a:r>
            <a:r>
              <a:rPr lang="en" sz="18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CLIPS rules: conditions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side of a rule is a list of conditions to be checked over the KB.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obvious type of condition is a pattern: is there a fact looking like this?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describe more generic patterns we can use wildcards: ? and $?.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use qualifiers for patterns: forall, exists.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The ? wildcard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84750" y="1660450"/>
            <a:ext cx="4591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a b c)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check_one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“found one”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Fits over exactly one field.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appear multiple times in the same pattern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(list ? ? ?)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not appear on the first field of a pattern!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The $? wildcard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84750" y="1660450"/>
            <a:ext cx="4591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a b c)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check_many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$?)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“found one”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Fits over zero or more fields.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appear multiple times in the same pattern.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not appear on the first field of a pattern!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many times is 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check_many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rule activated?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Linking variables (I)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84750" y="1660450"/>
            <a:ext cx="4591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a b c)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check_many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?x)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?x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First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appearance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is as a wildcard, all later ones are replaced by the actual field value linked.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scope is the current rule.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Cannot link variables in boolean conditions.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Patterns vs Boolean conditions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79075" y="1637375"/>
            <a:ext cx="88425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pattern can be either false (no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matching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fact) or true one or more times. A boolean condition can be true or false just once.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rule with patterns as conditions can be activated multiple times. A rule with boolean conditions can be activated at most once.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?x ?y)	- pattern			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(test (&gt; ?x ?y)) - boolean condition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(not (list ? ?)) - boolean condition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Expert systems (knowledge-based systems)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4750" y="1660450"/>
            <a:ext cx="87840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 that emulates the behaviour of human experts in solving problems related to their field of knowledge.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Two main types: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Diagnosys systems: presented with a situation, the system classifies it.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Considering my medical condition and symptoms, what treatment should I follow?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Simulation systems: presented with a situation, the system estimates future evolution of it.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my medical condition and symptoms, what is my prognosis for the next years?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Linking variables (II)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184750" y="1660450"/>
            <a:ext cx="4591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a b c)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tails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 $?x)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$?x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Linking variables (III)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84750" y="1660450"/>
            <a:ext cx="87369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iteration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$? ?x $?)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?x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Iterates through all elements/fields in a list because the same rule can be activated multiple times by the same fact. Second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CLIPS tip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4715725" y="21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{50546912-6FA7-4646-B280-8734D3ED6C33}</a:tableStyleId>
              </a:tblPr>
              <a:tblGrid>
                <a:gridCol w="1182075"/>
                <a:gridCol w="1182075"/>
                <a:gridCol w="118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(1 2)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Conditions on fields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184750" y="1660450"/>
            <a:ext cx="4286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delete_list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?x ?y&amp;:(&gt; ?y ?x))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“found”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Associates a boolean condition with a field. Field is matched only if the boolean condition is evaluated as true.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Linking facts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184750" y="1660450"/>
            <a:ext cx="4286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delete_list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?a&lt;-(list $?)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(retract ?a)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Since all references to a fact can only be done using it’s index, we have to link the index in order to reference it in the right side or a rule.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Same as for fields, only the first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occurrence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 a link, the rest are replaced with the actual value.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a, b, c,…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as fact index links,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x, y, z,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fields links to avoid confusion.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Right side variables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184750" y="1660450"/>
            <a:ext cx="4286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link_right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?x ?y)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(bind (?z (+ ?x ?y)))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?z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 not use the same name for multiple variables. All later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occurrences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are replaced by the linked value!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bind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is an action, thus it can only appear in the right side of a rule.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Global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184750" y="1660450"/>
            <a:ext cx="4286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(defglobal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?*x* = 3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find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$? ?*x* $?)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(printout t “found”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only variables with global scope.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Their value can only be changed in the right side of a rule using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bind: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(bind ?*x* (+ ?*x* 1))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Forall boolean conditional element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184750" y="1660450"/>
            <a:ext cx="6106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(numbers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delete_list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(forall (list $? ?x $?) (numbers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$? ?x $?))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(printout t “checked”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Checks if all values satisfying the first condition also satisfy the next ones.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is an equivalent condition using only wildcards?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786250" y="4251025"/>
            <a:ext cx="2928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?x is not visible outside forall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Exists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boolean conditional element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184750" y="1660450"/>
            <a:ext cx="6106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(deffacts fapte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(list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(numbers 1 2 3)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delete_list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(exists (list $? ?x $?) (numbers $? ?x $?))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(printout t “checked”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5022925" y="1660875"/>
            <a:ext cx="380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572000" y="1637375"/>
            <a:ext cx="4349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Checks if at least one value satisfying the first condition also satisfies the next ones.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equivalent condition using only wildcards?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5786250" y="4251025"/>
            <a:ext cx="2928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?x is not visible outside exists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Expert knowledge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and B are labels (data)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A and B THEN A ‘is next to’ 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A ‘is next to’ something THEN something = 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All formal knowledge can be represented like this.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957975" y="1660450"/>
            <a:ext cx="516600" cy="54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72" name="Google Shape;72;p15"/>
          <p:cNvSpPr/>
          <p:nvPr/>
        </p:nvSpPr>
        <p:spPr>
          <a:xfrm>
            <a:off x="4365075" y="1660450"/>
            <a:ext cx="516600" cy="54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cxnSp>
        <p:nvCxnSpPr>
          <p:cNvPr id="73" name="Google Shape;73;p15"/>
          <p:cNvCxnSpPr>
            <a:stCxn id="71" idx="6"/>
            <a:endCxn id="72" idx="2"/>
          </p:cNvCxnSpPr>
          <p:nvPr/>
        </p:nvCxnSpPr>
        <p:spPr>
          <a:xfrm>
            <a:off x="2474575" y="1930450"/>
            <a:ext cx="18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2964875" y="1600938"/>
            <a:ext cx="90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next 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718225"/>
            <a:ext cx="8520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ES General architecture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480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05950" y="3276438"/>
            <a:ext cx="1758600" cy="914400"/>
          </a:xfrm>
          <a:prstGeom prst="flowChartAlternate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Knowledge Base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6616225" y="3276450"/>
            <a:ext cx="1636200" cy="914400"/>
          </a:xfrm>
          <a:prstGeom prst="flowChartAlternate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 Rules</a:t>
            </a:r>
            <a:endParaRPr b="1"/>
          </a:p>
        </p:txBody>
      </p:sp>
      <p:sp>
        <p:nvSpPr>
          <p:cNvPr id="83" name="Google Shape;83;p16"/>
          <p:cNvSpPr/>
          <p:nvPr/>
        </p:nvSpPr>
        <p:spPr>
          <a:xfrm>
            <a:off x="3666600" y="2928275"/>
            <a:ext cx="2035475" cy="1610725"/>
          </a:xfrm>
          <a:prstGeom prst="flowChartDecision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 Engine</a:t>
            </a:r>
            <a:endParaRPr b="1"/>
          </a:p>
        </p:txBody>
      </p:sp>
      <p:cxnSp>
        <p:nvCxnSpPr>
          <p:cNvPr id="84" name="Google Shape;84;p16"/>
          <p:cNvCxnSpPr>
            <a:stCxn id="81" idx="3"/>
            <a:endCxn id="83" idx="1"/>
          </p:cNvCxnSpPr>
          <p:nvPr/>
        </p:nvCxnSpPr>
        <p:spPr>
          <a:xfrm>
            <a:off x="2564550" y="3733638"/>
            <a:ext cx="110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p16"/>
          <p:cNvCxnSpPr>
            <a:stCxn id="83" idx="3"/>
            <a:endCxn id="82" idx="1"/>
          </p:cNvCxnSpPr>
          <p:nvPr/>
        </p:nvCxnSpPr>
        <p:spPr>
          <a:xfrm>
            <a:off x="5702075" y="3733638"/>
            <a:ext cx="91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927738" y="1552438"/>
            <a:ext cx="1515000" cy="7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</a:t>
            </a:r>
            <a:endParaRPr/>
          </a:p>
        </p:txBody>
      </p:sp>
      <p:cxnSp>
        <p:nvCxnSpPr>
          <p:cNvPr id="87" name="Google Shape;87;p16"/>
          <p:cNvCxnSpPr>
            <a:stCxn id="81" idx="0"/>
            <a:endCxn id="86" idx="2"/>
          </p:cNvCxnSpPr>
          <p:nvPr/>
        </p:nvCxnSpPr>
        <p:spPr>
          <a:xfrm rot="10800000">
            <a:off x="1685250" y="2327238"/>
            <a:ext cx="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3637250" y="1561850"/>
            <a:ext cx="472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adds to the KB and is informed of some changes to the KB. All decisions are made by the inference engine using the inference rules.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Logic theorist and General Problem Solver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20000" y="1399000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Logic theorist (1956 - RAND Corp)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computer program able to decide (first practical AI).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program to discover a new proof for a mathematical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theorem.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inference rules to build a tree of knowledge starting from initial axioms, basically the first rule-based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Original paper available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General Problem Solver (1959 - RAND Corp)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general purpose problem solver (for general AI models).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Direct precursor to PROLOG (facts were Horn clauses and rules were first order logic)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to separate the KB, inference rules and inference engine (RBP model)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Original paper available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here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History of Expert Systems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DENDRAL/MYCIN (1965 - Stanford University) uses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spectrographic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 to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chemical experiments, respectively bacteria present in biological samples. Implemented in LISP.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XCON (1978 - Carnegie Mellon University) determines configurations for computers according to user’s requirements.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rarely identified as such, but omnipresent: Troubleshooters, Helpdesk, Configurators and Shopping Assistants, Medical Diagnosis, etc.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 Course 10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Forward and backward chaining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chaining (data driven reasoning)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facts, see what can be inferred;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be proved from the known facts?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control over possible outcome;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chaining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a hypothesis, see if it’s supported by the facts;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proved from the known facts?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is always true/false - logical programming;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PROLOG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Building an Expert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682050" y="15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{97FEF04B-DFCA-4DEC-A956-4681FB5A7F7F}</a:tableStyleId>
              </a:tblPr>
              <a:tblGrid>
                <a:gridCol w="936175"/>
                <a:gridCol w="2345200"/>
                <a:gridCol w="412550"/>
                <a:gridCol w="422075"/>
                <a:gridCol w="422075"/>
                <a:gridCol w="422075"/>
                <a:gridCol w="422075"/>
                <a:gridCol w="422075"/>
                <a:gridCol w="422075"/>
                <a:gridCol w="422075"/>
              </a:tblGrid>
              <a:tr h="38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Rules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41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Conditions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Printer does not print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red light is flashing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Printer is unrecognised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Actions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 the power cable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 the printer-computer cable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Ensure printer software is installed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Check/replace ink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 for paper jam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1" sz="9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0" y="718225"/>
            <a:ext cx="8520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One rule for each scenario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84750" y="1660450"/>
            <a:ext cx="864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(defrule first_scenario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(PNP Y)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(RLF Y)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(PIU Y)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(printout t “Check the printer-computer cable” crlf “Ensure printer software is installed” crlf “Check/replace ink” crlf)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