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0e0a4a4c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0e0a4a4c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1297626c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1297626c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1297626c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1297626c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1297626c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1297626c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1297626c2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1297626c2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1297626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1297626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1297626c2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1297626c2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1297626c2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1297626c2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0e0a4a4c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0e0a4a4c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1297626c2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1297626c2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142952e3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142952e3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1297626c2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1297626c2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0e0a4a4c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0e0a4a4c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0e0a4a4c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0e0a4a4c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2d45ccd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2d45ccd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1297626c2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1297626c2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2d45ccd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2d45ccd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fe38d09e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fe38d09e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1297626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1297626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1297626c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1297626c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1297626c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1297626c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2d45ccd7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2d45ccd7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0e0a4a4c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0e0a4a4c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8228578" y="-84975"/>
            <a:ext cx="792570" cy="792600"/>
          </a:xfrm>
          <a:prstGeom prst="rect">
            <a:avLst/>
          </a:prstGeom>
          <a:noFill/>
          <a:ln>
            <a:noFill/>
          </a:ln>
        </p:spPr>
      </p:pic>
      <p:pic>
        <p:nvPicPr>
          <p:cNvPr id="14" name="Google Shape;14;p2"/>
          <p:cNvPicPr preferRelativeResize="0"/>
          <p:nvPr/>
        </p:nvPicPr>
        <p:blipFill>
          <a:blip r:embed="rId3">
            <a:alphaModFix/>
          </a:blip>
          <a:stretch>
            <a:fillRect/>
          </a:stretch>
        </p:blipFill>
        <p:spPr>
          <a:xfrm>
            <a:off x="0" y="0"/>
            <a:ext cx="1029450" cy="857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clipsrules.sourceforge.net/documentation/v630/ug.pdf" TargetMode="External"/><Relationship Id="rId4" Type="http://schemas.openxmlformats.org/officeDocument/2006/relationships/hyperlink" Target="https://www.csie.ntu.edu.tw/~sylee/courses/clips/toc.htm" TargetMode="External"/><Relationship Id="rId5" Type="http://schemas.openxmlformats.org/officeDocument/2006/relationships/hyperlink" Target="http://www.cs.umanitoba.ca/~comp4200/Notes.html" TargetMode="External"/><Relationship Id="rId6" Type="http://schemas.openxmlformats.org/officeDocument/2006/relationships/hyperlink" Target="https://www.youtube.com/watch?v=WwGU6AU3f-A" TargetMode="External"/><Relationship Id="rId7" Type="http://schemas.openxmlformats.org/officeDocument/2006/relationships/hyperlink" Target="https://kcir.pwr.edu.pl/~witold/ai/CLIPS_tutor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sciencedirect.com/science/article/abs/pii/0004370282900200"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cis.temple.edu/~ingargio/cis587/readings/rete.html" TargetMode="External"/><Relationship Id="rId4" Type="http://schemas.openxmlformats.org/officeDocument/2006/relationships/hyperlink" Target="https://www.csie.ntu.edu.tw/~sylee/courses/jess/docs/ret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Rule Based Programming</a:t>
            </a:r>
            <a:endParaRPr>
              <a:latin typeface="Times New Roman"/>
              <a:ea typeface="Times New Roman"/>
              <a:cs typeface="Times New Roman"/>
              <a:sym typeface="Times New Roman"/>
            </a:endParaRPr>
          </a:p>
        </p:txBody>
      </p:sp>
      <p:sp>
        <p:nvSpPr>
          <p:cNvPr id="57" name="Google Shape;57;p13"/>
          <p:cNvSpPr txBox="1"/>
          <p:nvPr>
            <p:ph idx="1" type="subTitle"/>
          </p:nvPr>
        </p:nvSpPr>
        <p:spPr>
          <a:xfrm>
            <a:off x="311700" y="1266362"/>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3rd year, 2nd semester</a:t>
            </a:r>
            <a:endParaRPr>
              <a:latin typeface="Times New Roman"/>
              <a:ea typeface="Times New Roman"/>
              <a:cs typeface="Times New Roman"/>
              <a:sym typeface="Times New Roman"/>
            </a:endParaRPr>
          </a:p>
        </p:txBody>
      </p:sp>
      <p:sp>
        <p:nvSpPr>
          <p:cNvPr id="58" name="Google Shape;58;p13"/>
          <p:cNvSpPr txBox="1"/>
          <p:nvPr/>
        </p:nvSpPr>
        <p:spPr>
          <a:xfrm>
            <a:off x="1300350" y="2142350"/>
            <a:ext cx="6658500" cy="224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0"/>
              </a:spcBef>
              <a:spcAft>
                <a:spcPts val="0"/>
              </a:spcAft>
              <a:buClr>
                <a:schemeClr val="dk1"/>
              </a:buClr>
              <a:buSzPts val="1100"/>
              <a:buFont typeface="Arial"/>
              <a:buNone/>
            </a:pPr>
            <a:r>
              <a:rPr lang="en" sz="2400">
                <a:solidFill>
                  <a:schemeClr val="dk1"/>
                </a:solidFill>
              </a:rPr>
              <a:t>The RETE algorithm</a:t>
            </a:r>
            <a:endParaRPr sz="2400"/>
          </a:p>
          <a:p>
            <a:pPr indent="0" lvl="0" marL="0" rtl="0" algn="ctr">
              <a:spcBef>
                <a:spcPts val="0"/>
              </a:spcBef>
              <a:spcAft>
                <a:spcPts val="0"/>
              </a:spcAft>
              <a:buClr>
                <a:schemeClr val="dk1"/>
              </a:buClr>
              <a:buSzPts val="1100"/>
              <a:buFont typeface="Arial"/>
              <a:buNone/>
            </a:pPr>
            <a:r>
              <a:rPr lang="en" sz="2400"/>
              <a:t>CLIPS agenda</a:t>
            </a:r>
            <a:endParaRPr sz="2400"/>
          </a:p>
          <a:p>
            <a:pPr indent="0" lvl="0" marL="0" rtl="0" algn="ctr">
              <a:spcBef>
                <a:spcPts val="0"/>
              </a:spcBef>
              <a:spcAft>
                <a:spcPts val="0"/>
              </a:spcAft>
              <a:buClr>
                <a:schemeClr val="dk1"/>
              </a:buClr>
              <a:buSzPts val="1100"/>
              <a:buFont typeface="Arial"/>
              <a:buNone/>
            </a:pPr>
            <a:r>
              <a:rPr lang="en" sz="2400"/>
              <a:t>Rule salience</a:t>
            </a:r>
            <a:endParaRPr sz="2400"/>
          </a:p>
          <a:p>
            <a:pPr indent="0" lvl="0" marL="0" rtl="0" algn="ctr">
              <a:spcBef>
                <a:spcPts val="0"/>
              </a:spcBef>
              <a:spcAft>
                <a:spcPts val="0"/>
              </a:spcAft>
              <a:buClr>
                <a:schemeClr val="dk1"/>
              </a:buClr>
              <a:buSzPts val="1100"/>
              <a:buFont typeface="Arial"/>
              <a:buNone/>
            </a:pPr>
            <a:r>
              <a:rPr lang="en" sz="2400"/>
              <a:t>Fact templates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The Agenda</a:t>
            </a:r>
            <a:endParaRPr sz="3600">
              <a:latin typeface="Times New Roman"/>
              <a:ea typeface="Times New Roman"/>
              <a:cs typeface="Times New Roman"/>
              <a:sym typeface="Times New Roman"/>
            </a:endParaRPr>
          </a:p>
        </p:txBody>
      </p:sp>
      <p:sp>
        <p:nvSpPr>
          <p:cNvPr id="196" name="Google Shape;196;p22"/>
          <p:cNvSpPr txBox="1"/>
          <p:nvPr/>
        </p:nvSpPr>
        <p:spPr>
          <a:xfrm>
            <a:off x="184750" y="1660450"/>
            <a:ext cx="86475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Agenda window OR </a:t>
            </a:r>
            <a:r>
              <a:rPr lang="en" sz="1800">
                <a:solidFill>
                  <a:schemeClr val="dk1"/>
                </a:solidFill>
                <a:latin typeface="Courier"/>
                <a:ea typeface="Courier"/>
                <a:cs typeface="Courier"/>
                <a:sym typeface="Courier"/>
              </a:rPr>
              <a:t>(agenda)</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0 first: f-1</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0 second: f-2</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The list of all activations (rule name : facts satisfying their patterns). The same rule can appear multiple times in the agenda if it’s conditions are satisfied in multiple ways (by the same or other facts).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What happens when we (run)?</a:t>
            </a:r>
            <a:endParaRPr sz="3600">
              <a:latin typeface="Times New Roman"/>
              <a:ea typeface="Times New Roman"/>
              <a:cs typeface="Times New Roman"/>
              <a:sym typeface="Times New Roman"/>
            </a:endParaRPr>
          </a:p>
        </p:txBody>
      </p:sp>
      <p:sp>
        <p:nvSpPr>
          <p:cNvPr id="202" name="Google Shape;202;p23"/>
          <p:cNvSpPr txBox="1"/>
          <p:nvPr/>
        </p:nvSpPr>
        <p:spPr>
          <a:xfrm>
            <a:off x="184750" y="1660450"/>
            <a:ext cx="86475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How are the two activations executed?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Sequential? What happens if the first rule removes facts needed by the second?</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Parallel? How do you solve the possible conflicts between the merging facts?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What about this case: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Courier"/>
                <a:ea typeface="Courier"/>
                <a:cs typeface="Courier"/>
                <a:sym typeface="Courier"/>
              </a:rPr>
              <a:t>(deffacts f (alpha 2) (beta 1))</a:t>
            </a:r>
            <a:endParaRPr>
              <a:solidFill>
                <a:schemeClr val="dk1"/>
              </a:solidFill>
              <a:latin typeface="Courier"/>
              <a:ea typeface="Courier"/>
              <a:cs typeface="Courier"/>
              <a:sym typeface="Courier"/>
            </a:endParaRPr>
          </a:p>
          <a:p>
            <a:pPr indent="0" lvl="0" marL="0" rtl="0" algn="l">
              <a:spcBef>
                <a:spcPts val="0"/>
              </a:spcBef>
              <a:spcAft>
                <a:spcPts val="0"/>
              </a:spcAft>
              <a:buNone/>
            </a:pPr>
            <a:r>
              <a:rPr lang="en">
                <a:solidFill>
                  <a:schemeClr val="dk1"/>
                </a:solidFill>
                <a:latin typeface="Courier"/>
                <a:ea typeface="Courier"/>
                <a:cs typeface="Courier"/>
                <a:sym typeface="Courier"/>
              </a:rPr>
              <a:t>(defrule first</a:t>
            </a:r>
            <a:endParaRPr>
              <a:solidFill>
                <a:schemeClr val="dk1"/>
              </a:solidFill>
              <a:latin typeface="Courier"/>
              <a:ea typeface="Courier"/>
              <a:cs typeface="Courier"/>
              <a:sym typeface="Courier"/>
            </a:endParaRPr>
          </a:p>
          <a:p>
            <a:pPr indent="0" lvl="0" marL="0" rtl="0" algn="l">
              <a:spcBef>
                <a:spcPts val="0"/>
              </a:spcBef>
              <a:spcAft>
                <a:spcPts val="0"/>
              </a:spcAft>
              <a:buNone/>
            </a:pPr>
            <a:r>
              <a:rPr lang="en">
                <a:solidFill>
                  <a:schemeClr val="dk1"/>
                </a:solidFill>
                <a:latin typeface="Courier"/>
                <a:ea typeface="Courier"/>
                <a:cs typeface="Courier"/>
                <a:sym typeface="Courier"/>
              </a:rPr>
              <a:t>	(alpha ?)	=&gt; (printout t “good”)))</a:t>
            </a:r>
            <a:endParaRPr>
              <a:solidFill>
                <a:schemeClr val="dk1"/>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lang="en">
                <a:solidFill>
                  <a:schemeClr val="dk1"/>
                </a:solidFill>
                <a:latin typeface="Courier"/>
                <a:ea typeface="Courier"/>
                <a:cs typeface="Courier"/>
                <a:sym typeface="Courier"/>
              </a:rPr>
              <a:t>(defrule second</a:t>
            </a:r>
            <a:endParaRPr>
              <a:solidFill>
                <a:schemeClr val="dk1"/>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lang="en">
                <a:solidFill>
                  <a:schemeClr val="dk1"/>
                </a:solidFill>
                <a:latin typeface="Courier"/>
                <a:ea typeface="Courier"/>
                <a:cs typeface="Courier"/>
                <a:sym typeface="Courier"/>
              </a:rPr>
              <a:t>	(beta ?)	=&gt; (assert (alpha 1)))</a:t>
            </a:r>
            <a:endParaRPr>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How many times is </a:t>
            </a:r>
            <a:r>
              <a:rPr lang="en" sz="1800">
                <a:solidFill>
                  <a:schemeClr val="dk1"/>
                </a:solidFill>
                <a:latin typeface="Courier"/>
                <a:ea typeface="Courier"/>
                <a:cs typeface="Courier"/>
                <a:sym typeface="Courier"/>
              </a:rPr>
              <a:t>“good”</a:t>
            </a:r>
            <a:r>
              <a:rPr lang="en" sz="1800">
                <a:solidFill>
                  <a:schemeClr val="dk1"/>
                </a:solidFill>
                <a:latin typeface="Times New Roman"/>
                <a:ea typeface="Times New Roman"/>
                <a:cs typeface="Times New Roman"/>
                <a:sym typeface="Times New Roman"/>
              </a:rPr>
              <a:t> printed?</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Courier"/>
              <a:ea typeface="Courier"/>
              <a:cs typeface="Courier"/>
              <a:sym typeface="Couri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What happens when we (run)?</a:t>
            </a:r>
            <a:endParaRPr sz="3600">
              <a:latin typeface="Times New Roman"/>
              <a:ea typeface="Times New Roman"/>
              <a:cs typeface="Times New Roman"/>
              <a:sym typeface="Times New Roman"/>
            </a:endParaRPr>
          </a:p>
        </p:txBody>
      </p:sp>
      <p:sp>
        <p:nvSpPr>
          <p:cNvPr id="208" name="Google Shape;208;p24"/>
          <p:cNvSpPr txBox="1"/>
          <p:nvPr/>
        </p:nvSpPr>
        <p:spPr>
          <a:xfrm>
            <a:off x="184750" y="1660450"/>
            <a:ext cx="86475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Step 1: RETE computes the agenda.</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Step 2: If the agenda has at least one activation, go to step 3. Else go to step 5.</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Step 3: The first activation is executed - the right side of the rule is applied.</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Step 4: Back to step 1.</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Step 5: Stop.</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Important CLIPS tip: the agenda is computed again after each rule execution.</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Important CLIPS tip: once executed, an activation will never be added again.</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Use the other activations for debugging. Is the rule you expected to run activated? What activations are before it?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To run just one execution, use </a:t>
            </a:r>
            <a:r>
              <a:rPr lang="en" sz="1800">
                <a:solidFill>
                  <a:schemeClr val="dk1"/>
                </a:solidFill>
                <a:latin typeface="Courier"/>
                <a:ea typeface="Courier"/>
                <a:cs typeface="Courier"/>
                <a:sym typeface="Courier"/>
              </a:rPr>
              <a:t>(run 1)</a:t>
            </a:r>
            <a:r>
              <a:rPr lang="e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Courier"/>
              <a:ea typeface="Courier"/>
              <a:cs typeface="Courier"/>
              <a:sym typeface="Couri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Rule saliences (I)</a:t>
            </a:r>
            <a:endParaRPr sz="3600">
              <a:latin typeface="Times New Roman"/>
              <a:ea typeface="Times New Roman"/>
              <a:cs typeface="Times New Roman"/>
              <a:sym typeface="Times New Roman"/>
            </a:endParaRPr>
          </a:p>
        </p:txBody>
      </p:sp>
      <p:sp>
        <p:nvSpPr>
          <p:cNvPr id="214" name="Google Shape;214;p25"/>
          <p:cNvSpPr txBox="1"/>
          <p:nvPr/>
        </p:nvSpPr>
        <p:spPr>
          <a:xfrm>
            <a:off x="184750" y="1660450"/>
            <a:ext cx="51792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Courier"/>
                <a:ea typeface="Courier"/>
                <a:cs typeface="Courier"/>
                <a:sym typeface="Courier"/>
              </a:rPr>
              <a:t>(defrule first</a:t>
            </a:r>
            <a:endParaRPr>
              <a:solidFill>
                <a:schemeClr val="dk1"/>
              </a:solidFill>
              <a:latin typeface="Courier"/>
              <a:ea typeface="Courier"/>
              <a:cs typeface="Courier"/>
              <a:sym typeface="Courier"/>
            </a:endParaRPr>
          </a:p>
          <a:p>
            <a:pPr indent="457200" lvl="0" marL="0" rtl="0" algn="l">
              <a:spcBef>
                <a:spcPts val="0"/>
              </a:spcBef>
              <a:spcAft>
                <a:spcPts val="0"/>
              </a:spcAft>
              <a:buNone/>
            </a:pPr>
            <a:r>
              <a:rPr lang="en">
                <a:solidFill>
                  <a:schemeClr val="dk1"/>
                </a:solidFill>
                <a:latin typeface="Courier"/>
                <a:ea typeface="Courier"/>
                <a:cs typeface="Courier"/>
                <a:sym typeface="Courier"/>
              </a:rPr>
              <a:t>(not (apple)) =&gt; (printout t “missing”)))</a:t>
            </a:r>
            <a:endParaRPr>
              <a:solidFill>
                <a:schemeClr val="dk1"/>
              </a:solidFill>
              <a:latin typeface="Courier"/>
              <a:ea typeface="Courier"/>
              <a:cs typeface="Courier"/>
              <a:sym typeface="Courier"/>
            </a:endParaRPr>
          </a:p>
          <a:p>
            <a:pPr indent="0" lvl="0" marL="0" rtl="0" algn="l">
              <a:spcBef>
                <a:spcPts val="0"/>
              </a:spcBef>
              <a:spcAft>
                <a:spcPts val="0"/>
              </a:spcAft>
              <a:buNone/>
            </a:pPr>
            <a:r>
              <a:rPr lang="en">
                <a:solidFill>
                  <a:schemeClr val="dk1"/>
                </a:solidFill>
                <a:latin typeface="Courier"/>
                <a:ea typeface="Courier"/>
                <a:cs typeface="Courier"/>
                <a:sym typeface="Courier"/>
              </a:rPr>
              <a:t> </a:t>
            </a:r>
            <a:r>
              <a:rPr lang="en">
                <a:solidFill>
                  <a:schemeClr val="dk1"/>
                </a:solidFill>
                <a:latin typeface="Courier"/>
                <a:ea typeface="Courier"/>
                <a:cs typeface="Courier"/>
                <a:sym typeface="Courier"/>
              </a:rPr>
              <a:t>(defrule second</a:t>
            </a:r>
            <a:endParaRPr>
              <a:solidFill>
                <a:schemeClr val="dk1"/>
              </a:solidFill>
              <a:latin typeface="Courier"/>
              <a:ea typeface="Courier"/>
              <a:cs typeface="Courier"/>
              <a:sym typeface="Courier"/>
            </a:endParaRPr>
          </a:p>
          <a:p>
            <a:pPr indent="457200" lvl="0" marL="0" rtl="0" algn="l">
              <a:spcBef>
                <a:spcPts val="0"/>
              </a:spcBef>
              <a:spcAft>
                <a:spcPts val="0"/>
              </a:spcAft>
              <a:buNone/>
            </a:pPr>
            <a:r>
              <a:rPr lang="en">
                <a:solidFill>
                  <a:schemeClr val="dk1"/>
                </a:solidFill>
                <a:latin typeface="Courier"/>
                <a:ea typeface="Courier"/>
                <a:cs typeface="Courier"/>
                <a:sym typeface="Courier"/>
              </a:rPr>
              <a:t>(not (apple)) =&gt; (assert (apple))</a:t>
            </a:r>
            <a:endParaRPr>
              <a:solidFill>
                <a:schemeClr val="dk1"/>
              </a:solidFill>
              <a:latin typeface="Courier"/>
              <a:ea typeface="Courier"/>
              <a:cs typeface="Courier"/>
              <a:sym typeface="Courier"/>
            </a:endParaRPr>
          </a:p>
          <a:p>
            <a:pPr indent="45720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Is </a:t>
            </a:r>
            <a:r>
              <a:rPr lang="en" sz="1800">
                <a:solidFill>
                  <a:schemeClr val="dk1"/>
                </a:solidFill>
                <a:latin typeface="Courier"/>
                <a:ea typeface="Courier"/>
                <a:cs typeface="Courier"/>
                <a:sym typeface="Courier"/>
              </a:rPr>
              <a:t>“missing”</a:t>
            </a:r>
            <a:r>
              <a:rPr lang="en" sz="1800">
                <a:solidFill>
                  <a:schemeClr val="dk1"/>
                </a:solidFill>
                <a:latin typeface="Times New Roman"/>
                <a:ea typeface="Times New Roman"/>
                <a:cs typeface="Times New Roman"/>
                <a:sym typeface="Times New Roman"/>
              </a:rPr>
              <a:t> printed?</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Courier"/>
                <a:ea typeface="Courier"/>
                <a:cs typeface="Courier"/>
                <a:sym typeface="Courier"/>
              </a:rPr>
              <a:t>(defrule first </a:t>
            </a:r>
            <a:endParaRPr>
              <a:solidFill>
                <a:schemeClr val="dk1"/>
              </a:solidFill>
              <a:latin typeface="Courier"/>
              <a:ea typeface="Courier"/>
              <a:cs typeface="Courier"/>
              <a:sym typeface="Courier"/>
            </a:endParaRPr>
          </a:p>
          <a:p>
            <a:pPr indent="457200" lvl="0" marL="0" rtl="0" algn="l">
              <a:spcBef>
                <a:spcPts val="0"/>
              </a:spcBef>
              <a:spcAft>
                <a:spcPts val="0"/>
              </a:spcAft>
              <a:buClr>
                <a:schemeClr val="dk1"/>
              </a:buClr>
              <a:buSzPts val="1100"/>
              <a:buFont typeface="Arial"/>
              <a:buNone/>
            </a:pPr>
            <a:r>
              <a:rPr lang="en">
                <a:solidFill>
                  <a:schemeClr val="dk1"/>
                </a:solidFill>
                <a:latin typeface="Courier"/>
                <a:ea typeface="Courier"/>
                <a:cs typeface="Courier"/>
                <a:sym typeface="Courier"/>
              </a:rPr>
              <a:t>(not (apple)) =&gt; (printout t “missing”)))</a:t>
            </a:r>
            <a:endParaRPr>
              <a:solidFill>
                <a:schemeClr val="dk1"/>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lang="en">
                <a:solidFill>
                  <a:schemeClr val="dk1"/>
                </a:solidFill>
                <a:latin typeface="Courier"/>
                <a:ea typeface="Courier"/>
                <a:cs typeface="Courier"/>
                <a:sym typeface="Courier"/>
              </a:rPr>
              <a:t> (defrule second (declare (salience 10))</a:t>
            </a:r>
            <a:endParaRPr>
              <a:solidFill>
                <a:schemeClr val="dk1"/>
              </a:solidFill>
              <a:latin typeface="Courier"/>
              <a:ea typeface="Courier"/>
              <a:cs typeface="Courier"/>
              <a:sym typeface="Courier"/>
            </a:endParaRPr>
          </a:p>
          <a:p>
            <a:pPr indent="457200" lvl="0" marL="0" rtl="0" algn="l">
              <a:spcBef>
                <a:spcPts val="0"/>
              </a:spcBef>
              <a:spcAft>
                <a:spcPts val="0"/>
              </a:spcAft>
              <a:buClr>
                <a:schemeClr val="dk1"/>
              </a:buClr>
              <a:buSzPts val="1100"/>
              <a:buFont typeface="Arial"/>
              <a:buNone/>
            </a:pPr>
            <a:r>
              <a:rPr lang="en">
                <a:solidFill>
                  <a:schemeClr val="dk1"/>
                </a:solidFill>
                <a:latin typeface="Courier"/>
                <a:ea typeface="Courier"/>
                <a:cs typeface="Courier"/>
                <a:sym typeface="Courier"/>
              </a:rPr>
              <a:t>(not (apple)) =&gt; (assert (apple))</a:t>
            </a:r>
            <a:endParaRPr sz="1800">
              <a:solidFill>
                <a:schemeClr val="dk1"/>
              </a:solidFill>
              <a:latin typeface="Courier"/>
              <a:ea typeface="Courier"/>
              <a:cs typeface="Courier"/>
              <a:sym typeface="Courier"/>
            </a:endParaRPr>
          </a:p>
        </p:txBody>
      </p:sp>
      <p:sp>
        <p:nvSpPr>
          <p:cNvPr id="215" name="Google Shape;215;p25"/>
          <p:cNvSpPr txBox="1"/>
          <p:nvPr/>
        </p:nvSpPr>
        <p:spPr>
          <a:xfrm>
            <a:off x="5528775" y="1888300"/>
            <a:ext cx="3472200" cy="31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a:ea typeface="Courier"/>
                <a:cs typeface="Courier"/>
                <a:sym typeface="Courier"/>
              </a:rPr>
              <a:t>0 first: ^</a:t>
            </a:r>
            <a:endParaRPr>
              <a:latin typeface="Courier"/>
              <a:ea typeface="Courier"/>
              <a:cs typeface="Courier"/>
              <a:sym typeface="Courier"/>
            </a:endParaRPr>
          </a:p>
          <a:p>
            <a:pPr indent="0" lvl="0" marL="0" rtl="0" algn="l">
              <a:spcBef>
                <a:spcPts val="0"/>
              </a:spcBef>
              <a:spcAft>
                <a:spcPts val="0"/>
              </a:spcAft>
              <a:buNone/>
            </a:pPr>
            <a:r>
              <a:rPr lang="en">
                <a:latin typeface="Courier"/>
                <a:ea typeface="Courier"/>
                <a:cs typeface="Courier"/>
                <a:sym typeface="Courier"/>
              </a:rPr>
              <a:t>0 second: ^</a:t>
            </a:r>
            <a:endParaRPr>
              <a:latin typeface="Courier"/>
              <a:ea typeface="Courier"/>
              <a:cs typeface="Courier"/>
              <a:sym typeface="Courier"/>
            </a:endParaRPr>
          </a:p>
          <a:p>
            <a:pPr indent="0" lvl="0" marL="0" rtl="0" algn="l">
              <a:spcBef>
                <a:spcPts val="0"/>
              </a:spcBef>
              <a:spcAft>
                <a:spcPts val="0"/>
              </a:spcAft>
              <a:buNone/>
            </a:pPr>
            <a:r>
              <a:t/>
            </a:r>
            <a:endParaRPr>
              <a:latin typeface="Courier"/>
              <a:ea typeface="Courier"/>
              <a:cs typeface="Courier"/>
              <a:sym typeface="Courier"/>
            </a:endParaRPr>
          </a:p>
          <a:p>
            <a:pPr indent="0" lvl="0" marL="0" rtl="0" algn="l">
              <a:spcBef>
                <a:spcPts val="0"/>
              </a:spcBef>
              <a:spcAft>
                <a:spcPts val="0"/>
              </a:spcAft>
              <a:buNone/>
            </a:pPr>
            <a:r>
              <a:t/>
            </a:r>
            <a:endParaRPr>
              <a:latin typeface="Courier"/>
              <a:ea typeface="Courier"/>
              <a:cs typeface="Courier"/>
              <a:sym typeface="Courier"/>
            </a:endParaRPr>
          </a:p>
          <a:p>
            <a:pPr indent="0" lvl="0" marL="0" rtl="0" algn="l">
              <a:spcBef>
                <a:spcPts val="0"/>
              </a:spcBef>
              <a:spcAft>
                <a:spcPts val="0"/>
              </a:spcAft>
              <a:buNone/>
            </a:pPr>
            <a:r>
              <a:t/>
            </a:r>
            <a:endParaRPr>
              <a:latin typeface="Courier"/>
              <a:ea typeface="Courier"/>
              <a:cs typeface="Courier"/>
              <a:sym typeface="Courier"/>
            </a:endParaRPr>
          </a:p>
          <a:p>
            <a:pPr indent="0" lvl="0" marL="0" rtl="0" algn="l">
              <a:spcBef>
                <a:spcPts val="0"/>
              </a:spcBef>
              <a:spcAft>
                <a:spcPts val="0"/>
              </a:spcAft>
              <a:buNone/>
            </a:pPr>
            <a:r>
              <a:t/>
            </a:r>
            <a:endParaRPr>
              <a:latin typeface="Courier"/>
              <a:ea typeface="Courier"/>
              <a:cs typeface="Courier"/>
              <a:sym typeface="Courier"/>
            </a:endParaRPr>
          </a:p>
          <a:p>
            <a:pPr indent="0" lvl="0" marL="0" rtl="0" algn="l">
              <a:spcBef>
                <a:spcPts val="0"/>
              </a:spcBef>
              <a:spcAft>
                <a:spcPts val="0"/>
              </a:spcAft>
              <a:buNone/>
            </a:pPr>
            <a:r>
              <a:t/>
            </a:r>
            <a:endParaRPr>
              <a:latin typeface="Courier"/>
              <a:ea typeface="Courier"/>
              <a:cs typeface="Courier"/>
              <a:sym typeface="Courier"/>
            </a:endParaRPr>
          </a:p>
          <a:p>
            <a:pPr indent="0" lvl="0" marL="0" rtl="0" algn="l">
              <a:spcBef>
                <a:spcPts val="0"/>
              </a:spcBef>
              <a:spcAft>
                <a:spcPts val="0"/>
              </a:spcAft>
              <a:buNone/>
            </a:pPr>
            <a:r>
              <a:t/>
            </a:r>
            <a:endParaRPr>
              <a:latin typeface="Courier"/>
              <a:ea typeface="Courier"/>
              <a:cs typeface="Courier"/>
              <a:sym typeface="Courier"/>
            </a:endParaRPr>
          </a:p>
          <a:p>
            <a:pPr indent="0" lvl="0" marL="0" rtl="0" algn="l">
              <a:spcBef>
                <a:spcPts val="0"/>
              </a:spcBef>
              <a:spcAft>
                <a:spcPts val="0"/>
              </a:spcAft>
              <a:buNone/>
            </a:pPr>
            <a:r>
              <a:t/>
            </a:r>
            <a:endParaRPr>
              <a:latin typeface="Courier"/>
              <a:ea typeface="Courier"/>
              <a:cs typeface="Courier"/>
              <a:sym typeface="Courier"/>
            </a:endParaRPr>
          </a:p>
          <a:p>
            <a:pPr indent="0" lvl="0" marL="0" rtl="0" algn="l">
              <a:spcBef>
                <a:spcPts val="0"/>
              </a:spcBef>
              <a:spcAft>
                <a:spcPts val="0"/>
              </a:spcAft>
              <a:buNone/>
            </a:pPr>
            <a:r>
              <a:rPr lang="en">
                <a:latin typeface="Courier"/>
                <a:ea typeface="Courier"/>
                <a:cs typeface="Courier"/>
                <a:sym typeface="Courier"/>
              </a:rPr>
              <a:t>10 second: ^</a:t>
            </a:r>
            <a:endParaRPr>
              <a:latin typeface="Courier"/>
              <a:ea typeface="Courier"/>
              <a:cs typeface="Courier"/>
              <a:sym typeface="Courier"/>
            </a:endParaRPr>
          </a:p>
          <a:p>
            <a:pPr indent="0" lvl="0" marL="0" rtl="0" algn="l">
              <a:spcBef>
                <a:spcPts val="0"/>
              </a:spcBef>
              <a:spcAft>
                <a:spcPts val="0"/>
              </a:spcAft>
              <a:buNone/>
            </a:pPr>
            <a:r>
              <a:rPr lang="en">
                <a:latin typeface="Courier"/>
                <a:ea typeface="Courier"/>
                <a:cs typeface="Courier"/>
                <a:sym typeface="Courier"/>
              </a:rPr>
              <a:t>0 first: ^</a:t>
            </a:r>
            <a:endParaRPr>
              <a:latin typeface="Courier"/>
              <a:ea typeface="Courier"/>
              <a:cs typeface="Courier"/>
              <a:sym typeface="Couri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Rule saliences (II)</a:t>
            </a:r>
            <a:endParaRPr sz="3600">
              <a:latin typeface="Times New Roman"/>
              <a:ea typeface="Times New Roman"/>
              <a:cs typeface="Times New Roman"/>
              <a:sym typeface="Times New Roman"/>
            </a:endParaRPr>
          </a:p>
        </p:txBody>
      </p:sp>
      <p:sp>
        <p:nvSpPr>
          <p:cNvPr id="221" name="Google Shape;221;p26"/>
          <p:cNvSpPr txBox="1"/>
          <p:nvPr/>
        </p:nvSpPr>
        <p:spPr>
          <a:xfrm>
            <a:off x="219975" y="1519525"/>
            <a:ext cx="78798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Use salience values in multiples of 10 or 100. You may decide later to insert another salience between existing ones.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Using a different salience for each rule skips most of the inference engine (which is bad!).</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A maximum of 5 levels is recommended. Use saliences for critical rules and to organize your code (group rules by purpose, not by priority).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CLIPS inference engine</a:t>
            </a:r>
            <a:endParaRPr sz="3600">
              <a:latin typeface="Times New Roman"/>
              <a:ea typeface="Times New Roman"/>
              <a:cs typeface="Times New Roman"/>
              <a:sym typeface="Times New Roman"/>
            </a:endParaRPr>
          </a:p>
        </p:txBody>
      </p:sp>
      <p:sp>
        <p:nvSpPr>
          <p:cNvPr id="227" name="Google Shape;227;p27"/>
          <p:cNvSpPr txBox="1"/>
          <p:nvPr/>
        </p:nvSpPr>
        <p:spPr>
          <a:xfrm>
            <a:off x="219975" y="1519525"/>
            <a:ext cx="7879800" cy="336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a:t>
            </a:r>
            <a:r>
              <a:rPr lang="en" sz="1800">
                <a:solidFill>
                  <a:schemeClr val="dk1"/>
                </a:solidFill>
                <a:latin typeface="Times New Roman"/>
                <a:ea typeface="Times New Roman"/>
                <a:cs typeface="Times New Roman"/>
                <a:sym typeface="Times New Roman"/>
              </a:rPr>
              <a:t>ctivated rules are placed above all rules of lower salience and below all rules of higher salience.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Among rules of equal salience, the current </a:t>
            </a:r>
            <a:r>
              <a:rPr b="1" lang="en" sz="1800">
                <a:solidFill>
                  <a:schemeClr val="dk1"/>
                </a:solidFill>
                <a:latin typeface="Times New Roman"/>
                <a:ea typeface="Times New Roman"/>
                <a:cs typeface="Times New Roman"/>
                <a:sym typeface="Times New Roman"/>
              </a:rPr>
              <a:t>conflict resolution strategy</a:t>
            </a:r>
            <a:r>
              <a:rPr lang="en" sz="1800">
                <a:solidFill>
                  <a:schemeClr val="dk1"/>
                </a:solidFill>
                <a:latin typeface="Times New Roman"/>
                <a:ea typeface="Times New Roman"/>
                <a:cs typeface="Times New Roman"/>
                <a:sym typeface="Times New Roman"/>
              </a:rPr>
              <a:t> is used to determine the placement.</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If the above steps are unable to specify an ordering, then an activation is arbitrarily (not randomly) ordered in relation to the others.</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800">
                <a:solidFill>
                  <a:schemeClr val="dk1"/>
                </a:solidFill>
                <a:latin typeface="Times New Roman"/>
                <a:ea typeface="Times New Roman"/>
                <a:cs typeface="Times New Roman"/>
                <a:sym typeface="Times New Roman"/>
              </a:rPr>
              <a:t>CLIPS provides seven conflict resolution strategies: depth, breadth, simplicity, complexity, lex, mea, and random. The default strategy is depth. The current strategy can be set by using </a:t>
            </a:r>
            <a:r>
              <a:rPr lang="en" sz="1800">
                <a:solidFill>
                  <a:schemeClr val="dk1"/>
                </a:solidFill>
                <a:latin typeface="Courier"/>
                <a:ea typeface="Courier"/>
                <a:cs typeface="Courier"/>
                <a:sym typeface="Courier"/>
              </a:rPr>
              <a:t>(set-strategy …)</a:t>
            </a:r>
            <a:r>
              <a:rPr lang="en" sz="1800">
                <a:solidFill>
                  <a:schemeClr val="dk1"/>
                </a:solidFill>
                <a:latin typeface="Times New Roman"/>
                <a:ea typeface="Times New Roman"/>
                <a:cs typeface="Times New Roman"/>
                <a:sym typeface="Times New Roman"/>
              </a:rPr>
              <a:t> - which will reorder the agenda based upon the new strategy.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Conflict resolution strategies (I)</a:t>
            </a:r>
            <a:endParaRPr sz="3600">
              <a:latin typeface="Times New Roman"/>
              <a:ea typeface="Times New Roman"/>
              <a:cs typeface="Times New Roman"/>
              <a:sym typeface="Times New Roman"/>
            </a:endParaRPr>
          </a:p>
        </p:txBody>
      </p:sp>
      <p:sp>
        <p:nvSpPr>
          <p:cNvPr id="233" name="Google Shape;233;p28"/>
          <p:cNvSpPr txBox="1"/>
          <p:nvPr/>
        </p:nvSpPr>
        <p:spPr>
          <a:xfrm>
            <a:off x="219975" y="1519525"/>
            <a:ext cx="78798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Depth Strategy</a:t>
            </a:r>
            <a:r>
              <a:rPr lang="en" sz="1800">
                <a:solidFill>
                  <a:schemeClr val="dk1"/>
                </a:solidFill>
                <a:latin typeface="Times New Roman"/>
                <a:ea typeface="Times New Roman"/>
                <a:cs typeface="Times New Roman"/>
                <a:sym typeface="Times New Roman"/>
              </a:rPr>
              <a:t>: Newly activated rules are placed above all rules of the same salience.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Breadth Strategy</a:t>
            </a:r>
            <a:r>
              <a:rPr lang="en" sz="1800">
                <a:solidFill>
                  <a:schemeClr val="dk1"/>
                </a:solidFill>
                <a:latin typeface="Times New Roman"/>
                <a:ea typeface="Times New Roman"/>
                <a:cs typeface="Times New Roman"/>
                <a:sym typeface="Times New Roman"/>
              </a:rPr>
              <a:t>: Newly activated rules are placed below all rules of the same salience.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Simplicity Strategy</a:t>
            </a:r>
            <a:r>
              <a:rPr lang="en" sz="1800">
                <a:solidFill>
                  <a:schemeClr val="dk1"/>
                </a:solidFill>
                <a:latin typeface="Times New Roman"/>
                <a:ea typeface="Times New Roman"/>
                <a:cs typeface="Times New Roman"/>
                <a:sym typeface="Times New Roman"/>
              </a:rPr>
              <a:t>: Among rules of the same salience, newly activated rules are placed above all activations of rules with equal or higher specificity. The specificity of a rule is determined by the number of comparisons that must be performed on the LHS of the rule. Each comparison to a constant or previously bound variable adds one to the specificity. Each function call made on the LHS of a rule as part of the :, =, or test conditional element adds one to the specificity. The boolean functions and, or, and not do not add to the specificity of a rule, but their arguments do.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Conflict resolution strategies (II)</a:t>
            </a:r>
            <a:endParaRPr sz="3600">
              <a:latin typeface="Times New Roman"/>
              <a:ea typeface="Times New Roman"/>
              <a:cs typeface="Times New Roman"/>
              <a:sym typeface="Times New Roman"/>
            </a:endParaRPr>
          </a:p>
        </p:txBody>
      </p:sp>
      <p:sp>
        <p:nvSpPr>
          <p:cNvPr id="239" name="Google Shape;239;p29"/>
          <p:cNvSpPr txBox="1"/>
          <p:nvPr/>
        </p:nvSpPr>
        <p:spPr>
          <a:xfrm>
            <a:off x="219975" y="1519525"/>
            <a:ext cx="78798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Complexity Strategy</a:t>
            </a:r>
            <a:r>
              <a:rPr lang="en" sz="1800">
                <a:solidFill>
                  <a:schemeClr val="dk1"/>
                </a:solidFill>
                <a:latin typeface="Times New Roman"/>
                <a:ea typeface="Times New Roman"/>
                <a:cs typeface="Times New Roman"/>
                <a:sym typeface="Times New Roman"/>
              </a:rPr>
              <a:t>: Among rules of the same salience, newly activated rules are placed above all activations of rules with equal or lower specificity.</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LEX&amp;MEA Strategies</a:t>
            </a:r>
            <a:r>
              <a:rPr lang="en" sz="1800">
                <a:solidFill>
                  <a:schemeClr val="dk1"/>
                </a:solidFill>
                <a:latin typeface="Times New Roman"/>
                <a:ea typeface="Times New Roman"/>
                <a:cs typeface="Times New Roman"/>
                <a:sym typeface="Times New Roman"/>
              </a:rPr>
              <a:t>: adapted from OPS5 (to be discussed in course 9), based also on timestamps of first activation. Used mostly for backwards-compatibility with OPS5.</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Random Strategy</a:t>
            </a:r>
            <a:r>
              <a:rPr lang="en" sz="1800">
                <a:solidFill>
                  <a:schemeClr val="dk1"/>
                </a:solidFill>
                <a:latin typeface="Times New Roman"/>
                <a:ea typeface="Times New Roman"/>
                <a:cs typeface="Times New Roman"/>
                <a:sym typeface="Times New Roman"/>
              </a:rPr>
              <a:t>: each activation is assigned a random number that is used to determine its placement among activations of equal salience. This random number is preserved when the strategy is changed so that the same ordering is reproduced when the random strategy is selected again. Can be used to check </a:t>
            </a:r>
            <a:r>
              <a:rPr lang="en" sz="1800">
                <a:solidFill>
                  <a:schemeClr val="dk1"/>
                </a:solidFill>
                <a:latin typeface="Times New Roman"/>
                <a:ea typeface="Times New Roman"/>
                <a:cs typeface="Times New Roman"/>
                <a:sym typeface="Times New Roman"/>
              </a:rPr>
              <a:t>whether</a:t>
            </a:r>
            <a:r>
              <a:rPr lang="en" sz="1800">
                <a:solidFill>
                  <a:schemeClr val="dk1"/>
                </a:solidFill>
                <a:latin typeface="Times New Roman"/>
                <a:ea typeface="Times New Roman"/>
                <a:cs typeface="Times New Roman"/>
                <a:sym typeface="Times New Roman"/>
              </a:rPr>
              <a:t> the order of the rules with the same salience matters.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ctrTitle"/>
          </p:nvPr>
        </p:nvSpPr>
        <p:spPr>
          <a:xfrm>
            <a:off x="311700" y="9883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Using complex facts</a:t>
            </a:r>
            <a:endParaRPr sz="3600">
              <a:latin typeface="Times New Roman"/>
              <a:ea typeface="Times New Roman"/>
              <a:cs typeface="Times New Roman"/>
              <a:sym typeface="Times New Roman"/>
            </a:endParaRPr>
          </a:p>
        </p:txBody>
      </p:sp>
      <p:sp>
        <p:nvSpPr>
          <p:cNvPr id="245" name="Google Shape;245;p30"/>
          <p:cNvSpPr txBox="1"/>
          <p:nvPr/>
        </p:nvSpPr>
        <p:spPr>
          <a:xfrm>
            <a:off x="184800" y="1961100"/>
            <a:ext cx="8647500" cy="25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urier"/>
                <a:ea typeface="Courier"/>
                <a:cs typeface="Courier"/>
                <a:sym typeface="Courier"/>
              </a:rPr>
              <a:t>(student Ionel 4 5 3 4 2 2 2 10 20 52)</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(defrule add_1_to_project</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	?a&lt;-(student ?x1 ?x2 ?x3 ?x4 ?x5 ?x6 ?x7 ?x8 ?x $?x9)</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	=&gt;</a:t>
            </a:r>
            <a:endParaRPr sz="1800">
              <a:solidFill>
                <a:schemeClr val="dk1"/>
              </a:solidFill>
              <a:latin typeface="Courier"/>
              <a:ea typeface="Courier"/>
              <a:cs typeface="Courier"/>
              <a:sym typeface="Courier"/>
            </a:endParaRPr>
          </a:p>
          <a:p>
            <a:pPr indent="457200" lvl="0" marL="0" rtl="0" algn="l">
              <a:spcBef>
                <a:spcPts val="0"/>
              </a:spcBef>
              <a:spcAft>
                <a:spcPts val="0"/>
              </a:spcAft>
              <a:buNone/>
            </a:pPr>
            <a:r>
              <a:rPr lang="en" sz="1800">
                <a:solidFill>
                  <a:schemeClr val="dk1"/>
                </a:solidFill>
                <a:latin typeface="Courier"/>
                <a:ea typeface="Courier"/>
                <a:cs typeface="Courier"/>
                <a:sym typeface="Courier"/>
              </a:rPr>
              <a:t>(retract ?a)</a:t>
            </a:r>
            <a:endParaRPr sz="1800">
              <a:solidFill>
                <a:schemeClr val="dk1"/>
              </a:solidFill>
              <a:latin typeface="Courier"/>
              <a:ea typeface="Courier"/>
              <a:cs typeface="Courier"/>
              <a:sym typeface="Courier"/>
            </a:endParaRPr>
          </a:p>
          <a:p>
            <a:pPr indent="457200" lvl="0" marL="0" rtl="0" algn="l">
              <a:spcBef>
                <a:spcPts val="0"/>
              </a:spcBef>
              <a:spcAft>
                <a:spcPts val="0"/>
              </a:spcAft>
              <a:buNone/>
            </a:pPr>
            <a:r>
              <a:rPr lang="en" sz="1800">
                <a:solidFill>
                  <a:schemeClr val="dk1"/>
                </a:solidFill>
                <a:latin typeface="Courier"/>
                <a:ea typeface="Courier"/>
                <a:cs typeface="Courier"/>
                <a:sym typeface="Courier"/>
              </a:rPr>
              <a:t>(assert </a:t>
            </a:r>
            <a:r>
              <a:rPr lang="en" sz="1800">
                <a:solidFill>
                  <a:schemeClr val="dk1"/>
                </a:solidFill>
                <a:latin typeface="Courier"/>
                <a:ea typeface="Courier"/>
                <a:cs typeface="Courier"/>
                <a:sym typeface="Courier"/>
              </a:rPr>
              <a:t>(student ?x1 ?x2 ?x3 ?x4 ?x5 ?x6 ?x7 ?x8 (+ ?x 1) $?x9)</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a:t>
            </a:r>
            <a:endParaRPr sz="1800">
              <a:solidFill>
                <a:schemeClr val="dk1"/>
              </a:solidFill>
              <a:latin typeface="Courier"/>
              <a:ea typeface="Courier"/>
              <a:cs typeface="Courier"/>
              <a:sym typeface="Courier"/>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ctrTitle"/>
          </p:nvPr>
        </p:nvSpPr>
        <p:spPr>
          <a:xfrm>
            <a:off x="311700" y="9883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CLIPS templates (I)</a:t>
            </a:r>
            <a:endParaRPr sz="3600">
              <a:latin typeface="Times New Roman"/>
              <a:ea typeface="Times New Roman"/>
              <a:cs typeface="Times New Roman"/>
              <a:sym typeface="Times New Roman"/>
            </a:endParaRPr>
          </a:p>
        </p:txBody>
      </p:sp>
      <p:sp>
        <p:nvSpPr>
          <p:cNvPr id="251" name="Google Shape;251;p31"/>
          <p:cNvSpPr txBox="1"/>
          <p:nvPr/>
        </p:nvSpPr>
        <p:spPr>
          <a:xfrm>
            <a:off x="184800" y="1961100"/>
            <a:ext cx="8647500" cy="25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urier"/>
                <a:ea typeface="Courier"/>
                <a:cs typeface="Courier"/>
                <a:sym typeface="Courier"/>
              </a:rPr>
              <a:t>(deftemplate student </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	(slot name)</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	(multislot labs)</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	(slot project)</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 	(slot exam)</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	(slot total)</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solidFill>
                  <a:schemeClr val="dk1"/>
                </a:solidFill>
                <a:latin typeface="Courier"/>
                <a:ea typeface="Courier"/>
                <a:cs typeface="Courier"/>
                <a:sym typeface="Courier"/>
              </a:rPr>
              <a:t>(student (name Ionel) (labs 4 5 3 4 2 2 2) (project 10) (exam 20) (total 52))</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What happens when we (run)?</a:t>
            </a:r>
            <a:endParaRPr sz="3600">
              <a:latin typeface="Times New Roman"/>
              <a:ea typeface="Times New Roman"/>
              <a:cs typeface="Times New Roman"/>
              <a:sym typeface="Times New Roman"/>
            </a:endParaRPr>
          </a:p>
        </p:txBody>
      </p:sp>
      <p:sp>
        <p:nvSpPr>
          <p:cNvPr id="64" name="Google Shape;64;p14"/>
          <p:cNvSpPr txBox="1"/>
          <p:nvPr/>
        </p:nvSpPr>
        <p:spPr>
          <a:xfrm>
            <a:off x="184750" y="1660450"/>
            <a:ext cx="86475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Courier"/>
                <a:ea typeface="Courier"/>
                <a:cs typeface="Courier"/>
                <a:sym typeface="Courier"/>
              </a:rPr>
              <a:t>(deffacts f (alpha 2) (beta 1))</a:t>
            </a:r>
            <a:endParaRPr>
              <a:solidFill>
                <a:schemeClr val="dk1"/>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lang="en">
                <a:solidFill>
                  <a:schemeClr val="dk1"/>
                </a:solidFill>
                <a:latin typeface="Courier"/>
                <a:ea typeface="Courier"/>
                <a:cs typeface="Courier"/>
                <a:sym typeface="Courier"/>
              </a:rPr>
              <a:t>(defrule first</a:t>
            </a:r>
            <a:endParaRPr>
              <a:solidFill>
                <a:schemeClr val="dk1"/>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lang="en">
                <a:solidFill>
                  <a:schemeClr val="dk1"/>
                </a:solidFill>
                <a:latin typeface="Courier"/>
                <a:ea typeface="Courier"/>
                <a:cs typeface="Courier"/>
                <a:sym typeface="Courier"/>
              </a:rPr>
              <a:t>	(alpha ?)	=&gt; (printout t “good”))</a:t>
            </a:r>
            <a:endParaRPr>
              <a:solidFill>
                <a:schemeClr val="dk1"/>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lang="en">
                <a:solidFill>
                  <a:schemeClr val="dk1"/>
                </a:solidFill>
                <a:latin typeface="Courier"/>
                <a:ea typeface="Courier"/>
                <a:cs typeface="Courier"/>
                <a:sym typeface="Courier"/>
              </a:rPr>
              <a:t>(defrule second</a:t>
            </a:r>
            <a:endParaRPr>
              <a:solidFill>
                <a:schemeClr val="dk1"/>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lang="en">
                <a:solidFill>
                  <a:schemeClr val="dk1"/>
                </a:solidFill>
                <a:latin typeface="Courier"/>
                <a:ea typeface="Courier"/>
                <a:cs typeface="Courier"/>
                <a:sym typeface="Courier"/>
              </a:rPr>
              <a:t>	(beta ?)	=&gt; (assert (alpha 1)))</a:t>
            </a:r>
            <a:endParaRPr>
              <a:solidFill>
                <a:schemeClr val="dk1"/>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How are the two activations executed?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Sequential? What happens if the first rule removes facts needed by the second?</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Parallel? How do you solve the possible conflicts between the merging facts?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Courier"/>
              <a:ea typeface="Courier"/>
              <a:cs typeface="Courier"/>
              <a:sym typeface="Couri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ctrTitle"/>
          </p:nvPr>
        </p:nvSpPr>
        <p:spPr>
          <a:xfrm>
            <a:off x="311700" y="9883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CLIPS templates (II)</a:t>
            </a:r>
            <a:endParaRPr sz="3600">
              <a:latin typeface="Times New Roman"/>
              <a:ea typeface="Times New Roman"/>
              <a:cs typeface="Times New Roman"/>
              <a:sym typeface="Times New Roman"/>
            </a:endParaRPr>
          </a:p>
        </p:txBody>
      </p:sp>
      <p:sp>
        <p:nvSpPr>
          <p:cNvPr id="257" name="Google Shape;257;p32"/>
          <p:cNvSpPr txBox="1"/>
          <p:nvPr/>
        </p:nvSpPr>
        <p:spPr>
          <a:xfrm>
            <a:off x="184800" y="1961100"/>
            <a:ext cx="8647500" cy="25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urier"/>
                <a:ea typeface="Courier"/>
                <a:cs typeface="Courier"/>
                <a:sym typeface="Courier"/>
              </a:rPr>
              <a:t>(defrule add_1_to_project</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	?a&lt;-(student (project ?x) </a:t>
            </a:r>
            <a:r>
              <a:rPr b="1" lang="en" sz="1800">
                <a:solidFill>
                  <a:schemeClr val="dk1"/>
                </a:solidFill>
                <a:latin typeface="Courier"/>
                <a:ea typeface="Courier"/>
                <a:cs typeface="Courier"/>
                <a:sym typeface="Courier"/>
              </a:rPr>
              <a:t>(changed no)</a:t>
            </a:r>
            <a:r>
              <a:rPr lang="en" sz="1800">
                <a:solidFill>
                  <a:schemeClr val="dk1"/>
                </a:solidFill>
                <a:latin typeface="Courier"/>
                <a:ea typeface="Courier"/>
                <a:cs typeface="Courier"/>
                <a:sym typeface="Courier"/>
              </a:rPr>
              <a:t>)</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	=&gt;</a:t>
            </a:r>
            <a:endParaRPr sz="1800">
              <a:solidFill>
                <a:schemeClr val="dk1"/>
              </a:solidFill>
              <a:latin typeface="Courier"/>
              <a:ea typeface="Courier"/>
              <a:cs typeface="Courier"/>
              <a:sym typeface="Courier"/>
            </a:endParaRPr>
          </a:p>
          <a:p>
            <a:pPr indent="457200" lvl="0" marL="0" rtl="0" algn="l">
              <a:spcBef>
                <a:spcPts val="0"/>
              </a:spcBef>
              <a:spcAft>
                <a:spcPts val="0"/>
              </a:spcAft>
              <a:buNone/>
            </a:pPr>
            <a:r>
              <a:rPr lang="en" sz="1800">
                <a:solidFill>
                  <a:schemeClr val="dk1"/>
                </a:solidFill>
                <a:latin typeface="Courier"/>
                <a:ea typeface="Courier"/>
                <a:cs typeface="Courier"/>
                <a:sym typeface="Courier"/>
              </a:rPr>
              <a:t>(modify ?a (project (+ ?x 1) </a:t>
            </a:r>
            <a:r>
              <a:rPr b="1" lang="en" sz="1800">
                <a:solidFill>
                  <a:schemeClr val="dk1"/>
                </a:solidFill>
                <a:latin typeface="Courier"/>
                <a:ea typeface="Courier"/>
                <a:cs typeface="Courier"/>
                <a:sym typeface="Courier"/>
              </a:rPr>
              <a:t>(changed yes)</a:t>
            </a:r>
            <a:r>
              <a:rPr lang="en" sz="1800">
                <a:solidFill>
                  <a:schemeClr val="dk1"/>
                </a:solidFill>
                <a:latin typeface="Courier"/>
                <a:ea typeface="Courier"/>
                <a:cs typeface="Courier"/>
                <a:sym typeface="Courier"/>
              </a:rPr>
              <a:t>))</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Caution! </a:t>
            </a:r>
            <a:r>
              <a:rPr lang="en" sz="1800">
                <a:solidFill>
                  <a:schemeClr val="dk1"/>
                </a:solidFill>
                <a:latin typeface="Times New Roman"/>
                <a:ea typeface="Times New Roman"/>
                <a:cs typeface="Times New Roman"/>
                <a:sym typeface="Times New Roman"/>
              </a:rPr>
              <a:t>Both example rules will enter an infinite loop. Make sure that the newly created fact doesn’t fulfill the LHS conditions by using flags in templates or by removing facts checked in the LHS.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Forall and exists equivalents</a:t>
            </a:r>
            <a:endParaRPr sz="3600">
              <a:latin typeface="Times New Roman"/>
              <a:ea typeface="Times New Roman"/>
              <a:cs typeface="Times New Roman"/>
              <a:sym typeface="Times New Roman"/>
            </a:endParaRPr>
          </a:p>
        </p:txBody>
      </p:sp>
      <p:sp>
        <p:nvSpPr>
          <p:cNvPr id="263" name="Google Shape;263;p33"/>
          <p:cNvSpPr txBox="1"/>
          <p:nvPr/>
        </p:nvSpPr>
        <p:spPr>
          <a:xfrm>
            <a:off x="184750" y="1660450"/>
            <a:ext cx="85206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urier"/>
                <a:ea typeface="Courier"/>
                <a:cs typeface="Courier"/>
                <a:sym typeface="Courier"/>
              </a:rPr>
              <a:t>(forall (list $? ?x $?) (numbers </a:t>
            </a:r>
            <a:r>
              <a:rPr lang="en" sz="1800">
                <a:solidFill>
                  <a:schemeClr val="dk1"/>
                </a:solidFill>
                <a:latin typeface="Courier"/>
                <a:ea typeface="Courier"/>
                <a:cs typeface="Courier"/>
                <a:sym typeface="Courier"/>
              </a:rPr>
              <a:t>$? ?x $?))</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(not (and (list $? ?x $?) (not (numbers $? ?x $?))))</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(exists (list $? ?x $?) (numbers $? ?x $?))</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lang="en" sz="1800">
                <a:solidFill>
                  <a:schemeClr val="dk1"/>
                </a:solidFill>
                <a:latin typeface="Courier"/>
                <a:ea typeface="Courier"/>
                <a:cs typeface="Courier"/>
                <a:sym typeface="Courier"/>
              </a:rPr>
              <a:t>(not (not (and (list $? ?x $?) (numbers $? ?x $?))))</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Logical patterns</a:t>
            </a:r>
            <a:endParaRPr sz="3600">
              <a:latin typeface="Times New Roman"/>
              <a:ea typeface="Times New Roman"/>
              <a:cs typeface="Times New Roman"/>
              <a:sym typeface="Times New Roman"/>
            </a:endParaRPr>
          </a:p>
        </p:txBody>
      </p:sp>
      <p:sp>
        <p:nvSpPr>
          <p:cNvPr id="269" name="Google Shape;269;p34"/>
          <p:cNvSpPr txBox="1"/>
          <p:nvPr/>
        </p:nvSpPr>
        <p:spPr>
          <a:xfrm>
            <a:off x="184750" y="1660450"/>
            <a:ext cx="42981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urier"/>
                <a:ea typeface="Courier"/>
                <a:cs typeface="Courier"/>
                <a:sym typeface="Courier"/>
              </a:rPr>
              <a:t>(defrule associate</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(logical (student (name ?x) (total ?y:&amp;(&lt; ?y 50)))</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=&gt;</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(assert (restanta ?x))</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70" name="Google Shape;270;p34"/>
          <p:cNvSpPr txBox="1"/>
          <p:nvPr/>
        </p:nvSpPr>
        <p:spPr>
          <a:xfrm>
            <a:off x="5022925" y="1660875"/>
            <a:ext cx="38094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271" name="Google Shape;271;p34"/>
          <p:cNvSpPr txBox="1"/>
          <p:nvPr/>
        </p:nvSpPr>
        <p:spPr>
          <a:xfrm>
            <a:off x="4572000" y="1637375"/>
            <a:ext cx="4349700" cy="32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Creates associations between facts matched to LHS patterns and those created in the RHS.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If the LHS facts are removed, so do the RHS facts.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LHS facts are permanently checked after each step of the inference engine!</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Using </a:t>
            </a:r>
            <a:r>
              <a:rPr lang="en" sz="1800">
                <a:latin typeface="Courier"/>
                <a:ea typeface="Courier"/>
                <a:cs typeface="Courier"/>
                <a:sym typeface="Courier"/>
              </a:rPr>
              <a:t>logical </a:t>
            </a:r>
            <a:r>
              <a:rPr lang="en" sz="1800">
                <a:latin typeface="Times New Roman"/>
                <a:ea typeface="Times New Roman"/>
                <a:cs typeface="Times New Roman"/>
                <a:sym typeface="Times New Roman"/>
              </a:rPr>
              <a:t>supplements implementing additional rules to </a:t>
            </a:r>
            <a:r>
              <a:rPr lang="en" sz="1800">
                <a:latin typeface="Times New Roman"/>
                <a:ea typeface="Times New Roman"/>
                <a:cs typeface="Times New Roman"/>
                <a:sym typeface="Times New Roman"/>
              </a:rPr>
              <a:t>maintain</a:t>
            </a:r>
            <a:r>
              <a:rPr lang="en" sz="1800">
                <a:latin typeface="Times New Roman"/>
                <a:ea typeface="Times New Roman"/>
                <a:cs typeface="Times New Roman"/>
                <a:sym typeface="Times New Roman"/>
              </a:rPr>
              <a:t> the coherence of the facts (if no longer a then no longer b).</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CLIPS syntax</a:t>
            </a:r>
            <a:endParaRPr sz="3600">
              <a:latin typeface="Times New Roman"/>
              <a:ea typeface="Times New Roman"/>
              <a:cs typeface="Times New Roman"/>
              <a:sym typeface="Times New Roman"/>
            </a:endParaRPr>
          </a:p>
        </p:txBody>
      </p:sp>
      <p:sp>
        <p:nvSpPr>
          <p:cNvPr id="277" name="Google Shape;277;p35"/>
          <p:cNvSpPr txBox="1"/>
          <p:nvPr/>
        </p:nvSpPr>
        <p:spPr>
          <a:xfrm>
            <a:off x="184750" y="1660450"/>
            <a:ext cx="8520600" cy="336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ourier"/>
              <a:buChar char="●"/>
            </a:pPr>
            <a:r>
              <a:rPr lang="en" sz="1800">
                <a:solidFill>
                  <a:schemeClr val="dk1"/>
                </a:solidFill>
                <a:latin typeface="Times New Roman"/>
                <a:ea typeface="Times New Roman"/>
                <a:cs typeface="Times New Roman"/>
                <a:sym typeface="Times New Roman"/>
              </a:rPr>
              <a:t>CLIPS documentation includes over 700 pages and 500 keywords. A very large majority (over 80%) of them are redundant.</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Courier"/>
              <a:buChar char="●"/>
            </a:pPr>
            <a:r>
              <a:rPr lang="en" sz="1800">
                <a:solidFill>
                  <a:schemeClr val="dk1"/>
                </a:solidFill>
                <a:latin typeface="Times New Roman"/>
                <a:ea typeface="Times New Roman"/>
                <a:cs typeface="Times New Roman"/>
                <a:sym typeface="Times New Roman"/>
              </a:rPr>
              <a:t>Many things can be done in CLIPS in multiple ways. (see the examples for </a:t>
            </a:r>
            <a:r>
              <a:rPr i="1" lang="en" sz="1800">
                <a:solidFill>
                  <a:schemeClr val="dk1"/>
                </a:solidFill>
                <a:latin typeface="Times New Roman"/>
                <a:ea typeface="Times New Roman"/>
                <a:cs typeface="Times New Roman"/>
                <a:sym typeface="Times New Roman"/>
              </a:rPr>
              <a:t>modify</a:t>
            </a:r>
            <a:r>
              <a:rPr lang="en" sz="1800">
                <a:solidFill>
                  <a:schemeClr val="dk1"/>
                </a:solidFill>
                <a:latin typeface="Times New Roman"/>
                <a:ea typeface="Times New Roman"/>
                <a:cs typeface="Times New Roman"/>
                <a:sym typeface="Times New Roman"/>
              </a:rPr>
              <a:t>, </a:t>
            </a:r>
            <a:r>
              <a:rPr i="1" lang="en" sz="1800">
                <a:solidFill>
                  <a:schemeClr val="dk1"/>
                </a:solidFill>
                <a:latin typeface="Times New Roman"/>
                <a:ea typeface="Times New Roman"/>
                <a:cs typeface="Times New Roman"/>
                <a:sym typeface="Times New Roman"/>
              </a:rPr>
              <a:t>forall</a:t>
            </a:r>
            <a:r>
              <a:rPr lang="en" sz="1800">
                <a:solidFill>
                  <a:schemeClr val="dk1"/>
                </a:solidFill>
                <a:latin typeface="Times New Roman"/>
                <a:ea typeface="Times New Roman"/>
                <a:cs typeface="Times New Roman"/>
                <a:sym typeface="Times New Roman"/>
              </a:rPr>
              <a:t>, </a:t>
            </a:r>
            <a:r>
              <a:rPr i="1" lang="en" sz="1800">
                <a:solidFill>
                  <a:schemeClr val="dk1"/>
                </a:solidFill>
                <a:latin typeface="Times New Roman"/>
                <a:ea typeface="Times New Roman"/>
                <a:cs typeface="Times New Roman"/>
                <a:sym typeface="Times New Roman"/>
              </a:rPr>
              <a:t>exists</a:t>
            </a:r>
            <a:r>
              <a:rPr lang="e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Courier"/>
              <a:buChar char="●"/>
            </a:pPr>
            <a:r>
              <a:rPr lang="en" sz="1800">
                <a:solidFill>
                  <a:schemeClr val="dk1"/>
                </a:solidFill>
                <a:latin typeface="Times New Roman"/>
                <a:ea typeface="Times New Roman"/>
                <a:cs typeface="Times New Roman"/>
                <a:sym typeface="Times New Roman"/>
              </a:rPr>
              <a:t>The reason for the redundancy in the increased familiarity for users of more common programming languages.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If you use </a:t>
            </a:r>
            <a:r>
              <a:rPr i="1" lang="en" sz="1800">
                <a:solidFill>
                  <a:schemeClr val="dk1"/>
                </a:solidFill>
                <a:latin typeface="Times New Roman"/>
                <a:ea typeface="Times New Roman"/>
                <a:cs typeface="Times New Roman"/>
                <a:sym typeface="Times New Roman"/>
              </a:rPr>
              <a:t>if</a:t>
            </a:r>
            <a:r>
              <a:rPr lang="en" sz="1800">
                <a:solidFill>
                  <a:schemeClr val="dk1"/>
                </a:solidFill>
                <a:latin typeface="Times New Roman"/>
                <a:ea typeface="Times New Roman"/>
                <a:cs typeface="Times New Roman"/>
                <a:sym typeface="Times New Roman"/>
              </a:rPr>
              <a:t>, </a:t>
            </a:r>
            <a:r>
              <a:rPr i="1" lang="en" sz="1800">
                <a:solidFill>
                  <a:schemeClr val="dk1"/>
                </a:solidFill>
                <a:latin typeface="Times New Roman"/>
                <a:ea typeface="Times New Roman"/>
                <a:cs typeface="Times New Roman"/>
                <a:sym typeface="Times New Roman"/>
              </a:rPr>
              <a:t>while</a:t>
            </a:r>
            <a:r>
              <a:rPr lang="en" sz="1800">
                <a:solidFill>
                  <a:schemeClr val="dk1"/>
                </a:solidFill>
                <a:latin typeface="Times New Roman"/>
                <a:ea typeface="Times New Roman"/>
                <a:cs typeface="Times New Roman"/>
                <a:sym typeface="Times New Roman"/>
              </a:rPr>
              <a:t>, </a:t>
            </a:r>
            <a:r>
              <a:rPr i="1" lang="en" sz="1800">
                <a:solidFill>
                  <a:schemeClr val="dk1"/>
                </a:solidFill>
                <a:latin typeface="Times New Roman"/>
                <a:ea typeface="Times New Roman"/>
                <a:cs typeface="Times New Roman"/>
                <a:sym typeface="Times New Roman"/>
              </a:rPr>
              <a:t>forall </a:t>
            </a:r>
            <a:r>
              <a:rPr lang="en" sz="1800">
                <a:solidFill>
                  <a:schemeClr val="dk1"/>
                </a:solidFill>
                <a:latin typeface="Times New Roman"/>
                <a:ea typeface="Times New Roman"/>
                <a:cs typeface="Times New Roman"/>
                <a:sym typeface="Times New Roman"/>
              </a:rPr>
              <a:t>and other imperative commands they are still rewritten as regular rule-based CLIPS code. Since our topic is Rule Based Programming, use only rule-based commands.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With the commands and examples given in the first three courses you can do 95% of things doable in CLIPS.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More CLIPS</a:t>
            </a:r>
            <a:endParaRPr sz="3600">
              <a:latin typeface="Times New Roman"/>
              <a:ea typeface="Times New Roman"/>
              <a:cs typeface="Times New Roman"/>
              <a:sym typeface="Times New Roman"/>
            </a:endParaRPr>
          </a:p>
        </p:txBody>
      </p:sp>
      <p:sp>
        <p:nvSpPr>
          <p:cNvPr id="283" name="Google Shape;283;p36"/>
          <p:cNvSpPr txBox="1"/>
          <p:nvPr/>
        </p:nvSpPr>
        <p:spPr>
          <a:xfrm>
            <a:off x="184750" y="1660450"/>
            <a:ext cx="85206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Courier"/>
                <a:ea typeface="Courier"/>
                <a:cs typeface="Courier"/>
                <a:sym typeface="Courier"/>
                <a:hlinkClick r:id="rId3"/>
              </a:rPr>
              <a:t>CLIPS User's Guide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u="sng">
                <a:solidFill>
                  <a:schemeClr val="hlink"/>
                </a:solidFill>
                <a:latin typeface="Courier"/>
                <a:ea typeface="Courier"/>
                <a:cs typeface="Courier"/>
                <a:sym typeface="Courier"/>
                <a:hlinkClick r:id="rId4"/>
              </a:rPr>
              <a:t>Expert Systems - Course Outline</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u="sng">
                <a:solidFill>
                  <a:schemeClr val="hlink"/>
                </a:solidFill>
                <a:latin typeface="Courier"/>
                <a:ea typeface="Courier"/>
                <a:cs typeface="Courier"/>
                <a:sym typeface="Courier"/>
                <a:hlinkClick r:id="rId5"/>
              </a:rPr>
              <a:t>http://www.cs.umanitoba.ca/~comp4200/Notes.html</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u="sng">
                <a:solidFill>
                  <a:schemeClr val="hlink"/>
                </a:solidFill>
                <a:latin typeface="Courier"/>
                <a:ea typeface="Courier"/>
                <a:cs typeface="Courier"/>
                <a:sym typeface="Courier"/>
                <a:hlinkClick r:id="rId6"/>
              </a:rPr>
              <a:t>https://www.youtube.com/watch?v=WwGU6AU3f-A</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u="sng">
                <a:solidFill>
                  <a:schemeClr val="hlink"/>
                </a:solidFill>
                <a:latin typeface="Courier"/>
                <a:ea typeface="Courier"/>
                <a:cs typeface="Courier"/>
                <a:sym typeface="Courier"/>
                <a:hlinkClick r:id="rId7"/>
              </a:rPr>
              <a:t>https://kcir.pwr.edu.pl/~witold/ai/CLIPS_tutorial/</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311700" y="718225"/>
            <a:ext cx="8520600" cy="72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Rule-Based System Architecture</a:t>
            </a:r>
            <a:endParaRPr sz="3600">
              <a:latin typeface="Times New Roman"/>
              <a:ea typeface="Times New Roman"/>
              <a:cs typeface="Times New Roman"/>
              <a:sym typeface="Times New Roman"/>
            </a:endParaRPr>
          </a:p>
        </p:txBody>
      </p:sp>
      <p:sp>
        <p:nvSpPr>
          <p:cNvPr id="70" name="Google Shape;70;p15"/>
          <p:cNvSpPr txBox="1"/>
          <p:nvPr/>
        </p:nvSpPr>
        <p:spPr>
          <a:xfrm>
            <a:off x="184800" y="1660450"/>
            <a:ext cx="8647500" cy="336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sp>
        <p:nvSpPr>
          <p:cNvPr id="71" name="Google Shape;71;p15"/>
          <p:cNvSpPr/>
          <p:nvPr/>
        </p:nvSpPr>
        <p:spPr>
          <a:xfrm>
            <a:off x="805950" y="3276438"/>
            <a:ext cx="1758600" cy="914400"/>
          </a:xfrm>
          <a:prstGeom prst="flowChartAlternateProcess">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Knowledge Base</a:t>
            </a:r>
            <a:endParaRPr b="1"/>
          </a:p>
        </p:txBody>
      </p:sp>
      <p:sp>
        <p:nvSpPr>
          <p:cNvPr id="72" name="Google Shape;72;p15"/>
          <p:cNvSpPr/>
          <p:nvPr/>
        </p:nvSpPr>
        <p:spPr>
          <a:xfrm>
            <a:off x="6616225" y="3276450"/>
            <a:ext cx="1636200" cy="914400"/>
          </a:xfrm>
          <a:prstGeom prst="flowChartAlternateProcess">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Inference Rules</a:t>
            </a:r>
            <a:endParaRPr b="1"/>
          </a:p>
        </p:txBody>
      </p:sp>
      <p:sp>
        <p:nvSpPr>
          <p:cNvPr id="73" name="Google Shape;73;p15"/>
          <p:cNvSpPr/>
          <p:nvPr/>
        </p:nvSpPr>
        <p:spPr>
          <a:xfrm>
            <a:off x="3666600" y="2928275"/>
            <a:ext cx="2035475" cy="1610725"/>
          </a:xfrm>
          <a:prstGeom prst="flowChartDecision">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Inference Engine</a:t>
            </a:r>
            <a:endParaRPr b="1"/>
          </a:p>
        </p:txBody>
      </p:sp>
      <p:cxnSp>
        <p:nvCxnSpPr>
          <p:cNvPr id="74" name="Google Shape;74;p15"/>
          <p:cNvCxnSpPr>
            <a:stCxn id="71" idx="3"/>
            <a:endCxn id="73" idx="1"/>
          </p:cNvCxnSpPr>
          <p:nvPr/>
        </p:nvCxnSpPr>
        <p:spPr>
          <a:xfrm>
            <a:off x="2564550" y="3733638"/>
            <a:ext cx="1102200" cy="0"/>
          </a:xfrm>
          <a:prstGeom prst="straightConnector1">
            <a:avLst/>
          </a:prstGeom>
          <a:noFill/>
          <a:ln cap="flat" cmpd="sng" w="38100">
            <a:solidFill>
              <a:schemeClr val="dk2"/>
            </a:solidFill>
            <a:prstDash val="solid"/>
            <a:round/>
            <a:headEnd len="med" w="med" type="triangle"/>
            <a:tailEnd len="med" w="med" type="triangle"/>
          </a:ln>
        </p:spPr>
      </p:cxnSp>
      <p:cxnSp>
        <p:nvCxnSpPr>
          <p:cNvPr id="75" name="Google Shape;75;p15"/>
          <p:cNvCxnSpPr>
            <a:stCxn id="73" idx="3"/>
            <a:endCxn id="72" idx="1"/>
          </p:cNvCxnSpPr>
          <p:nvPr/>
        </p:nvCxnSpPr>
        <p:spPr>
          <a:xfrm>
            <a:off x="5702075" y="3733638"/>
            <a:ext cx="914100" cy="0"/>
          </a:xfrm>
          <a:prstGeom prst="straightConnector1">
            <a:avLst/>
          </a:prstGeom>
          <a:noFill/>
          <a:ln cap="flat" cmpd="sng" w="38100">
            <a:solidFill>
              <a:schemeClr val="dk2"/>
            </a:solidFill>
            <a:prstDash val="solid"/>
            <a:round/>
            <a:headEnd len="med" w="med" type="triangle"/>
            <a:tailEnd len="med" w="med" type="none"/>
          </a:ln>
        </p:spPr>
      </p:cxnSp>
      <p:sp>
        <p:nvSpPr>
          <p:cNvPr id="76" name="Google Shape;76;p15"/>
          <p:cNvSpPr/>
          <p:nvPr/>
        </p:nvSpPr>
        <p:spPr>
          <a:xfrm>
            <a:off x="927738" y="1552438"/>
            <a:ext cx="1515000" cy="77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User</a:t>
            </a:r>
            <a:endParaRPr/>
          </a:p>
        </p:txBody>
      </p:sp>
      <p:cxnSp>
        <p:nvCxnSpPr>
          <p:cNvPr id="77" name="Google Shape;77;p15"/>
          <p:cNvCxnSpPr>
            <a:stCxn id="71" idx="0"/>
            <a:endCxn id="76" idx="2"/>
          </p:cNvCxnSpPr>
          <p:nvPr/>
        </p:nvCxnSpPr>
        <p:spPr>
          <a:xfrm rot="10800000">
            <a:off x="1685250" y="2327238"/>
            <a:ext cx="0" cy="949200"/>
          </a:xfrm>
          <a:prstGeom prst="straightConnector1">
            <a:avLst/>
          </a:prstGeom>
          <a:noFill/>
          <a:ln cap="flat" cmpd="sng" w="28575">
            <a:solidFill>
              <a:schemeClr val="dk2"/>
            </a:solidFill>
            <a:prstDash val="solid"/>
            <a:round/>
            <a:headEnd len="med" w="med" type="triangle"/>
            <a:tailEnd len="med" w="med" type="triangle"/>
          </a:ln>
        </p:spPr>
      </p:cxnSp>
      <p:sp>
        <p:nvSpPr>
          <p:cNvPr id="78" name="Google Shape;78;p15"/>
          <p:cNvSpPr txBox="1"/>
          <p:nvPr/>
        </p:nvSpPr>
        <p:spPr>
          <a:xfrm>
            <a:off x="3637250" y="1561850"/>
            <a:ext cx="47208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user adds to the KB and is informed of some changes to the KB. All decisions are made by the inference engine using the inference rules.</a:t>
            </a:r>
            <a:endParaRPr/>
          </a:p>
        </p:txBody>
      </p:sp>
      <p:sp>
        <p:nvSpPr>
          <p:cNvPr id="79" name="Google Shape;79;p15"/>
          <p:cNvSpPr txBox="1"/>
          <p:nvPr/>
        </p:nvSpPr>
        <p:spPr>
          <a:xfrm>
            <a:off x="3666750" y="2902500"/>
            <a:ext cx="20355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600">
                <a:latin typeface="Times New Roman"/>
                <a:ea typeface="Times New Roman"/>
                <a:cs typeface="Times New Roman"/>
                <a:sym typeface="Times New Roman"/>
              </a:rPr>
              <a:t>?</a:t>
            </a:r>
            <a:endParaRPr sz="1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The RETE algorithm</a:t>
            </a:r>
            <a:endParaRPr sz="3600">
              <a:latin typeface="Times New Roman"/>
              <a:ea typeface="Times New Roman"/>
              <a:cs typeface="Times New Roman"/>
              <a:sym typeface="Times New Roman"/>
            </a:endParaRPr>
          </a:p>
        </p:txBody>
      </p:sp>
      <p:sp>
        <p:nvSpPr>
          <p:cNvPr id="85" name="Google Shape;85;p16"/>
          <p:cNvSpPr txBox="1"/>
          <p:nvPr/>
        </p:nvSpPr>
        <p:spPr>
          <a:xfrm>
            <a:off x="184750" y="1660450"/>
            <a:ext cx="5190600" cy="336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Times New Roman"/>
                <a:ea typeface="Times New Roman"/>
                <a:cs typeface="Times New Roman"/>
                <a:sym typeface="Times New Roman"/>
              </a:rPr>
              <a:t>Introduced by Charles L. Forgy (1975) - CMU</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800" u="sng">
                <a:solidFill>
                  <a:schemeClr val="hlink"/>
                </a:solidFill>
                <a:latin typeface="Times New Roman"/>
                <a:ea typeface="Times New Roman"/>
                <a:cs typeface="Times New Roman"/>
                <a:sym typeface="Times New Roman"/>
                <a:hlinkClick r:id="rId3"/>
              </a:rPr>
              <a:t>The original paper</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800">
                <a:latin typeface="Times New Roman"/>
                <a:ea typeface="Times New Roman"/>
                <a:cs typeface="Times New Roman"/>
                <a:sym typeface="Times New Roman"/>
              </a:rPr>
              <a:t>RETE: anatomical network of blood vessels and nerve fibers</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800">
                <a:latin typeface="Times New Roman"/>
                <a:ea typeface="Times New Roman"/>
                <a:cs typeface="Times New Roman"/>
                <a:sym typeface="Times New Roman"/>
              </a:rPr>
              <a:t>The fastest forward-checking algorithm for RBP.</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pic>
        <p:nvPicPr>
          <p:cNvPr id="86" name="Google Shape;86;p16"/>
          <p:cNvPicPr preferRelativeResize="0"/>
          <p:nvPr/>
        </p:nvPicPr>
        <p:blipFill>
          <a:blip r:embed="rId4">
            <a:alphaModFix/>
          </a:blip>
          <a:stretch>
            <a:fillRect/>
          </a:stretch>
        </p:blipFill>
        <p:spPr>
          <a:xfrm>
            <a:off x="5692175" y="2151975"/>
            <a:ext cx="2781300" cy="1647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ctrTitle"/>
          </p:nvPr>
        </p:nvSpPr>
        <p:spPr>
          <a:xfrm>
            <a:off x="311700" y="7417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Alpha network</a:t>
            </a:r>
            <a:endParaRPr sz="3600">
              <a:latin typeface="Times New Roman"/>
              <a:ea typeface="Times New Roman"/>
              <a:cs typeface="Times New Roman"/>
              <a:sym typeface="Times New Roman"/>
            </a:endParaRPr>
          </a:p>
        </p:txBody>
      </p:sp>
      <p:sp>
        <p:nvSpPr>
          <p:cNvPr id="92" name="Google Shape;92;p17"/>
          <p:cNvSpPr txBox="1"/>
          <p:nvPr/>
        </p:nvSpPr>
        <p:spPr>
          <a:xfrm>
            <a:off x="184750" y="1660450"/>
            <a:ext cx="29007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urier"/>
                <a:ea typeface="Courier"/>
                <a:cs typeface="Courier"/>
                <a:sym typeface="Courier"/>
              </a:rPr>
              <a:t>(defrule first</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(one ?x 1 ? ?)</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(two ?x ?x)</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=&gt;</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800">
                <a:solidFill>
                  <a:schemeClr val="dk1"/>
                </a:solidFill>
                <a:latin typeface="Courier"/>
                <a:ea typeface="Courier"/>
                <a:cs typeface="Courier"/>
                <a:sym typeface="Courier"/>
              </a:rPr>
              <a:t>(defrule second</a:t>
            </a:r>
            <a:endParaRPr sz="1800">
              <a:solidFill>
                <a:schemeClr val="dk1"/>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lang="en" sz="1800">
                <a:solidFill>
                  <a:schemeClr val="dk1"/>
                </a:solidFill>
                <a:latin typeface="Courier"/>
                <a:ea typeface="Courier"/>
                <a:cs typeface="Courier"/>
                <a:sym typeface="Courier"/>
              </a:rPr>
              <a:t>(one 2 1 ?x ?y)</a:t>
            </a:r>
            <a:endParaRPr sz="1800">
              <a:solidFill>
                <a:schemeClr val="dk1"/>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lang="en" sz="1800">
                <a:solidFill>
                  <a:schemeClr val="dk1"/>
                </a:solidFill>
                <a:latin typeface="Courier"/>
                <a:ea typeface="Courier"/>
                <a:cs typeface="Courier"/>
                <a:sym typeface="Courier"/>
              </a:rPr>
              <a:t>(two ?y 1)</a:t>
            </a:r>
            <a:endParaRPr sz="1800">
              <a:solidFill>
                <a:schemeClr val="dk1"/>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lang="en" sz="1800">
                <a:solidFill>
                  <a:schemeClr val="dk1"/>
                </a:solidFill>
                <a:latin typeface="Courier"/>
                <a:ea typeface="Courier"/>
                <a:cs typeface="Courier"/>
                <a:sym typeface="Courier"/>
              </a:rPr>
              <a:t>=&gt;</a:t>
            </a:r>
            <a:endParaRPr sz="1800">
              <a:solidFill>
                <a:schemeClr val="dk1"/>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lang="en" sz="1800">
                <a:solidFill>
                  <a:schemeClr val="dk1"/>
                </a:solidFill>
                <a:latin typeface="Courier"/>
                <a:ea typeface="Courier"/>
                <a:cs typeface="Courier"/>
                <a:sym typeface="Courier"/>
              </a:rPr>
              <a:t>…</a:t>
            </a:r>
            <a:endParaRPr sz="1800">
              <a:solidFill>
                <a:schemeClr val="dk1"/>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lang="en" sz="1800">
                <a:solidFill>
                  <a:schemeClr val="dk1"/>
                </a:solidFill>
                <a:latin typeface="Courier"/>
                <a:ea typeface="Courier"/>
                <a:cs typeface="Courier"/>
                <a:sym typeface="Courier"/>
              </a:rPr>
              <a:t>)</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sp>
        <p:nvSpPr>
          <p:cNvPr id="93" name="Google Shape;93;p17"/>
          <p:cNvSpPr txBox="1"/>
          <p:nvPr/>
        </p:nvSpPr>
        <p:spPr>
          <a:xfrm>
            <a:off x="3942575" y="1749725"/>
            <a:ext cx="5073000" cy="31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4956500" y="1362200"/>
            <a:ext cx="829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f1 = one</a:t>
            </a:r>
            <a:endParaRPr/>
          </a:p>
        </p:txBody>
      </p:sp>
      <p:sp>
        <p:nvSpPr>
          <p:cNvPr id="95" name="Google Shape;95;p17"/>
          <p:cNvSpPr/>
          <p:nvPr/>
        </p:nvSpPr>
        <p:spPr>
          <a:xfrm>
            <a:off x="6784400" y="1362200"/>
            <a:ext cx="9045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f1 = two</a:t>
            </a:r>
            <a:endParaRPr/>
          </a:p>
        </p:txBody>
      </p:sp>
      <p:sp>
        <p:nvSpPr>
          <p:cNvPr id="96" name="Google Shape;96;p17"/>
          <p:cNvSpPr/>
          <p:nvPr/>
        </p:nvSpPr>
        <p:spPr>
          <a:xfrm>
            <a:off x="5785700" y="586625"/>
            <a:ext cx="9987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Root node</a:t>
            </a:r>
            <a:endParaRPr/>
          </a:p>
        </p:txBody>
      </p:sp>
      <p:cxnSp>
        <p:nvCxnSpPr>
          <p:cNvPr id="97" name="Google Shape;97;p17"/>
          <p:cNvCxnSpPr>
            <a:stCxn id="96" idx="2"/>
            <a:endCxn id="94" idx="0"/>
          </p:cNvCxnSpPr>
          <p:nvPr/>
        </p:nvCxnSpPr>
        <p:spPr>
          <a:xfrm flipH="1">
            <a:off x="5370950" y="1046825"/>
            <a:ext cx="914100" cy="3153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7"/>
          <p:cNvCxnSpPr>
            <a:stCxn id="96" idx="2"/>
            <a:endCxn id="95" idx="0"/>
          </p:cNvCxnSpPr>
          <p:nvPr/>
        </p:nvCxnSpPr>
        <p:spPr>
          <a:xfrm>
            <a:off x="6285050" y="1046825"/>
            <a:ext cx="951600" cy="31530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p17"/>
          <p:cNvSpPr/>
          <p:nvPr/>
        </p:nvSpPr>
        <p:spPr>
          <a:xfrm>
            <a:off x="4016800" y="2111550"/>
            <a:ext cx="829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f3 = 1</a:t>
            </a:r>
            <a:endParaRPr/>
          </a:p>
        </p:txBody>
      </p:sp>
      <p:sp>
        <p:nvSpPr>
          <p:cNvPr id="100" name="Google Shape;100;p17"/>
          <p:cNvSpPr/>
          <p:nvPr/>
        </p:nvSpPr>
        <p:spPr>
          <a:xfrm>
            <a:off x="5178850" y="2864525"/>
            <a:ext cx="829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f2 = 2</a:t>
            </a:r>
            <a:endParaRPr/>
          </a:p>
        </p:txBody>
      </p:sp>
      <p:cxnSp>
        <p:nvCxnSpPr>
          <p:cNvPr id="101" name="Google Shape;101;p17"/>
          <p:cNvCxnSpPr>
            <a:stCxn id="94" idx="2"/>
            <a:endCxn id="99" idx="0"/>
          </p:cNvCxnSpPr>
          <p:nvPr/>
        </p:nvCxnSpPr>
        <p:spPr>
          <a:xfrm flipH="1">
            <a:off x="4431500" y="1822400"/>
            <a:ext cx="939600" cy="2892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7"/>
          <p:cNvCxnSpPr>
            <a:stCxn id="99" idx="2"/>
            <a:endCxn id="100" idx="0"/>
          </p:cNvCxnSpPr>
          <p:nvPr/>
        </p:nvCxnSpPr>
        <p:spPr>
          <a:xfrm>
            <a:off x="4431400" y="2571750"/>
            <a:ext cx="1162200" cy="29280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7"/>
          <p:cNvSpPr/>
          <p:nvPr/>
        </p:nvSpPr>
        <p:spPr>
          <a:xfrm>
            <a:off x="6129775" y="2111550"/>
            <a:ext cx="829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f2 = f3</a:t>
            </a:r>
            <a:endParaRPr/>
          </a:p>
        </p:txBody>
      </p:sp>
      <p:sp>
        <p:nvSpPr>
          <p:cNvPr id="104" name="Google Shape;104;p17"/>
          <p:cNvSpPr/>
          <p:nvPr/>
        </p:nvSpPr>
        <p:spPr>
          <a:xfrm>
            <a:off x="7609150" y="2111550"/>
            <a:ext cx="829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f3 = 1</a:t>
            </a:r>
            <a:endParaRPr/>
          </a:p>
        </p:txBody>
      </p:sp>
      <p:cxnSp>
        <p:nvCxnSpPr>
          <p:cNvPr id="105" name="Google Shape;105;p17"/>
          <p:cNvCxnSpPr>
            <a:stCxn id="95" idx="2"/>
            <a:endCxn id="103" idx="0"/>
          </p:cNvCxnSpPr>
          <p:nvPr/>
        </p:nvCxnSpPr>
        <p:spPr>
          <a:xfrm flipH="1">
            <a:off x="6544250" y="1822400"/>
            <a:ext cx="692400" cy="2892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7"/>
          <p:cNvCxnSpPr>
            <a:stCxn id="95" idx="2"/>
            <a:endCxn id="104" idx="0"/>
          </p:cNvCxnSpPr>
          <p:nvPr/>
        </p:nvCxnSpPr>
        <p:spPr>
          <a:xfrm>
            <a:off x="7236650" y="1822400"/>
            <a:ext cx="787200" cy="289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ctrTitle"/>
          </p:nvPr>
        </p:nvSpPr>
        <p:spPr>
          <a:xfrm>
            <a:off x="311700" y="7417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Beta</a:t>
            </a:r>
            <a:r>
              <a:rPr lang="en" sz="3600">
                <a:latin typeface="Times New Roman"/>
                <a:ea typeface="Times New Roman"/>
                <a:cs typeface="Times New Roman"/>
                <a:sym typeface="Times New Roman"/>
              </a:rPr>
              <a:t> network</a:t>
            </a:r>
            <a:endParaRPr sz="3600">
              <a:latin typeface="Times New Roman"/>
              <a:ea typeface="Times New Roman"/>
              <a:cs typeface="Times New Roman"/>
              <a:sym typeface="Times New Roman"/>
            </a:endParaRPr>
          </a:p>
        </p:txBody>
      </p:sp>
      <p:sp>
        <p:nvSpPr>
          <p:cNvPr id="112" name="Google Shape;112;p18"/>
          <p:cNvSpPr txBox="1"/>
          <p:nvPr/>
        </p:nvSpPr>
        <p:spPr>
          <a:xfrm>
            <a:off x="184750" y="1660450"/>
            <a:ext cx="29007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urier"/>
                <a:ea typeface="Courier"/>
                <a:cs typeface="Courier"/>
                <a:sym typeface="Courier"/>
              </a:rPr>
              <a:t>(defrule first</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(one ?x 1 ? ?)</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(two ?x ?x)</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=&gt;</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a:t>
            </a:r>
            <a:endParaRPr>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Courier"/>
                <a:ea typeface="Courier"/>
                <a:cs typeface="Courier"/>
                <a:sym typeface="Courier"/>
              </a:rPr>
              <a:t>(defrule second</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(one 2 1 ?x ?y)</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(two ?y 1)</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=&gt;</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a:t>
            </a:r>
            <a:endParaRPr sz="1800">
              <a:solidFill>
                <a:schemeClr val="dk1"/>
              </a:solidFill>
              <a:latin typeface="Courier"/>
              <a:ea typeface="Courier"/>
              <a:cs typeface="Courier"/>
              <a:sym typeface="Courier"/>
            </a:endParaRPr>
          </a:p>
          <a:p>
            <a:pPr indent="0" lvl="0" marL="0" rtl="0" algn="l">
              <a:spcBef>
                <a:spcPts val="0"/>
              </a:spcBef>
              <a:spcAft>
                <a:spcPts val="0"/>
              </a:spcAft>
              <a:buNone/>
            </a:pPr>
            <a:r>
              <a:rPr lang="en" sz="1800">
                <a:solidFill>
                  <a:schemeClr val="dk1"/>
                </a:solidFill>
                <a:latin typeface="Courier"/>
                <a:ea typeface="Courier"/>
                <a:cs typeface="Courier"/>
                <a:sym typeface="Courier"/>
              </a:rPr>
              <a:t>)</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sp>
        <p:nvSpPr>
          <p:cNvPr id="113" name="Google Shape;113;p18"/>
          <p:cNvSpPr txBox="1"/>
          <p:nvPr/>
        </p:nvSpPr>
        <p:spPr>
          <a:xfrm>
            <a:off x="3942575" y="1749725"/>
            <a:ext cx="5073000" cy="31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4956500" y="1362200"/>
            <a:ext cx="829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f1 = one</a:t>
            </a:r>
            <a:endParaRPr/>
          </a:p>
        </p:txBody>
      </p:sp>
      <p:sp>
        <p:nvSpPr>
          <p:cNvPr id="115" name="Google Shape;115;p18"/>
          <p:cNvSpPr/>
          <p:nvPr/>
        </p:nvSpPr>
        <p:spPr>
          <a:xfrm>
            <a:off x="6784400" y="1362200"/>
            <a:ext cx="9045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f1 = two</a:t>
            </a:r>
            <a:endParaRPr/>
          </a:p>
        </p:txBody>
      </p:sp>
      <p:sp>
        <p:nvSpPr>
          <p:cNvPr id="116" name="Google Shape;116;p18"/>
          <p:cNvSpPr/>
          <p:nvPr/>
        </p:nvSpPr>
        <p:spPr>
          <a:xfrm>
            <a:off x="5785700" y="586625"/>
            <a:ext cx="9987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Root node</a:t>
            </a:r>
            <a:endParaRPr/>
          </a:p>
        </p:txBody>
      </p:sp>
      <p:cxnSp>
        <p:nvCxnSpPr>
          <p:cNvPr id="117" name="Google Shape;117;p18"/>
          <p:cNvCxnSpPr>
            <a:stCxn id="116" idx="2"/>
            <a:endCxn id="114" idx="0"/>
          </p:cNvCxnSpPr>
          <p:nvPr/>
        </p:nvCxnSpPr>
        <p:spPr>
          <a:xfrm flipH="1">
            <a:off x="5370950" y="1046825"/>
            <a:ext cx="914100" cy="3153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8"/>
          <p:cNvCxnSpPr>
            <a:stCxn id="116" idx="2"/>
            <a:endCxn id="115" idx="0"/>
          </p:cNvCxnSpPr>
          <p:nvPr/>
        </p:nvCxnSpPr>
        <p:spPr>
          <a:xfrm>
            <a:off x="6285050" y="1046825"/>
            <a:ext cx="951600" cy="31530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18"/>
          <p:cNvSpPr/>
          <p:nvPr/>
        </p:nvSpPr>
        <p:spPr>
          <a:xfrm>
            <a:off x="4016800" y="2111550"/>
            <a:ext cx="829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f3 = 1</a:t>
            </a:r>
            <a:endParaRPr/>
          </a:p>
        </p:txBody>
      </p:sp>
      <p:sp>
        <p:nvSpPr>
          <p:cNvPr id="120" name="Google Shape;120;p18"/>
          <p:cNvSpPr/>
          <p:nvPr/>
        </p:nvSpPr>
        <p:spPr>
          <a:xfrm>
            <a:off x="5108375" y="2770575"/>
            <a:ext cx="829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f2 = 2</a:t>
            </a:r>
            <a:endParaRPr/>
          </a:p>
        </p:txBody>
      </p:sp>
      <p:cxnSp>
        <p:nvCxnSpPr>
          <p:cNvPr id="121" name="Google Shape;121;p18"/>
          <p:cNvCxnSpPr>
            <a:stCxn id="114" idx="2"/>
            <a:endCxn id="119" idx="0"/>
          </p:cNvCxnSpPr>
          <p:nvPr/>
        </p:nvCxnSpPr>
        <p:spPr>
          <a:xfrm flipH="1">
            <a:off x="4431500" y="1822400"/>
            <a:ext cx="939600" cy="2892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18"/>
          <p:cNvCxnSpPr>
            <a:stCxn id="119" idx="2"/>
            <a:endCxn id="120" idx="0"/>
          </p:cNvCxnSpPr>
          <p:nvPr/>
        </p:nvCxnSpPr>
        <p:spPr>
          <a:xfrm>
            <a:off x="4431400" y="2571750"/>
            <a:ext cx="1091700" cy="19890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18"/>
          <p:cNvSpPr/>
          <p:nvPr/>
        </p:nvSpPr>
        <p:spPr>
          <a:xfrm>
            <a:off x="6129775" y="2111550"/>
            <a:ext cx="829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f2 = f3</a:t>
            </a:r>
            <a:endParaRPr/>
          </a:p>
        </p:txBody>
      </p:sp>
      <p:sp>
        <p:nvSpPr>
          <p:cNvPr id="124" name="Google Shape;124;p18"/>
          <p:cNvSpPr/>
          <p:nvPr/>
        </p:nvSpPr>
        <p:spPr>
          <a:xfrm>
            <a:off x="7609150" y="2111550"/>
            <a:ext cx="829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f3 = 1</a:t>
            </a:r>
            <a:endParaRPr/>
          </a:p>
        </p:txBody>
      </p:sp>
      <p:cxnSp>
        <p:nvCxnSpPr>
          <p:cNvPr id="125" name="Google Shape;125;p18"/>
          <p:cNvCxnSpPr>
            <a:stCxn id="115" idx="2"/>
            <a:endCxn id="123" idx="0"/>
          </p:cNvCxnSpPr>
          <p:nvPr/>
        </p:nvCxnSpPr>
        <p:spPr>
          <a:xfrm flipH="1">
            <a:off x="6544250" y="1822400"/>
            <a:ext cx="692400" cy="28920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18"/>
          <p:cNvCxnSpPr>
            <a:stCxn id="115" idx="2"/>
            <a:endCxn id="124" idx="0"/>
          </p:cNvCxnSpPr>
          <p:nvPr/>
        </p:nvCxnSpPr>
        <p:spPr>
          <a:xfrm>
            <a:off x="7236650" y="1822400"/>
            <a:ext cx="787200" cy="2892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18"/>
          <p:cNvSpPr/>
          <p:nvPr/>
        </p:nvSpPr>
        <p:spPr>
          <a:xfrm>
            <a:off x="4095225" y="3757800"/>
            <a:ext cx="14166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left </a:t>
            </a:r>
            <a:r>
              <a:rPr lang="en">
                <a:solidFill>
                  <a:schemeClr val="dk1"/>
                </a:solidFill>
                <a:latin typeface="Times New Roman"/>
                <a:ea typeface="Times New Roman"/>
                <a:cs typeface="Times New Roman"/>
                <a:sym typeface="Times New Roman"/>
              </a:rPr>
              <a:t>f2 = right f2</a:t>
            </a:r>
            <a:endParaRPr/>
          </a:p>
        </p:txBody>
      </p:sp>
      <p:cxnSp>
        <p:nvCxnSpPr>
          <p:cNvPr id="128" name="Google Shape;128;p18"/>
          <p:cNvCxnSpPr>
            <a:stCxn id="119" idx="2"/>
            <a:endCxn id="127" idx="0"/>
          </p:cNvCxnSpPr>
          <p:nvPr/>
        </p:nvCxnSpPr>
        <p:spPr>
          <a:xfrm>
            <a:off x="4431400" y="2571750"/>
            <a:ext cx="372000" cy="11862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8"/>
          <p:cNvCxnSpPr>
            <a:stCxn id="123" idx="2"/>
            <a:endCxn id="127" idx="3"/>
          </p:cNvCxnSpPr>
          <p:nvPr/>
        </p:nvCxnSpPr>
        <p:spPr>
          <a:xfrm flipH="1">
            <a:off x="5511775" y="2571750"/>
            <a:ext cx="1032600" cy="1416300"/>
          </a:xfrm>
          <a:prstGeom prst="straightConnector1">
            <a:avLst/>
          </a:prstGeom>
          <a:noFill/>
          <a:ln cap="flat" cmpd="sng" w="9525">
            <a:solidFill>
              <a:schemeClr val="dk2"/>
            </a:solidFill>
            <a:prstDash val="solid"/>
            <a:round/>
            <a:headEnd len="med" w="med" type="none"/>
            <a:tailEnd len="med" w="med" type="triangle"/>
          </a:ln>
        </p:spPr>
      </p:cxnSp>
      <p:sp>
        <p:nvSpPr>
          <p:cNvPr id="130" name="Google Shape;130;p18"/>
          <p:cNvSpPr/>
          <p:nvPr/>
        </p:nvSpPr>
        <p:spPr>
          <a:xfrm>
            <a:off x="4095225" y="4471925"/>
            <a:ext cx="14166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“first” activated</a:t>
            </a:r>
            <a:endParaRPr/>
          </a:p>
        </p:txBody>
      </p:sp>
      <p:cxnSp>
        <p:nvCxnSpPr>
          <p:cNvPr id="131" name="Google Shape;131;p18"/>
          <p:cNvCxnSpPr/>
          <p:nvPr/>
        </p:nvCxnSpPr>
        <p:spPr>
          <a:xfrm>
            <a:off x="4803525" y="4218000"/>
            <a:ext cx="0" cy="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8"/>
          <p:cNvCxnSpPr>
            <a:stCxn id="127" idx="2"/>
            <a:endCxn id="130" idx="0"/>
          </p:cNvCxnSpPr>
          <p:nvPr/>
        </p:nvCxnSpPr>
        <p:spPr>
          <a:xfrm>
            <a:off x="4803525" y="4218000"/>
            <a:ext cx="0" cy="2538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18"/>
          <p:cNvSpPr/>
          <p:nvPr/>
        </p:nvSpPr>
        <p:spPr>
          <a:xfrm>
            <a:off x="6607250" y="3757800"/>
            <a:ext cx="14166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left f5 = right f2</a:t>
            </a:r>
            <a:endParaRPr/>
          </a:p>
        </p:txBody>
      </p:sp>
      <p:cxnSp>
        <p:nvCxnSpPr>
          <p:cNvPr id="134" name="Google Shape;134;p18"/>
          <p:cNvCxnSpPr>
            <a:stCxn id="120" idx="2"/>
            <a:endCxn id="133" idx="0"/>
          </p:cNvCxnSpPr>
          <p:nvPr/>
        </p:nvCxnSpPr>
        <p:spPr>
          <a:xfrm>
            <a:off x="5522975" y="3230775"/>
            <a:ext cx="1792500" cy="5271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18"/>
          <p:cNvCxnSpPr>
            <a:stCxn id="124" idx="2"/>
            <a:endCxn id="133" idx="0"/>
          </p:cNvCxnSpPr>
          <p:nvPr/>
        </p:nvCxnSpPr>
        <p:spPr>
          <a:xfrm flipH="1">
            <a:off x="7315450" y="2571750"/>
            <a:ext cx="708300" cy="1186200"/>
          </a:xfrm>
          <a:prstGeom prst="straightConnector1">
            <a:avLst/>
          </a:prstGeom>
          <a:noFill/>
          <a:ln cap="flat" cmpd="sng" w="9525">
            <a:solidFill>
              <a:schemeClr val="dk2"/>
            </a:solidFill>
            <a:prstDash val="solid"/>
            <a:round/>
            <a:headEnd len="med" w="med" type="none"/>
            <a:tailEnd len="med" w="med" type="triangle"/>
          </a:ln>
        </p:spPr>
      </p:cxnSp>
      <p:sp>
        <p:nvSpPr>
          <p:cNvPr id="136" name="Google Shape;136;p18"/>
          <p:cNvSpPr/>
          <p:nvPr/>
        </p:nvSpPr>
        <p:spPr>
          <a:xfrm>
            <a:off x="6521600" y="4507300"/>
            <a:ext cx="1567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“second” activated</a:t>
            </a:r>
            <a:endParaRPr/>
          </a:p>
        </p:txBody>
      </p:sp>
      <p:cxnSp>
        <p:nvCxnSpPr>
          <p:cNvPr id="137" name="Google Shape;137;p18"/>
          <p:cNvCxnSpPr>
            <a:stCxn id="133" idx="2"/>
            <a:endCxn id="136" idx="0"/>
          </p:cNvCxnSpPr>
          <p:nvPr/>
        </p:nvCxnSpPr>
        <p:spPr>
          <a:xfrm flipH="1">
            <a:off x="7305050" y="4218000"/>
            <a:ext cx="10500" cy="2892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18"/>
          <p:cNvCxnSpPr>
            <a:stCxn id="113" idx="1"/>
            <a:endCxn id="113" idx="3"/>
          </p:cNvCxnSpPr>
          <p:nvPr/>
        </p:nvCxnSpPr>
        <p:spPr>
          <a:xfrm>
            <a:off x="3942575" y="3340925"/>
            <a:ext cx="5073000" cy="0"/>
          </a:xfrm>
          <a:prstGeom prst="straightConnector1">
            <a:avLst/>
          </a:prstGeom>
          <a:noFill/>
          <a:ln cap="flat" cmpd="sng" w="38100">
            <a:solidFill>
              <a:schemeClr val="dk2"/>
            </a:solidFill>
            <a:prstDash val="lgDash"/>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ctrTitle"/>
          </p:nvPr>
        </p:nvSpPr>
        <p:spPr>
          <a:xfrm>
            <a:off x="311700" y="7417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Working memory</a:t>
            </a:r>
            <a:endParaRPr sz="3600">
              <a:latin typeface="Times New Roman"/>
              <a:ea typeface="Times New Roman"/>
              <a:cs typeface="Times New Roman"/>
              <a:sym typeface="Times New Roman"/>
            </a:endParaRPr>
          </a:p>
        </p:txBody>
      </p:sp>
      <p:sp>
        <p:nvSpPr>
          <p:cNvPr id="144" name="Google Shape;144;p19"/>
          <p:cNvSpPr txBox="1"/>
          <p:nvPr/>
        </p:nvSpPr>
        <p:spPr>
          <a:xfrm>
            <a:off x="184750" y="1660450"/>
            <a:ext cx="33819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urier"/>
                <a:ea typeface="Courier"/>
                <a:cs typeface="Courier"/>
                <a:sym typeface="Courier"/>
              </a:rPr>
              <a:t>Fact 1: (one 1 1 2 2)</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Fact 2: (one 1 1 2 1)</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Fact 3: (one 2 1 3 2)</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Fact 4: (one 3 1 3 2)</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Fact 5: (two 1 1)</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Fact 6: (two 2 2)</a:t>
            </a:r>
            <a:endParaRPr sz="1200">
              <a:solidFill>
                <a:schemeClr val="dk1"/>
              </a:solidFill>
              <a:latin typeface="Courier"/>
              <a:ea typeface="Courier"/>
              <a:cs typeface="Courier"/>
              <a:sym typeface="Courier"/>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latin typeface="Times New Roman"/>
                <a:ea typeface="Times New Roman"/>
                <a:cs typeface="Times New Roman"/>
                <a:sym typeface="Times New Roman"/>
              </a:rPr>
              <a:t>n1: Facts 1, 2, 3, 4</a:t>
            </a:r>
            <a:endParaRPr>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n2: Facts 5, 6</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n3: Facts 1, 2, 3, 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n4: Facts 5, 6</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n5: Fact 5</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n6: Fact 3</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n7: Facts (1,5), (2,5), (3, 6)</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n8: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latin typeface="Times New Roman"/>
                <a:ea typeface="Times New Roman"/>
                <a:cs typeface="Times New Roman"/>
                <a:sym typeface="Times New Roman"/>
              </a:rPr>
              <a:t>stored: 4, 6, 10, 12, 13, 14, 3x2</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sp>
        <p:nvSpPr>
          <p:cNvPr id="145" name="Google Shape;145;p19"/>
          <p:cNvSpPr txBox="1"/>
          <p:nvPr/>
        </p:nvSpPr>
        <p:spPr>
          <a:xfrm>
            <a:off x="3942575" y="1749725"/>
            <a:ext cx="5073000" cy="31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4956500" y="1362200"/>
            <a:ext cx="829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f1 = one</a:t>
            </a:r>
            <a:endParaRPr/>
          </a:p>
        </p:txBody>
      </p:sp>
      <p:sp>
        <p:nvSpPr>
          <p:cNvPr id="147" name="Google Shape;147;p19"/>
          <p:cNvSpPr/>
          <p:nvPr/>
        </p:nvSpPr>
        <p:spPr>
          <a:xfrm>
            <a:off x="6784400" y="1362200"/>
            <a:ext cx="9045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f1 = two</a:t>
            </a:r>
            <a:endParaRPr/>
          </a:p>
        </p:txBody>
      </p:sp>
      <p:sp>
        <p:nvSpPr>
          <p:cNvPr id="148" name="Google Shape;148;p19"/>
          <p:cNvSpPr/>
          <p:nvPr/>
        </p:nvSpPr>
        <p:spPr>
          <a:xfrm>
            <a:off x="5785700" y="586625"/>
            <a:ext cx="9987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Root node</a:t>
            </a:r>
            <a:endParaRPr/>
          </a:p>
        </p:txBody>
      </p:sp>
      <p:cxnSp>
        <p:nvCxnSpPr>
          <p:cNvPr id="149" name="Google Shape;149;p19"/>
          <p:cNvCxnSpPr>
            <a:stCxn id="148" idx="2"/>
            <a:endCxn id="146" idx="0"/>
          </p:cNvCxnSpPr>
          <p:nvPr/>
        </p:nvCxnSpPr>
        <p:spPr>
          <a:xfrm flipH="1">
            <a:off x="5370950" y="1046825"/>
            <a:ext cx="914100" cy="3153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19"/>
          <p:cNvCxnSpPr>
            <a:stCxn id="148" idx="2"/>
            <a:endCxn id="147" idx="0"/>
          </p:cNvCxnSpPr>
          <p:nvPr/>
        </p:nvCxnSpPr>
        <p:spPr>
          <a:xfrm>
            <a:off x="6285050" y="1046825"/>
            <a:ext cx="951600" cy="31530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19"/>
          <p:cNvSpPr/>
          <p:nvPr/>
        </p:nvSpPr>
        <p:spPr>
          <a:xfrm>
            <a:off x="4016800" y="2111550"/>
            <a:ext cx="829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f3 = 1</a:t>
            </a:r>
            <a:endParaRPr/>
          </a:p>
        </p:txBody>
      </p:sp>
      <p:sp>
        <p:nvSpPr>
          <p:cNvPr id="152" name="Google Shape;152;p19"/>
          <p:cNvSpPr/>
          <p:nvPr/>
        </p:nvSpPr>
        <p:spPr>
          <a:xfrm>
            <a:off x="5108375" y="2770575"/>
            <a:ext cx="829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f2 = 2</a:t>
            </a:r>
            <a:endParaRPr/>
          </a:p>
        </p:txBody>
      </p:sp>
      <p:cxnSp>
        <p:nvCxnSpPr>
          <p:cNvPr id="153" name="Google Shape;153;p19"/>
          <p:cNvCxnSpPr>
            <a:stCxn id="146" idx="2"/>
            <a:endCxn id="151" idx="0"/>
          </p:cNvCxnSpPr>
          <p:nvPr/>
        </p:nvCxnSpPr>
        <p:spPr>
          <a:xfrm flipH="1">
            <a:off x="4431500" y="1822400"/>
            <a:ext cx="939600" cy="2892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9"/>
          <p:cNvCxnSpPr>
            <a:stCxn id="151" idx="2"/>
            <a:endCxn id="152" idx="0"/>
          </p:cNvCxnSpPr>
          <p:nvPr/>
        </p:nvCxnSpPr>
        <p:spPr>
          <a:xfrm>
            <a:off x="4431400" y="2571750"/>
            <a:ext cx="1091700" cy="19890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p19"/>
          <p:cNvSpPr/>
          <p:nvPr/>
        </p:nvSpPr>
        <p:spPr>
          <a:xfrm>
            <a:off x="6129775" y="2111550"/>
            <a:ext cx="829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f2 = f3</a:t>
            </a:r>
            <a:endParaRPr/>
          </a:p>
        </p:txBody>
      </p:sp>
      <p:sp>
        <p:nvSpPr>
          <p:cNvPr id="156" name="Google Shape;156;p19"/>
          <p:cNvSpPr/>
          <p:nvPr/>
        </p:nvSpPr>
        <p:spPr>
          <a:xfrm>
            <a:off x="7609150" y="2111550"/>
            <a:ext cx="829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f3 = 1</a:t>
            </a:r>
            <a:endParaRPr/>
          </a:p>
        </p:txBody>
      </p:sp>
      <p:cxnSp>
        <p:nvCxnSpPr>
          <p:cNvPr id="157" name="Google Shape;157;p19"/>
          <p:cNvCxnSpPr>
            <a:stCxn id="147" idx="2"/>
            <a:endCxn id="155" idx="0"/>
          </p:cNvCxnSpPr>
          <p:nvPr/>
        </p:nvCxnSpPr>
        <p:spPr>
          <a:xfrm flipH="1">
            <a:off x="6544250" y="1822400"/>
            <a:ext cx="692400" cy="2892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19"/>
          <p:cNvCxnSpPr>
            <a:stCxn id="147" idx="2"/>
            <a:endCxn id="156" idx="0"/>
          </p:cNvCxnSpPr>
          <p:nvPr/>
        </p:nvCxnSpPr>
        <p:spPr>
          <a:xfrm>
            <a:off x="7236650" y="1822400"/>
            <a:ext cx="787200" cy="2892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19"/>
          <p:cNvSpPr/>
          <p:nvPr/>
        </p:nvSpPr>
        <p:spPr>
          <a:xfrm>
            <a:off x="4095225" y="3757800"/>
            <a:ext cx="14166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left f2 = right f2</a:t>
            </a:r>
            <a:endParaRPr/>
          </a:p>
        </p:txBody>
      </p:sp>
      <p:cxnSp>
        <p:nvCxnSpPr>
          <p:cNvPr id="160" name="Google Shape;160;p19"/>
          <p:cNvCxnSpPr>
            <a:stCxn id="151" idx="2"/>
            <a:endCxn id="159" idx="0"/>
          </p:cNvCxnSpPr>
          <p:nvPr/>
        </p:nvCxnSpPr>
        <p:spPr>
          <a:xfrm>
            <a:off x="4431400" y="2571750"/>
            <a:ext cx="372000" cy="11862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19"/>
          <p:cNvCxnSpPr>
            <a:stCxn id="155" idx="2"/>
            <a:endCxn id="159" idx="3"/>
          </p:cNvCxnSpPr>
          <p:nvPr/>
        </p:nvCxnSpPr>
        <p:spPr>
          <a:xfrm flipH="1">
            <a:off x="5511775" y="2571750"/>
            <a:ext cx="1032600" cy="141630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p19"/>
          <p:cNvSpPr/>
          <p:nvPr/>
        </p:nvSpPr>
        <p:spPr>
          <a:xfrm>
            <a:off x="4095225" y="4471925"/>
            <a:ext cx="14166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“first” activated</a:t>
            </a:r>
            <a:endParaRPr/>
          </a:p>
        </p:txBody>
      </p:sp>
      <p:cxnSp>
        <p:nvCxnSpPr>
          <p:cNvPr id="163" name="Google Shape;163;p19"/>
          <p:cNvCxnSpPr/>
          <p:nvPr/>
        </p:nvCxnSpPr>
        <p:spPr>
          <a:xfrm>
            <a:off x="4803525" y="4218000"/>
            <a:ext cx="0" cy="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9"/>
          <p:cNvCxnSpPr>
            <a:stCxn id="159" idx="2"/>
            <a:endCxn id="162" idx="0"/>
          </p:cNvCxnSpPr>
          <p:nvPr/>
        </p:nvCxnSpPr>
        <p:spPr>
          <a:xfrm>
            <a:off x="4803525" y="4218000"/>
            <a:ext cx="0" cy="25380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19"/>
          <p:cNvSpPr/>
          <p:nvPr/>
        </p:nvSpPr>
        <p:spPr>
          <a:xfrm>
            <a:off x="6607250" y="3757800"/>
            <a:ext cx="14166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left f5 = right f2</a:t>
            </a:r>
            <a:endParaRPr/>
          </a:p>
        </p:txBody>
      </p:sp>
      <p:cxnSp>
        <p:nvCxnSpPr>
          <p:cNvPr id="166" name="Google Shape;166;p19"/>
          <p:cNvCxnSpPr>
            <a:stCxn id="152" idx="2"/>
            <a:endCxn id="165" idx="0"/>
          </p:cNvCxnSpPr>
          <p:nvPr/>
        </p:nvCxnSpPr>
        <p:spPr>
          <a:xfrm>
            <a:off x="5522975" y="3230775"/>
            <a:ext cx="1792500" cy="5271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19"/>
          <p:cNvCxnSpPr>
            <a:stCxn id="156" idx="2"/>
            <a:endCxn id="165" idx="0"/>
          </p:cNvCxnSpPr>
          <p:nvPr/>
        </p:nvCxnSpPr>
        <p:spPr>
          <a:xfrm flipH="1">
            <a:off x="7315450" y="2571750"/>
            <a:ext cx="708300" cy="1186200"/>
          </a:xfrm>
          <a:prstGeom prst="straightConnector1">
            <a:avLst/>
          </a:prstGeom>
          <a:noFill/>
          <a:ln cap="flat" cmpd="sng" w="9525">
            <a:solidFill>
              <a:schemeClr val="dk2"/>
            </a:solidFill>
            <a:prstDash val="solid"/>
            <a:round/>
            <a:headEnd len="med" w="med" type="none"/>
            <a:tailEnd len="med" w="med" type="triangle"/>
          </a:ln>
        </p:spPr>
      </p:cxnSp>
      <p:sp>
        <p:nvSpPr>
          <p:cNvPr id="168" name="Google Shape;168;p19"/>
          <p:cNvSpPr/>
          <p:nvPr/>
        </p:nvSpPr>
        <p:spPr>
          <a:xfrm>
            <a:off x="6521600" y="4507300"/>
            <a:ext cx="1567200" cy="46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“second” activated</a:t>
            </a:r>
            <a:endParaRPr/>
          </a:p>
        </p:txBody>
      </p:sp>
      <p:cxnSp>
        <p:nvCxnSpPr>
          <p:cNvPr id="169" name="Google Shape;169;p19"/>
          <p:cNvCxnSpPr>
            <a:stCxn id="165" idx="2"/>
            <a:endCxn id="168" idx="0"/>
          </p:cNvCxnSpPr>
          <p:nvPr/>
        </p:nvCxnSpPr>
        <p:spPr>
          <a:xfrm flipH="1">
            <a:off x="7305050" y="4218000"/>
            <a:ext cx="10500" cy="2892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19"/>
          <p:cNvCxnSpPr>
            <a:stCxn id="145" idx="1"/>
            <a:endCxn id="145" idx="3"/>
          </p:cNvCxnSpPr>
          <p:nvPr/>
        </p:nvCxnSpPr>
        <p:spPr>
          <a:xfrm>
            <a:off x="3942575" y="3340925"/>
            <a:ext cx="5073000" cy="0"/>
          </a:xfrm>
          <a:prstGeom prst="straightConnector1">
            <a:avLst/>
          </a:prstGeom>
          <a:noFill/>
          <a:ln cap="flat" cmpd="sng" w="38100">
            <a:solidFill>
              <a:schemeClr val="dk2"/>
            </a:solidFill>
            <a:prstDash val="lgDash"/>
            <a:round/>
            <a:headEnd len="med" w="med" type="none"/>
            <a:tailEnd len="med" w="med" type="none"/>
          </a:ln>
        </p:spPr>
      </p:cxnSp>
      <p:sp>
        <p:nvSpPr>
          <p:cNvPr id="171" name="Google Shape;171;p19"/>
          <p:cNvSpPr txBox="1"/>
          <p:nvPr/>
        </p:nvSpPr>
        <p:spPr>
          <a:xfrm>
            <a:off x="4617525" y="1295400"/>
            <a:ext cx="3720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n1</a:t>
            </a:r>
            <a:endParaRPr sz="1000">
              <a:latin typeface="Times New Roman"/>
              <a:ea typeface="Times New Roman"/>
              <a:cs typeface="Times New Roman"/>
              <a:sym typeface="Times New Roman"/>
            </a:endParaRPr>
          </a:p>
        </p:txBody>
      </p:sp>
      <p:sp>
        <p:nvSpPr>
          <p:cNvPr id="172" name="Google Shape;172;p19"/>
          <p:cNvSpPr txBox="1"/>
          <p:nvPr/>
        </p:nvSpPr>
        <p:spPr>
          <a:xfrm>
            <a:off x="6412400" y="1295400"/>
            <a:ext cx="3720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n2</a:t>
            </a:r>
            <a:endParaRPr sz="1000">
              <a:latin typeface="Times New Roman"/>
              <a:ea typeface="Times New Roman"/>
              <a:cs typeface="Times New Roman"/>
              <a:sym typeface="Times New Roman"/>
            </a:endParaRPr>
          </a:p>
        </p:txBody>
      </p:sp>
      <p:sp>
        <p:nvSpPr>
          <p:cNvPr id="173" name="Google Shape;173;p19"/>
          <p:cNvSpPr txBox="1"/>
          <p:nvPr/>
        </p:nvSpPr>
        <p:spPr>
          <a:xfrm>
            <a:off x="3723225" y="2011225"/>
            <a:ext cx="3720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n3</a:t>
            </a:r>
            <a:endParaRPr sz="1000">
              <a:latin typeface="Times New Roman"/>
              <a:ea typeface="Times New Roman"/>
              <a:cs typeface="Times New Roman"/>
              <a:sym typeface="Times New Roman"/>
            </a:endParaRPr>
          </a:p>
        </p:txBody>
      </p:sp>
      <p:sp>
        <p:nvSpPr>
          <p:cNvPr id="174" name="Google Shape;174;p19"/>
          <p:cNvSpPr txBox="1"/>
          <p:nvPr/>
        </p:nvSpPr>
        <p:spPr>
          <a:xfrm>
            <a:off x="5855325" y="2040850"/>
            <a:ext cx="3720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n4</a:t>
            </a:r>
            <a:endParaRPr sz="1000">
              <a:latin typeface="Times New Roman"/>
              <a:ea typeface="Times New Roman"/>
              <a:cs typeface="Times New Roman"/>
              <a:sym typeface="Times New Roman"/>
            </a:endParaRPr>
          </a:p>
        </p:txBody>
      </p:sp>
      <p:sp>
        <p:nvSpPr>
          <p:cNvPr id="175" name="Google Shape;175;p19"/>
          <p:cNvSpPr txBox="1"/>
          <p:nvPr/>
        </p:nvSpPr>
        <p:spPr>
          <a:xfrm>
            <a:off x="7315550" y="2011225"/>
            <a:ext cx="3720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n5</a:t>
            </a:r>
            <a:endParaRPr sz="1000">
              <a:latin typeface="Times New Roman"/>
              <a:ea typeface="Times New Roman"/>
              <a:cs typeface="Times New Roman"/>
              <a:sym typeface="Times New Roman"/>
            </a:endParaRPr>
          </a:p>
        </p:txBody>
      </p:sp>
      <p:sp>
        <p:nvSpPr>
          <p:cNvPr id="176" name="Google Shape;176;p19"/>
          <p:cNvSpPr txBox="1"/>
          <p:nvPr/>
        </p:nvSpPr>
        <p:spPr>
          <a:xfrm>
            <a:off x="4791250" y="2709725"/>
            <a:ext cx="3720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n6</a:t>
            </a:r>
            <a:endParaRPr sz="1000">
              <a:latin typeface="Times New Roman"/>
              <a:ea typeface="Times New Roman"/>
              <a:cs typeface="Times New Roman"/>
              <a:sym typeface="Times New Roman"/>
            </a:endParaRPr>
          </a:p>
        </p:txBody>
      </p:sp>
      <p:sp>
        <p:nvSpPr>
          <p:cNvPr id="177" name="Google Shape;177;p19"/>
          <p:cNvSpPr txBox="1"/>
          <p:nvPr/>
        </p:nvSpPr>
        <p:spPr>
          <a:xfrm>
            <a:off x="3770450" y="3642475"/>
            <a:ext cx="3720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n</a:t>
            </a:r>
            <a:r>
              <a:rPr lang="en" sz="1000">
                <a:latin typeface="Times New Roman"/>
                <a:ea typeface="Times New Roman"/>
                <a:cs typeface="Times New Roman"/>
                <a:sym typeface="Times New Roman"/>
              </a:rPr>
              <a:t>7</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p:txBody>
      </p:sp>
      <p:sp>
        <p:nvSpPr>
          <p:cNvPr id="178" name="Google Shape;178;p19"/>
          <p:cNvSpPr txBox="1"/>
          <p:nvPr/>
        </p:nvSpPr>
        <p:spPr>
          <a:xfrm>
            <a:off x="6358375" y="3636475"/>
            <a:ext cx="3720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Times New Roman"/>
                <a:ea typeface="Times New Roman"/>
                <a:cs typeface="Times New Roman"/>
                <a:sym typeface="Times New Roman"/>
              </a:rPr>
              <a:t>n8</a:t>
            </a:r>
            <a:endParaRPr sz="1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RETE Algorithm - other examples</a:t>
            </a:r>
            <a:endParaRPr sz="3600">
              <a:latin typeface="Times New Roman"/>
              <a:ea typeface="Times New Roman"/>
              <a:cs typeface="Times New Roman"/>
              <a:sym typeface="Times New Roman"/>
            </a:endParaRPr>
          </a:p>
        </p:txBody>
      </p:sp>
      <p:sp>
        <p:nvSpPr>
          <p:cNvPr id="184" name="Google Shape;184;p20"/>
          <p:cNvSpPr txBox="1"/>
          <p:nvPr/>
        </p:nvSpPr>
        <p:spPr>
          <a:xfrm>
            <a:off x="184750" y="1660450"/>
            <a:ext cx="8647500" cy="336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u="sng">
                <a:solidFill>
                  <a:schemeClr val="hlink"/>
                </a:solidFill>
                <a:latin typeface="Times New Roman"/>
                <a:ea typeface="Times New Roman"/>
                <a:cs typeface="Times New Roman"/>
                <a:sym typeface="Times New Roman"/>
                <a:hlinkClick r:id="rId3"/>
              </a:rPr>
              <a:t>https://cis.temple.edu/~ingargio/cis587/readings/rete.html</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u="sng">
                <a:solidFill>
                  <a:schemeClr val="hlink"/>
                </a:solidFill>
                <a:latin typeface="Times New Roman"/>
                <a:ea typeface="Times New Roman"/>
                <a:cs typeface="Times New Roman"/>
                <a:sym typeface="Times New Roman"/>
                <a:hlinkClick r:id="rId4"/>
              </a:rPr>
              <a:t>https://www.csie.ntu.edu.tw/~sylee/courses/jess/docs/rete.html</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ctrTitle"/>
          </p:nvPr>
        </p:nvSpPr>
        <p:spPr>
          <a:xfrm>
            <a:off x="311700" y="718225"/>
            <a:ext cx="8520600" cy="85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Consideration for writing rules</a:t>
            </a:r>
            <a:endParaRPr sz="3600">
              <a:latin typeface="Times New Roman"/>
              <a:ea typeface="Times New Roman"/>
              <a:cs typeface="Times New Roman"/>
              <a:sym typeface="Times New Roman"/>
            </a:endParaRPr>
          </a:p>
        </p:txBody>
      </p:sp>
      <p:sp>
        <p:nvSpPr>
          <p:cNvPr id="190" name="Google Shape;190;p21"/>
          <p:cNvSpPr txBox="1"/>
          <p:nvPr/>
        </p:nvSpPr>
        <p:spPr>
          <a:xfrm>
            <a:off x="184750" y="1660450"/>
            <a:ext cx="8647500" cy="336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Place stricter patterns first (less chance to get to check the others)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Place patterns over fewer facts first (fewer checks to get to the others)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Place patterns over emerging facts last (adding new facts will trigger less checks)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Courier"/>
                <a:ea typeface="Courier"/>
                <a:cs typeface="Courier"/>
                <a:sym typeface="Courier"/>
              </a:rPr>
              <a:t>(defrule good</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(alpha ?x ?y&amp;:(&gt; ?y ?x) 5)</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(beta ? $?)</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a:t>
            </a:r>
            <a:endParaRPr sz="1200">
              <a:solidFill>
                <a:schemeClr val="dk1"/>
              </a:solidFill>
              <a:latin typeface="Courier"/>
              <a:ea typeface="Courier"/>
              <a:cs typeface="Courier"/>
              <a:sym typeface="Courier"/>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Courier"/>
                <a:ea typeface="Courier"/>
                <a:cs typeface="Courier"/>
                <a:sym typeface="Courier"/>
              </a:rPr>
              <a:t>(defrule bad</a:t>
            </a:r>
            <a:endParaRPr sz="1200">
              <a:solidFill>
                <a:schemeClr val="dk1"/>
              </a:solidFill>
              <a:latin typeface="Courier"/>
              <a:ea typeface="Courier"/>
              <a:cs typeface="Courier"/>
              <a:sym typeface="Courier"/>
            </a:endParaRPr>
          </a:p>
          <a:p>
            <a:pPr indent="0" lvl="0" marL="0" rtl="0" algn="l">
              <a:spcBef>
                <a:spcPts val="0"/>
              </a:spcBef>
              <a:spcAft>
                <a:spcPts val="0"/>
              </a:spcAft>
              <a:buNone/>
            </a:pPr>
            <a:r>
              <a:rPr lang="en" sz="1200">
                <a:solidFill>
                  <a:schemeClr val="dk1"/>
                </a:solidFill>
                <a:latin typeface="Courier"/>
                <a:ea typeface="Courier"/>
                <a:cs typeface="Courier"/>
                <a:sym typeface="Courier"/>
              </a:rPr>
              <a:t>	(beta ? $?)</a:t>
            </a:r>
            <a:endParaRPr sz="1200">
              <a:solidFill>
                <a:schemeClr val="dk1"/>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lang="en" sz="1200">
                <a:solidFill>
                  <a:schemeClr val="dk1"/>
                </a:solidFill>
                <a:latin typeface="Courier"/>
                <a:ea typeface="Courier"/>
                <a:cs typeface="Courier"/>
                <a:sym typeface="Courier"/>
              </a:rPr>
              <a:t>	(alpha ?x ?y&amp;:(&gt; ?y ?x) 5)</a:t>
            </a:r>
            <a:endParaRPr sz="1200">
              <a:solidFill>
                <a:schemeClr val="dk1"/>
              </a:solidFill>
              <a:latin typeface="Courier"/>
              <a:ea typeface="Courier"/>
              <a:cs typeface="Courier"/>
              <a:sym typeface="Courier"/>
            </a:endParaRPr>
          </a:p>
          <a:p>
            <a:pPr indent="0" lvl="0" marL="0" rtl="0" algn="l">
              <a:spcBef>
                <a:spcPts val="0"/>
              </a:spcBef>
              <a:spcAft>
                <a:spcPts val="0"/>
              </a:spcAft>
              <a:buClr>
                <a:schemeClr val="dk1"/>
              </a:buClr>
              <a:buSzPts val="1100"/>
              <a:buFont typeface="Arial"/>
              <a:buNone/>
            </a:pPr>
            <a:r>
              <a:rPr lang="en" sz="1200">
                <a:solidFill>
                  <a:schemeClr val="dk1"/>
                </a:solidFill>
                <a:latin typeface="Courier"/>
                <a:ea typeface="Courier"/>
                <a:cs typeface="Courier"/>
                <a:sym typeface="Courier"/>
              </a:rPr>
              <a: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