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8" r:id="rId3"/>
    <p:sldId id="272" r:id="rId4"/>
    <p:sldId id="259" r:id="rId5"/>
    <p:sldId id="287" r:id="rId6"/>
    <p:sldId id="286" r:id="rId7"/>
    <p:sldId id="261" r:id="rId8"/>
    <p:sldId id="273" r:id="rId9"/>
    <p:sldId id="275" r:id="rId10"/>
    <p:sldId id="279" r:id="rId11"/>
    <p:sldId id="277" r:id="rId12"/>
    <p:sldId id="278" r:id="rId13"/>
    <p:sldId id="280" r:id="rId14"/>
    <p:sldId id="283" r:id="rId15"/>
    <p:sldId id="284" r:id="rId16"/>
    <p:sldId id="288" r:id="rId17"/>
    <p:sldId id="266" r:id="rId18"/>
    <p:sldId id="267" r:id="rId19"/>
    <p:sldId id="268" r:id="rId20"/>
    <p:sldId id="269" r:id="rId21"/>
    <p:sldId id="270" r:id="rId22"/>
  </p:sldIdLst>
  <p:sldSz cx="12192000" cy="6858000"/>
  <p:notesSz cx="6797675" cy="9926638"/>
  <p:defaultTextStyle>
    <a:defPPr>
      <a:defRPr lang="fr-FR"/>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6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ABBB"/>
    <a:srgbClr val="00B4CB"/>
    <a:srgbClr val="169CAD"/>
    <a:srgbClr val="1E201F"/>
    <a:srgbClr val="60BAC6"/>
    <a:srgbClr val="18646E"/>
    <a:srgbClr val="FFFB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77230" autoAdjust="0"/>
  </p:normalViewPr>
  <p:slideViewPr>
    <p:cSldViewPr snapToGrid="0" snapToObjects="1">
      <p:cViewPr varScale="1">
        <p:scale>
          <a:sx n="85" d="100"/>
          <a:sy n="85" d="100"/>
        </p:scale>
        <p:origin x="2070" y="90"/>
      </p:cViewPr>
      <p:guideLst>
        <p:guide orient="horz" pos="2160"/>
        <p:guide pos="3840"/>
        <p:guide pos="263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6400" cy="496888"/>
          </a:xfrm>
          <a:prstGeom prst="rect">
            <a:avLst/>
          </a:prstGeom>
        </p:spPr>
        <p:txBody>
          <a:bodyPr vert="horz" lIns="91440" tIns="45720" rIns="91440" bIns="45720" rtlCol="0"/>
          <a:lstStyle>
            <a:lvl1pPr algn="l" eaLnBrk="1" hangingPunct="1">
              <a:defRPr sz="1200">
                <a:latin typeface="Calibri" charset="0"/>
                <a:ea typeface="ＭＳ Ｐゴシック" charset="0"/>
                <a:cs typeface="ＭＳ Ｐゴシック" charset="0"/>
              </a:defRPr>
            </a:lvl1pPr>
          </a:lstStyle>
          <a:p>
            <a:pPr>
              <a:defRPr/>
            </a:pPr>
            <a:endParaRPr lang="fr-FR"/>
          </a:p>
        </p:txBody>
      </p:sp>
      <p:sp>
        <p:nvSpPr>
          <p:cNvPr id="3" name="Espace réservé de la date 2"/>
          <p:cNvSpPr>
            <a:spLocks noGrp="1"/>
          </p:cNvSpPr>
          <p:nvPr>
            <p:ph type="dt"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F4D2E262-4487-4CDC-ABBA-DA9321B09156}" type="datetimeFigureOut">
              <a:rPr lang="fr-FR" altLang="fr-FR"/>
              <a:pPr>
                <a:defRPr/>
              </a:pPr>
              <a:t>15/12/2021</a:t>
            </a:fld>
            <a:endParaRPr lang="fr-FR" altLang="fr-FR"/>
          </a:p>
        </p:txBody>
      </p:sp>
      <p:sp>
        <p:nvSpPr>
          <p:cNvPr id="4" name="Espace réservé de l'image des diapositives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79450" y="4714875"/>
            <a:ext cx="5438775" cy="4467225"/>
          </a:xfrm>
          <a:prstGeom prst="rect">
            <a:avLst/>
          </a:prstGeom>
        </p:spPr>
        <p:txBody>
          <a:bodyPr vert="horz" wrap="square" lIns="91440" tIns="45720" rIns="91440" bIns="45720" numCol="1" anchor="t" anchorCtr="0" compatLnSpc="1">
            <a:prstTxWarp prst="textNoShape">
              <a:avLst/>
            </a:prstTxWarp>
          </a:bodyPr>
          <a:lstStyle/>
          <a:p>
            <a:pPr lvl="0"/>
            <a:r>
              <a:rPr lang="fr-FR" altLang="fr-FR" noProof="0"/>
              <a:t>Cliquez pour modifier les styles du texte du masque</a:t>
            </a:r>
          </a:p>
          <a:p>
            <a:pPr lvl="1"/>
            <a:r>
              <a:rPr lang="fr-FR" altLang="fr-FR" noProof="0"/>
              <a:t>Deuxième niveau</a:t>
            </a:r>
          </a:p>
          <a:p>
            <a:pPr lvl="2"/>
            <a:r>
              <a:rPr lang="fr-FR" altLang="fr-FR" noProof="0"/>
              <a:t>Troisième niveau</a:t>
            </a:r>
          </a:p>
          <a:p>
            <a:pPr lvl="3"/>
            <a:r>
              <a:rPr lang="fr-FR" altLang="fr-FR" noProof="0"/>
              <a:t>Quatrième niveau</a:t>
            </a:r>
          </a:p>
          <a:p>
            <a:pPr lvl="4"/>
            <a:r>
              <a:rPr lang="fr-FR" altLang="fr-FR" noProof="0"/>
              <a:t>Cinquième niveau</a:t>
            </a:r>
          </a:p>
        </p:txBody>
      </p:sp>
      <p:sp>
        <p:nvSpPr>
          <p:cNvPr id="6" name="Espace réservé du pied de page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eaLnBrk="1" hangingPunct="1">
              <a:defRPr sz="1200">
                <a:latin typeface="Calibri" charset="0"/>
                <a:ea typeface="ＭＳ Ｐゴシック" charset="0"/>
                <a:cs typeface="ＭＳ Ｐゴシック" charset="0"/>
              </a:defRPr>
            </a:lvl1pPr>
          </a:lstStyle>
          <a:p>
            <a:pPr>
              <a:defRPr/>
            </a:pPr>
            <a:endParaRPr lang="fr-FR"/>
          </a:p>
        </p:txBody>
      </p:sp>
      <p:sp>
        <p:nvSpPr>
          <p:cNvPr id="7" name="Espace réservé du numéro de diapositive 6"/>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6B74B07-820A-4DAB-95CE-7EEF61DCED28}" type="slidenum">
              <a:rPr lang="fr-FR" altLang="fr-FR"/>
              <a:pPr>
                <a:defRPr/>
              </a:pPr>
              <a:t>‹N°›</a:t>
            </a:fld>
            <a:endParaRPr lang="fr-FR" altLang="fr-FR"/>
          </a:p>
        </p:txBody>
      </p:sp>
    </p:spTree>
    <p:extLst>
      <p:ext uri="{BB962C8B-B14F-4D97-AF65-F5344CB8AC3E}">
        <p14:creationId xmlns:p14="http://schemas.microsoft.com/office/powerpoint/2010/main" val="2321477521"/>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Espace réservé de l'image des diapositives 1"/>
          <p:cNvSpPr>
            <a:spLocks noGrp="1" noRot="1" noChangeAspect="1" noTextEdit="1"/>
          </p:cNvSpPr>
          <p:nvPr>
            <p:ph type="sldImg"/>
          </p:nvPr>
        </p:nvSpPr>
        <p:spPr bwMode="auto">
          <a:xfrm>
            <a:off x="90488" y="744538"/>
            <a:ext cx="6616700" cy="3722687"/>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5363" name="Espace réservé des commentaires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lang="fr-FR" altLang="fr-FR" dirty="0"/>
              <a:t>Pour mettre en place votre information collective SENSIBILISATION A l’APPRENTISSAGE DANS LE SUPERIEUR:</a:t>
            </a:r>
          </a:p>
          <a:p>
            <a:pPr eaLnBrk="1" hangingPunct="1">
              <a:spcBef>
                <a:spcPct val="0"/>
              </a:spcBef>
            </a:pPr>
            <a:r>
              <a:rPr lang="fr-FR" altLang="fr-FR" dirty="0"/>
              <a:t>Vous pouvez vous reporter à la check </a:t>
            </a:r>
            <a:r>
              <a:rPr lang="fr-FR" altLang="fr-FR" dirty="0" err="1"/>
              <a:t>list</a:t>
            </a:r>
            <a:r>
              <a:rPr lang="fr-FR" altLang="fr-FR" dirty="0"/>
              <a:t> assistant relations apprentissage INFORMATION COLLECTIVE. </a:t>
            </a:r>
          </a:p>
          <a:p>
            <a:pPr eaLnBrk="1" hangingPunct="1">
              <a:spcBef>
                <a:spcPct val="0"/>
              </a:spcBef>
            </a:pPr>
            <a:r>
              <a:rPr lang="fr-FR" altLang="fr-FR" dirty="0"/>
              <a:t>Des liens hypertexte (si connexion internet) sont disponibles sur certaines planches</a:t>
            </a:r>
          </a:p>
        </p:txBody>
      </p:sp>
      <p:sp>
        <p:nvSpPr>
          <p:cNvPr id="15364" name="Espace réservé du numéro de diapositive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75A1B4BA-ACEC-432E-975E-1F59810C514B}" type="slidenum">
              <a:rPr lang="fr-FR" altLang="fr-FR" smtClean="0"/>
              <a:pPr/>
              <a:t>1</a:t>
            </a:fld>
            <a:endParaRPr lang="fr-FR" alt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Espace réservé de l'image des diapositives 1"/>
          <p:cNvSpPr>
            <a:spLocks noGrp="1" noRot="1" noChangeAspect="1" noTextEdit="1"/>
          </p:cNvSpPr>
          <p:nvPr>
            <p:ph type="sldImg"/>
          </p:nvPr>
        </p:nvSpPr>
        <p:spPr bwMode="auto">
          <a:xfrm>
            <a:off x="90488" y="744538"/>
            <a:ext cx="6616700" cy="3722687"/>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8915" name="Espace réservé des notes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fr-FR" altLang="fr-FR"/>
              <a:t>Lien hypertexte sur adresse du site CFA pour accéder espace formation du site du CFA.</a:t>
            </a:r>
          </a:p>
          <a:p>
            <a:endParaRPr lang="fr-FR" altLang="fr-FR"/>
          </a:p>
          <a:p>
            <a:r>
              <a:rPr lang="fr-FR" altLang="fr-FR"/>
              <a:t>Possibilité de montrer à vos candidats où retrouver le planning d’alternance et les autres informations utiles.</a:t>
            </a:r>
          </a:p>
        </p:txBody>
      </p:sp>
      <p:sp>
        <p:nvSpPr>
          <p:cNvPr id="38916" name="Espace réservé du numéro de diapositive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3D659382-FF85-4257-B363-85E64785A8A4}" type="slidenum">
              <a:rPr lang="fr-FR" altLang="fr-FR" smtClean="0"/>
              <a:pPr/>
              <a:t>18</a:t>
            </a:fld>
            <a:endParaRPr lang="fr-FR" alt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Espace réservé de l'image des diapositives 1"/>
          <p:cNvSpPr>
            <a:spLocks noGrp="1" noRot="1" noChangeAspect="1" noTextEdit="1"/>
          </p:cNvSpPr>
          <p:nvPr>
            <p:ph type="sldImg"/>
          </p:nvPr>
        </p:nvSpPr>
        <p:spPr bwMode="auto">
          <a:xfrm>
            <a:off x="90488" y="744538"/>
            <a:ext cx="6616700" cy="3722687"/>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0963" name="Espace réservé des notes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fr-FR" altLang="fr-FR"/>
              <a:t>Pensez à intégrer les coordonnées de vos responsables de formation et les vôtres</a:t>
            </a:r>
          </a:p>
        </p:txBody>
      </p:sp>
      <p:sp>
        <p:nvSpPr>
          <p:cNvPr id="40964" name="Espace réservé du numéro de diapositive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F91FE984-29F7-4B26-8E9B-8617800D5AFD}" type="slidenum">
              <a:rPr lang="fr-FR" altLang="fr-FR" smtClean="0"/>
              <a:pPr/>
              <a:t>19</a:t>
            </a:fld>
            <a:endParaRPr lang="fr-FR" alt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Espace réservé de l'image des diapositives 1"/>
          <p:cNvSpPr>
            <a:spLocks noGrp="1" noRot="1" noChangeAspect="1" noTextEdit="1"/>
          </p:cNvSpPr>
          <p:nvPr>
            <p:ph type="sldImg"/>
          </p:nvPr>
        </p:nvSpPr>
        <p:spPr bwMode="auto">
          <a:xfrm>
            <a:off x="90488" y="744538"/>
            <a:ext cx="6616700" cy="3722687"/>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3011" name="Espace réservé des commentaires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fr-FR" altLang="fr-FR"/>
          </a:p>
          <a:p>
            <a:pPr eaLnBrk="1" hangingPunct="1">
              <a:spcBef>
                <a:spcPct val="0"/>
              </a:spcBef>
            </a:pPr>
            <a:r>
              <a:rPr lang="fr-FR" altLang="fr-FR"/>
              <a:t>Penser à récupérer la liste d’émargement et l’envoyer à tre@cfa-univ.fr</a:t>
            </a:r>
          </a:p>
          <a:p>
            <a:pPr eaLnBrk="1" hangingPunct="1">
              <a:spcBef>
                <a:spcPct val="0"/>
              </a:spcBef>
            </a:pPr>
            <a:endParaRPr lang="fr-FR" altLang="fr-FR"/>
          </a:p>
          <a:p>
            <a:pPr eaLnBrk="1" hangingPunct="1">
              <a:spcBef>
                <a:spcPct val="0"/>
              </a:spcBef>
            </a:pPr>
            <a:endParaRPr lang="fr-FR" altLang="fr-FR"/>
          </a:p>
        </p:txBody>
      </p:sp>
      <p:sp>
        <p:nvSpPr>
          <p:cNvPr id="43012" name="Espace réservé du numéro de diapositive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C02708BE-89DB-40D3-BA99-9AF83F064A3B}" type="slidenum">
              <a:rPr lang="fr-FR" altLang="fr-FR" smtClean="0"/>
              <a:pPr/>
              <a:t>20</a:t>
            </a:fld>
            <a:endParaRPr lang="fr-FR" alt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Espace réservé de l'image des diapositives 1"/>
          <p:cNvSpPr>
            <a:spLocks noGrp="1" noRot="1" noChangeAspect="1" noTextEdit="1"/>
          </p:cNvSpPr>
          <p:nvPr>
            <p:ph type="sldImg"/>
          </p:nvPr>
        </p:nvSpPr>
        <p:spPr bwMode="auto">
          <a:xfrm>
            <a:off x="90488" y="744538"/>
            <a:ext cx="6616700" cy="3722687"/>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Espace réservé des notes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fr-FR" altLang="fr-FR"/>
          </a:p>
        </p:txBody>
      </p:sp>
      <p:sp>
        <p:nvSpPr>
          <p:cNvPr id="44036" name="Espace réservé du numéro de diapositive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D487EF4B-17D8-4459-B633-8EC97EB82FB7}" type="slidenum">
              <a:rPr lang="fr-FR" altLang="fr-FR" smtClean="0"/>
              <a:pPr/>
              <a:t>21</a:t>
            </a:fld>
            <a:endParaRPr lang="fr-FR" alt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Espace réservé de l'image des diapositives 1"/>
          <p:cNvSpPr>
            <a:spLocks noGrp="1" noRot="1" noChangeAspect="1" noTextEdit="1"/>
          </p:cNvSpPr>
          <p:nvPr>
            <p:ph type="sldImg"/>
          </p:nvPr>
        </p:nvSpPr>
        <p:spPr bwMode="auto">
          <a:xfrm>
            <a:off x="90488" y="744538"/>
            <a:ext cx="6616700" cy="3722687"/>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7411" name="Espace réservé des commentaires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fr-FR" altLang="fr-FR" dirty="0"/>
          </a:p>
          <a:p>
            <a:pPr eaLnBrk="1" hangingPunct="1">
              <a:spcBef>
                <a:spcPct val="0"/>
              </a:spcBef>
            </a:pPr>
            <a:r>
              <a:rPr lang="fr-FR" altLang="fr-FR" dirty="0"/>
              <a:t>Présentation : «  je suis XXX </a:t>
            </a:r>
            <a:r>
              <a:rPr lang="fr-FR" altLang="fr-FR" dirty="0" err="1"/>
              <a:t>XXX</a:t>
            </a:r>
            <a:r>
              <a:rPr lang="fr-FR" altLang="fr-FR" dirty="0"/>
              <a:t>, personnel CFA des Universités Centre-Val de Loire en charge XXXX formations  sur le site de XXXXX »</a:t>
            </a:r>
          </a:p>
          <a:p>
            <a:pPr eaLnBrk="1" hangingPunct="1">
              <a:spcBef>
                <a:spcPct val="0"/>
              </a:spcBef>
            </a:pPr>
            <a:r>
              <a:rPr lang="fr-FR" altLang="fr-FR" dirty="0"/>
              <a:t> </a:t>
            </a:r>
          </a:p>
          <a:p>
            <a:pPr eaLnBrk="1" hangingPunct="1">
              <a:spcBef>
                <a:spcPct val="0"/>
              </a:spcBef>
            </a:pPr>
            <a:r>
              <a:rPr lang="fr-FR" altLang="fr-FR" dirty="0"/>
              <a:t>Thème de la réunion : vous présenter le CFA et les modalités de l’apprentissage à l’Université</a:t>
            </a:r>
          </a:p>
          <a:p>
            <a:pPr eaLnBrk="1" hangingPunct="1">
              <a:spcBef>
                <a:spcPct val="0"/>
              </a:spcBef>
            </a:pPr>
            <a:r>
              <a:rPr lang="fr-FR" altLang="fr-FR" dirty="0"/>
              <a:t> </a:t>
            </a:r>
          </a:p>
          <a:p>
            <a:pPr eaLnBrk="1" hangingPunct="1">
              <a:spcBef>
                <a:spcPct val="0"/>
              </a:spcBef>
            </a:pPr>
            <a:r>
              <a:rPr lang="fr-FR" altLang="fr-FR" dirty="0"/>
              <a:t>Objectif : « vous souhaitez intégrer une formation ouverte à l’apprentissage, l’objectif de cette information collective est de vous apporter des éléments sur l’apprentissage concernant cette formation »</a:t>
            </a:r>
          </a:p>
          <a:p>
            <a:pPr eaLnBrk="1" hangingPunct="1">
              <a:spcBef>
                <a:spcPct val="0"/>
              </a:spcBef>
            </a:pPr>
            <a:r>
              <a:rPr lang="fr-FR" altLang="fr-FR" dirty="0"/>
              <a:t> </a:t>
            </a:r>
          </a:p>
          <a:p>
            <a:pPr eaLnBrk="1" hangingPunct="1">
              <a:spcBef>
                <a:spcPct val="0"/>
              </a:spcBef>
            </a:pPr>
            <a:r>
              <a:rPr lang="fr-FR" altLang="fr-FR" dirty="0"/>
              <a:t>Timing : « cette intervention dure environ 30 à 45 minutes »</a:t>
            </a:r>
          </a:p>
          <a:p>
            <a:pPr eaLnBrk="1" hangingPunct="1">
              <a:spcBef>
                <a:spcPct val="0"/>
              </a:spcBef>
            </a:pPr>
            <a:r>
              <a:rPr lang="fr-FR" altLang="fr-FR" dirty="0"/>
              <a:t>Si intégré à une journée de recrutement pédagogique, présenter le timing de la demi-journée ou journée.</a:t>
            </a:r>
          </a:p>
          <a:p>
            <a:pPr eaLnBrk="1" hangingPunct="1">
              <a:spcBef>
                <a:spcPct val="0"/>
              </a:spcBef>
            </a:pPr>
            <a:endParaRPr lang="fr-FR" altLang="fr-FR" dirty="0"/>
          </a:p>
        </p:txBody>
      </p:sp>
      <p:sp>
        <p:nvSpPr>
          <p:cNvPr id="17412" name="Espace réservé du numéro de diapositive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51A3D112-44F4-41D8-87DB-13A3E6DAF7DC}" type="slidenum">
              <a:rPr lang="fr-FR" altLang="fr-FR" smtClean="0"/>
              <a:pPr/>
              <a:t>2</a:t>
            </a:fld>
            <a:endParaRPr lang="fr-FR" alt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image des diapositives 1"/>
          <p:cNvSpPr>
            <a:spLocks noGrp="1" noRot="1" noChangeAspect="1" noTextEdit="1"/>
          </p:cNvSpPr>
          <p:nvPr>
            <p:ph type="sldImg"/>
          </p:nvPr>
        </p:nvSpPr>
        <p:spPr bwMode="auto">
          <a:xfrm>
            <a:off x="90488" y="744538"/>
            <a:ext cx="6616700" cy="3722687"/>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0483" name="Espace réservé des commentaires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lang="fr-FR" altLang="fr-FR"/>
              <a:t>Même diplôme qu’en formation initiale</a:t>
            </a:r>
          </a:p>
          <a:p>
            <a:pPr eaLnBrk="1" hangingPunct="1">
              <a:spcBef>
                <a:spcPct val="0"/>
              </a:spcBef>
            </a:pPr>
            <a:r>
              <a:rPr lang="fr-FR" altLang="fr-FR"/>
              <a:t>Avec alternance des périodes à l’Université et en entreprise </a:t>
            </a:r>
          </a:p>
          <a:p>
            <a:pPr eaLnBrk="1" hangingPunct="1">
              <a:spcBef>
                <a:spcPct val="0"/>
              </a:spcBef>
            </a:pPr>
            <a:r>
              <a:rPr lang="fr-FR" altLang="fr-FR"/>
              <a:t>Le contrat d’apprentissage est un contrat de travail entre un employeur et un apprenti salarié</a:t>
            </a:r>
          </a:p>
          <a:p>
            <a:pPr eaLnBrk="1" hangingPunct="1">
              <a:spcBef>
                <a:spcPct val="0"/>
              </a:spcBef>
            </a:pPr>
            <a:r>
              <a:rPr lang="fr-FR" altLang="fr-FR"/>
              <a:t>Par le biais de ce contrat, l’entreprise et le CFA ont l’obligation de former l’apprenti au diplôme</a:t>
            </a:r>
          </a:p>
          <a:p>
            <a:pPr eaLnBrk="1" hangingPunct="1">
              <a:spcBef>
                <a:spcPct val="0"/>
              </a:spcBef>
            </a:pPr>
            <a:endParaRPr lang="fr-FR" altLang="fr-FR"/>
          </a:p>
          <a:p>
            <a:pPr eaLnBrk="1" hangingPunct="1">
              <a:spcBef>
                <a:spcPct val="0"/>
              </a:spcBef>
            </a:pPr>
            <a:r>
              <a:rPr lang="fr-FR" altLang="fr-FR"/>
              <a:t>Éventuellement prévoir un CERFA FA13 plastifié à faire circuler</a:t>
            </a:r>
          </a:p>
          <a:p>
            <a:pPr eaLnBrk="1" hangingPunct="1">
              <a:spcBef>
                <a:spcPct val="0"/>
              </a:spcBef>
            </a:pPr>
            <a:endParaRPr lang="fr-FR" altLang="fr-FR"/>
          </a:p>
        </p:txBody>
      </p:sp>
      <p:sp>
        <p:nvSpPr>
          <p:cNvPr id="20484" name="Espace réservé du numéro de diapositive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A14B5100-B7CA-49FF-ADA4-A22B72DBF72F}" type="slidenum">
              <a:rPr lang="fr-FR" altLang="fr-FR" smtClean="0"/>
              <a:pPr/>
              <a:t>4</a:t>
            </a:fld>
            <a:endParaRPr lang="fr-FR" alt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image des diapositives 1"/>
          <p:cNvSpPr>
            <a:spLocks noGrp="1" noRot="1" noChangeAspect="1" noTextEdit="1"/>
          </p:cNvSpPr>
          <p:nvPr>
            <p:ph type="sldImg"/>
          </p:nvPr>
        </p:nvSpPr>
        <p:spPr bwMode="auto">
          <a:xfrm>
            <a:off x="90488" y="744538"/>
            <a:ext cx="6616700" cy="3722687"/>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0483" name="Espace réservé des commentaires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r>
              <a:rPr lang="fr-FR" altLang="fr-FR" dirty="0"/>
              <a:t>QUI :</a:t>
            </a:r>
          </a:p>
          <a:p>
            <a:pPr eaLnBrk="1" hangingPunct="1">
              <a:spcBef>
                <a:spcPct val="0"/>
              </a:spcBef>
            </a:pPr>
            <a:endParaRPr lang="fr-FR" altLang="fr-FR" dirty="0"/>
          </a:p>
          <a:p>
            <a:pPr eaLnBrk="1" hangingPunct="1">
              <a:spcBef>
                <a:spcPct val="0"/>
              </a:spcBef>
            </a:pPr>
            <a:r>
              <a:rPr lang="fr-FR" altLang="fr-FR" dirty="0"/>
              <a:t>Précisions à apporter:</a:t>
            </a:r>
          </a:p>
          <a:p>
            <a:pPr eaLnBrk="1" hangingPunct="1">
              <a:spcBef>
                <a:spcPct val="0"/>
              </a:spcBef>
            </a:pPr>
            <a:r>
              <a:rPr lang="fr-FR" altLang="fr-FR" dirty="0"/>
              <a:t>Pas de limite d’âge pour les candidats Travailleurs Handicapés (avec une reconnaissance officielle de la MDPH)</a:t>
            </a:r>
          </a:p>
          <a:p>
            <a:pPr eaLnBrk="1" hangingPunct="1">
              <a:spcBef>
                <a:spcPct val="0"/>
              </a:spcBef>
            </a:pPr>
            <a:r>
              <a:rPr lang="fr-FR" altLang="fr-FR" dirty="0"/>
              <a:t>Spécificités pour les candidats étrangers : revoir en individuel car différences entre européens et hors UE, Primo-arrivants… à voir au cas par cas </a:t>
            </a:r>
          </a:p>
          <a:p>
            <a:pPr eaLnBrk="1" hangingPunct="1">
              <a:spcBef>
                <a:spcPct val="0"/>
              </a:spcBef>
            </a:pPr>
            <a:r>
              <a:rPr lang="fr-FR" altLang="fr-FR" dirty="0"/>
              <a:t> </a:t>
            </a:r>
          </a:p>
          <a:p>
            <a:pPr eaLnBrk="1" hangingPunct="1">
              <a:spcBef>
                <a:spcPct val="0"/>
              </a:spcBef>
            </a:pPr>
            <a:endParaRPr lang="fr-FR" altLang="fr-FR" dirty="0"/>
          </a:p>
          <a:p>
            <a:pPr eaLnBrk="1" hangingPunct="1">
              <a:spcBef>
                <a:spcPct val="0"/>
              </a:spcBef>
            </a:pPr>
            <a:r>
              <a:rPr lang="fr-FR" altLang="fr-FR" dirty="0"/>
              <a:t>OU :</a:t>
            </a:r>
          </a:p>
          <a:p>
            <a:pPr eaLnBrk="1" hangingPunct="1">
              <a:spcBef>
                <a:spcPct val="0"/>
              </a:spcBef>
            </a:pPr>
            <a:r>
              <a:rPr lang="fr-FR" altLang="fr-FR" dirty="0"/>
              <a:t>Entreprise de secteur privé / public avec précisions en fonction de la formation (cabinets d’avocats, collectivités territoriales…)</a:t>
            </a:r>
          </a:p>
          <a:p>
            <a:pPr eaLnBrk="1" hangingPunct="1">
              <a:spcBef>
                <a:spcPct val="0"/>
              </a:spcBef>
            </a:pPr>
            <a:r>
              <a:rPr lang="fr-FR" altLang="fr-FR" dirty="0"/>
              <a:t>Les missions peuvent être réalisées à l’étranger mais le contrat doit être signé avec une entreprise immatriculée en France</a:t>
            </a:r>
          </a:p>
          <a:p>
            <a:pPr eaLnBrk="1" hangingPunct="1">
              <a:spcBef>
                <a:spcPct val="0"/>
              </a:spcBef>
            </a:pPr>
            <a:r>
              <a:rPr lang="fr-FR" altLang="fr-FR" dirty="0"/>
              <a:t> </a:t>
            </a:r>
          </a:p>
          <a:p>
            <a:pPr eaLnBrk="1" hangingPunct="1">
              <a:spcBef>
                <a:spcPct val="0"/>
              </a:spcBef>
            </a:pPr>
            <a:r>
              <a:rPr lang="fr-FR" altLang="fr-FR" dirty="0"/>
              <a:t>COMMENT :</a:t>
            </a:r>
          </a:p>
          <a:p>
            <a:pPr eaLnBrk="1" hangingPunct="1">
              <a:spcBef>
                <a:spcPct val="0"/>
              </a:spcBef>
            </a:pPr>
            <a:r>
              <a:rPr lang="fr-FR" altLang="fr-FR" dirty="0"/>
              <a:t>Préciser les démarches et le timing pour le recrutement avec infos :</a:t>
            </a:r>
          </a:p>
          <a:p>
            <a:pPr eaLnBrk="1" hangingPunct="1">
              <a:spcBef>
                <a:spcPct val="0"/>
              </a:spcBef>
            </a:pPr>
            <a:r>
              <a:rPr lang="fr-FR" altLang="fr-FR" dirty="0"/>
              <a:t>sur le dossier de candidature et son téléchargement, </a:t>
            </a:r>
          </a:p>
          <a:p>
            <a:pPr eaLnBrk="1" hangingPunct="1">
              <a:spcBef>
                <a:spcPct val="0"/>
              </a:spcBef>
            </a:pPr>
            <a:r>
              <a:rPr lang="fr-FR" altLang="fr-FR" dirty="0"/>
              <a:t>les procédures de recrutement de la formation avec sélection sur dossiers, tests, entretiens pédagogiques, classement….</a:t>
            </a:r>
          </a:p>
          <a:p>
            <a:pPr eaLnBrk="1" hangingPunct="1">
              <a:spcBef>
                <a:spcPct val="0"/>
              </a:spcBef>
            </a:pPr>
            <a:endParaRPr lang="fr-FR" altLang="fr-FR" dirty="0"/>
          </a:p>
          <a:p>
            <a:pPr eaLnBrk="1" hangingPunct="1">
              <a:spcBef>
                <a:spcPct val="0"/>
              </a:spcBef>
            </a:pPr>
            <a:r>
              <a:rPr lang="fr-FR" altLang="fr-FR" dirty="0"/>
              <a:t>En fonction de la période où est programmé l’atelier et si votre public est « admissible » (sélectionné pédagogiquement, futur apprenti sous réserve de la signature d’un contrat et dans la limite des places disponibles) info sur la procédure qui sera transmise pour poursuivre démarche (inscription sur le portail du CFA pour gestion des candidatures)</a:t>
            </a:r>
          </a:p>
        </p:txBody>
      </p:sp>
      <p:sp>
        <p:nvSpPr>
          <p:cNvPr id="20484" name="Espace réservé du numéro de diapositive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A14B5100-B7CA-49FF-ADA4-A22B72DBF72F}" type="slidenum">
              <a:rPr lang="fr-FR" altLang="fr-FR" smtClean="0"/>
              <a:pPr/>
              <a:t>5</a:t>
            </a:fld>
            <a:endParaRPr lang="fr-FR" altLang="fr-FR"/>
          </a:p>
        </p:txBody>
      </p:sp>
    </p:spTree>
    <p:extLst>
      <p:ext uri="{BB962C8B-B14F-4D97-AF65-F5344CB8AC3E}">
        <p14:creationId xmlns:p14="http://schemas.microsoft.com/office/powerpoint/2010/main" val="106539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Espace réservé de l'image des diapositives 1"/>
          <p:cNvSpPr>
            <a:spLocks noGrp="1" noRot="1" noChangeAspect="1" noTextEdit="1"/>
          </p:cNvSpPr>
          <p:nvPr>
            <p:ph type="sldImg"/>
          </p:nvPr>
        </p:nvSpPr>
        <p:spPr bwMode="auto">
          <a:xfrm>
            <a:off x="90488" y="744538"/>
            <a:ext cx="6616700" cy="3722687"/>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8675" name="Espace réservé des commentaires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r>
              <a:rPr lang="fr-FR" altLang="fr-FR" b="1" dirty="0">
                <a:solidFill>
                  <a:srgbClr val="FF0000"/>
                </a:solidFill>
              </a:rPr>
              <a:t>Attention, données indicatives car des changements vont avoir lieu concernant les conditions de rémunération des apprentis dans le cadre de la réforme de l’apprentissage.</a:t>
            </a:r>
          </a:p>
          <a:p>
            <a:pPr eaLnBrk="1" hangingPunct="1">
              <a:spcBef>
                <a:spcPct val="0"/>
              </a:spcBef>
            </a:pPr>
            <a:endParaRPr lang="fr-FR" altLang="fr-FR" dirty="0"/>
          </a:p>
          <a:p>
            <a:pPr eaLnBrk="1" hangingPunct="1">
              <a:spcBef>
                <a:spcPct val="0"/>
              </a:spcBef>
            </a:pPr>
            <a:r>
              <a:rPr lang="fr-FR" altLang="fr-FR" dirty="0"/>
              <a:t>Le Brut =  le net pour les apprentis dans la majorité des cas (prévoyance, part du salarié des ticket-repas… peuvent faire que le brut n’est pas égal au net)</a:t>
            </a:r>
          </a:p>
          <a:p>
            <a:pPr eaLnBrk="1" hangingPunct="1">
              <a:spcBef>
                <a:spcPct val="0"/>
              </a:spcBef>
            </a:pPr>
            <a:endParaRPr lang="fr-FR" altLang="fr-FR" dirty="0"/>
          </a:p>
          <a:p>
            <a:pPr eaLnBrk="1" hangingPunct="1">
              <a:spcBef>
                <a:spcPct val="0"/>
              </a:spcBef>
            </a:pPr>
            <a:r>
              <a:rPr lang="fr-FR" altLang="fr-FR" dirty="0"/>
              <a:t>Le salaire est versé tous les mois pendant toute la durée du contrat quelque soit le temps passé en entreprise sur le mois à partir de la date de début de contrat et jusqu’à la date de fin de contrat.</a:t>
            </a:r>
          </a:p>
          <a:p>
            <a:pPr eaLnBrk="1" hangingPunct="1">
              <a:spcBef>
                <a:spcPct val="0"/>
              </a:spcBef>
            </a:pPr>
            <a:endParaRPr lang="fr-FR" altLang="fr-FR" dirty="0"/>
          </a:p>
          <a:p>
            <a:pPr eaLnBrk="1" hangingPunct="1">
              <a:spcBef>
                <a:spcPct val="0"/>
              </a:spcBef>
            </a:pPr>
            <a:r>
              <a:rPr lang="fr-FR" altLang="fr-FR" dirty="0"/>
              <a:t>Les montants à l’écran correspondent au minimum légal qui doit être versé à l’apprenti en fonction de son âge et du niveau du diplôme préparé.</a:t>
            </a:r>
          </a:p>
          <a:p>
            <a:pPr eaLnBrk="1" hangingPunct="1">
              <a:spcBef>
                <a:spcPct val="0"/>
              </a:spcBef>
            </a:pPr>
            <a:r>
              <a:rPr lang="fr-FR" altLang="fr-FR" dirty="0"/>
              <a:t>Mais possibilités pour les apprentis d’avoir une rémunération supérieure au minimum si convention collective favorable ou si négocié par l’apprenti.</a:t>
            </a:r>
          </a:p>
          <a:p>
            <a:pPr eaLnBrk="1" hangingPunct="1">
              <a:spcBef>
                <a:spcPct val="0"/>
              </a:spcBef>
            </a:pPr>
            <a:endParaRPr lang="fr-FR" altLang="fr-FR" dirty="0"/>
          </a:p>
          <a:p>
            <a:pPr eaLnBrk="1" hangingPunct="1">
              <a:spcBef>
                <a:spcPct val="0"/>
              </a:spcBef>
            </a:pPr>
            <a:endParaRPr lang="fr-FR" altLang="fr-FR" dirty="0"/>
          </a:p>
        </p:txBody>
      </p:sp>
      <p:sp>
        <p:nvSpPr>
          <p:cNvPr id="28676" name="Espace réservé du numéro de diapositive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B390824F-EFF9-4F78-8AF5-E96EC10E5D6A}" type="slidenum">
              <a:rPr lang="fr-FR" altLang="fr-FR" smtClean="0"/>
              <a:pPr/>
              <a:t>6</a:t>
            </a:fld>
            <a:endParaRPr lang="fr-FR" altLang="fr-FR"/>
          </a:p>
        </p:txBody>
      </p:sp>
    </p:spTree>
    <p:extLst>
      <p:ext uri="{BB962C8B-B14F-4D97-AF65-F5344CB8AC3E}">
        <p14:creationId xmlns:p14="http://schemas.microsoft.com/office/powerpoint/2010/main" val="4261300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Espace réservé de l'image des diapositives 1"/>
          <p:cNvSpPr>
            <a:spLocks noGrp="1" noRot="1" noChangeAspect="1" noTextEdit="1"/>
          </p:cNvSpPr>
          <p:nvPr>
            <p:ph type="sldImg"/>
          </p:nvPr>
        </p:nvSpPr>
        <p:spPr bwMode="auto">
          <a:xfrm>
            <a:off x="90488" y="744538"/>
            <a:ext cx="6616700" cy="3722687"/>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6627" name="Espace réservé des commentaires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fr-FR" altLang="fr-FR" dirty="0"/>
          </a:p>
          <a:p>
            <a:pPr eaLnBrk="1" hangingPunct="1">
              <a:spcBef>
                <a:spcPct val="0"/>
              </a:spcBef>
            </a:pPr>
            <a:endParaRPr lang="fr-FR" altLang="fr-FR" dirty="0"/>
          </a:p>
        </p:txBody>
      </p:sp>
      <p:sp>
        <p:nvSpPr>
          <p:cNvPr id="26628" name="Espace réservé du numéro de diapositive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9B4A1CDC-843D-4B3A-9294-6FE73D948168}" type="slidenum">
              <a:rPr lang="fr-FR" altLang="fr-FR" smtClean="0"/>
              <a:pPr/>
              <a:t>7</a:t>
            </a:fld>
            <a:endParaRPr lang="fr-FR" alt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F6B74B07-820A-4DAB-95CE-7EEF61DCED28}" type="slidenum">
              <a:rPr lang="fr-FR" altLang="fr-FR" smtClean="0"/>
              <a:pPr>
                <a:defRPr/>
              </a:pPr>
              <a:t>9</a:t>
            </a:fld>
            <a:endParaRPr lang="fr-FR" altLang="fr-FR"/>
          </a:p>
        </p:txBody>
      </p:sp>
    </p:spTree>
    <p:extLst>
      <p:ext uri="{BB962C8B-B14F-4D97-AF65-F5344CB8AC3E}">
        <p14:creationId xmlns:p14="http://schemas.microsoft.com/office/powerpoint/2010/main" val="2024587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dirty="0"/>
          </a:p>
        </p:txBody>
      </p:sp>
      <p:sp>
        <p:nvSpPr>
          <p:cNvPr id="4" name="Espace réservé du numéro de diapositive 3"/>
          <p:cNvSpPr>
            <a:spLocks noGrp="1"/>
          </p:cNvSpPr>
          <p:nvPr>
            <p:ph type="sldNum" sz="quarter" idx="5"/>
          </p:nvPr>
        </p:nvSpPr>
        <p:spPr/>
        <p:txBody>
          <a:bodyPr/>
          <a:lstStyle/>
          <a:p>
            <a:pPr>
              <a:defRPr/>
            </a:pPr>
            <a:fld id="{F6B74B07-820A-4DAB-95CE-7EEF61DCED28}" type="slidenum">
              <a:rPr lang="fr-FR" altLang="fr-FR" smtClean="0"/>
              <a:pPr>
                <a:defRPr/>
              </a:pPr>
              <a:t>16</a:t>
            </a:fld>
            <a:endParaRPr lang="fr-FR" altLang="fr-FR"/>
          </a:p>
        </p:txBody>
      </p:sp>
    </p:spTree>
    <p:extLst>
      <p:ext uri="{BB962C8B-B14F-4D97-AF65-F5344CB8AC3E}">
        <p14:creationId xmlns:p14="http://schemas.microsoft.com/office/powerpoint/2010/main" val="3886402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Espace réservé de l'image des diapositives 1"/>
          <p:cNvSpPr>
            <a:spLocks noGrp="1" noRot="1" noChangeAspect="1" noTextEdit="1"/>
          </p:cNvSpPr>
          <p:nvPr>
            <p:ph type="sldImg"/>
          </p:nvPr>
        </p:nvSpPr>
        <p:spPr bwMode="auto">
          <a:xfrm>
            <a:off x="90488" y="744538"/>
            <a:ext cx="6616700" cy="3722687"/>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6867" name="Espace réservé des notes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fr-FR" altLang="fr-FR"/>
              <a:t>Intégrer votre planning d’alternance de l’année à venir s’il est déjà prêt.</a:t>
            </a:r>
          </a:p>
          <a:p>
            <a:r>
              <a:rPr lang="fr-FR" altLang="fr-FR"/>
              <a:t>Si ce n’est pas le cas, vous pouvez intégrer le planning de l’année en cours à titre indicatif de manière à présenter globalement le rythme d’alternance.</a:t>
            </a:r>
          </a:p>
          <a:p>
            <a:r>
              <a:rPr lang="fr-FR" altLang="fr-FR"/>
              <a:t>Vous pouvez aussi aborder les dates de début de de fin de contrat ainsi que la période d’essai et si besoin, les période d’examens, de soutenances… spécifiques à votre formation.</a:t>
            </a:r>
          </a:p>
        </p:txBody>
      </p:sp>
      <p:sp>
        <p:nvSpPr>
          <p:cNvPr id="36868" name="Espace réservé du numéro de diapositive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3722CBA6-340C-4628-9518-31837E526235}" type="slidenum">
              <a:rPr lang="fr-FR" altLang="fr-FR" smtClean="0"/>
              <a:pPr/>
              <a:t>17</a:t>
            </a:fld>
            <a:endParaRPr lang="fr-FR" alt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914400" y="2130426"/>
            <a:ext cx="10363200" cy="1470025"/>
          </a:xfrm>
        </p:spPr>
        <p:txBody>
          <a:bodyPr/>
          <a:lstStyle>
            <a:lvl1pPr>
              <a:defRPr>
                <a:solidFill>
                  <a:srgbClr val="FFFBCA"/>
                </a:solidFill>
              </a:defRPr>
            </a:lvl1pPr>
          </a:lstStyle>
          <a:p>
            <a:r>
              <a:rPr lang="fr-FR" dirty="0"/>
              <a:t>Cliquez et modifiez le titre</a:t>
            </a:r>
          </a:p>
        </p:txBody>
      </p:sp>
      <p:sp>
        <p:nvSpPr>
          <p:cNvPr id="3" name="Sous-titre 2"/>
          <p:cNvSpPr>
            <a:spLocks noGrp="1"/>
          </p:cNvSpPr>
          <p:nvPr>
            <p:ph type="subTitle" idx="1"/>
          </p:nvPr>
        </p:nvSpPr>
        <p:spPr>
          <a:xfrm>
            <a:off x="1828800" y="3886200"/>
            <a:ext cx="8534400" cy="1752600"/>
          </a:xfrm>
        </p:spPr>
        <p:txBody>
          <a:bodyPr/>
          <a:lstStyle>
            <a:lvl1pPr marL="0" indent="0" algn="ctr">
              <a:buNone/>
              <a:defRPr i="1">
                <a:solidFill>
                  <a:srgbClr val="FFFBC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Cliquez pour modifier le style des sous-titres du masque</a:t>
            </a:r>
          </a:p>
        </p:txBody>
      </p:sp>
      <p:sp>
        <p:nvSpPr>
          <p:cNvPr id="4" name="Espace réservé du numéro de diapositive 5"/>
          <p:cNvSpPr>
            <a:spLocks noGrp="1"/>
          </p:cNvSpPr>
          <p:nvPr>
            <p:ph type="sldNum" sz="quarter" idx="10"/>
          </p:nvPr>
        </p:nvSpPr>
        <p:spPr/>
        <p:txBody>
          <a:bodyPr/>
          <a:lstStyle>
            <a:lvl1pPr>
              <a:defRPr/>
            </a:lvl1pPr>
          </a:lstStyle>
          <a:p>
            <a:pPr>
              <a:defRPr/>
            </a:pPr>
            <a:fld id="{A6B9C770-FE50-4E00-B131-3FC6A1474932}" type="slidenum">
              <a:rPr lang="fr-FR" altLang="fr-FR"/>
              <a:pPr>
                <a:defRPr/>
              </a:pPr>
              <a:t>‹N°›</a:t>
            </a:fld>
            <a:endParaRPr lang="fr-FR" altLang="fr-FR"/>
          </a:p>
        </p:txBody>
      </p:sp>
    </p:spTree>
    <p:extLst>
      <p:ext uri="{BB962C8B-B14F-4D97-AF65-F5344CB8AC3E}">
        <p14:creationId xmlns:p14="http://schemas.microsoft.com/office/powerpoint/2010/main" val="325511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609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fr-FR" altLang="fr-FR"/>
          </a:p>
        </p:txBody>
      </p:sp>
      <p:sp>
        <p:nvSpPr>
          <p:cNvPr id="5" name="Espace réservé du pied de page 4"/>
          <p:cNvSpPr>
            <a:spLocks noGrp="1"/>
          </p:cNvSpPr>
          <p:nvPr>
            <p:ph type="ftr" sz="quarter" idx="11"/>
          </p:nvPr>
        </p:nvSpPr>
        <p:spPr>
          <a:xfrm>
            <a:off x="4165600" y="6356351"/>
            <a:ext cx="3860800" cy="365125"/>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8AD64E3E-7022-405E-B26C-0102DF7BDCDB}" type="slidenum">
              <a:rPr lang="fr-FR" altLang="fr-FR"/>
              <a:pPr>
                <a:defRPr/>
              </a:pPr>
              <a:t>‹N°›</a:t>
            </a:fld>
            <a:endParaRPr lang="fr-FR" altLang="fr-FR"/>
          </a:p>
        </p:txBody>
      </p:sp>
    </p:spTree>
    <p:extLst>
      <p:ext uri="{BB962C8B-B14F-4D97-AF65-F5344CB8AC3E}">
        <p14:creationId xmlns:p14="http://schemas.microsoft.com/office/powerpoint/2010/main" val="4193606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39"/>
            <a:ext cx="2743200" cy="5851525"/>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609600" y="274639"/>
            <a:ext cx="80264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609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fr-FR" altLang="fr-FR"/>
          </a:p>
        </p:txBody>
      </p:sp>
      <p:sp>
        <p:nvSpPr>
          <p:cNvPr id="5" name="Espace réservé du pied de page 4"/>
          <p:cNvSpPr>
            <a:spLocks noGrp="1"/>
          </p:cNvSpPr>
          <p:nvPr>
            <p:ph type="ftr" sz="quarter" idx="11"/>
          </p:nvPr>
        </p:nvSpPr>
        <p:spPr>
          <a:xfrm>
            <a:off x="4165600" y="6356351"/>
            <a:ext cx="3860800" cy="365125"/>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FE18108E-270D-47B4-AB1A-1AC9AB03E8F7}" type="slidenum">
              <a:rPr lang="fr-FR" altLang="fr-FR"/>
              <a:pPr>
                <a:defRPr/>
              </a:pPr>
              <a:t>‹N°›</a:t>
            </a:fld>
            <a:endParaRPr lang="fr-FR" altLang="fr-FR"/>
          </a:p>
        </p:txBody>
      </p:sp>
    </p:spTree>
    <p:extLst>
      <p:ext uri="{BB962C8B-B14F-4D97-AF65-F5344CB8AC3E}">
        <p14:creationId xmlns:p14="http://schemas.microsoft.com/office/powerpoint/2010/main" val="2115958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609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fr-FR" altLang="fr-FR"/>
          </a:p>
        </p:txBody>
      </p:sp>
      <p:sp>
        <p:nvSpPr>
          <p:cNvPr id="5" name="Espace réservé du pied de page 4"/>
          <p:cNvSpPr>
            <a:spLocks noGrp="1"/>
          </p:cNvSpPr>
          <p:nvPr>
            <p:ph type="ftr" sz="quarter" idx="11"/>
          </p:nvPr>
        </p:nvSpPr>
        <p:spPr>
          <a:xfrm>
            <a:off x="4165600" y="6356351"/>
            <a:ext cx="3860800" cy="365125"/>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7E32658D-C154-44FF-8DC3-006D10227141}" type="slidenum">
              <a:rPr lang="fr-FR" altLang="fr-FR"/>
              <a:pPr>
                <a:defRPr/>
              </a:pPr>
              <a:t>‹N°›</a:t>
            </a:fld>
            <a:endParaRPr lang="fr-FR" altLang="fr-FR"/>
          </a:p>
        </p:txBody>
      </p:sp>
    </p:spTree>
    <p:extLst>
      <p:ext uri="{BB962C8B-B14F-4D97-AF65-F5344CB8AC3E}">
        <p14:creationId xmlns:p14="http://schemas.microsoft.com/office/powerpoint/2010/main" val="2243214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p:spPr>
        <p:txBody>
          <a:bodyPr anchor="t"/>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a:xfrm>
            <a:off x="609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fr-FR" altLang="fr-FR"/>
          </a:p>
        </p:txBody>
      </p:sp>
      <p:sp>
        <p:nvSpPr>
          <p:cNvPr id="5" name="Espace réservé du pied de page 4"/>
          <p:cNvSpPr>
            <a:spLocks noGrp="1"/>
          </p:cNvSpPr>
          <p:nvPr>
            <p:ph type="ftr" sz="quarter" idx="11"/>
          </p:nvPr>
        </p:nvSpPr>
        <p:spPr>
          <a:xfrm>
            <a:off x="4165600" y="6356351"/>
            <a:ext cx="3860800" cy="365125"/>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65B72B4A-59A2-48F4-91F1-846F21D4F1DE}" type="slidenum">
              <a:rPr lang="fr-FR" altLang="fr-FR"/>
              <a:pPr>
                <a:defRPr/>
              </a:pPr>
              <a:t>‹N°›</a:t>
            </a:fld>
            <a:endParaRPr lang="fr-FR" altLang="fr-FR"/>
          </a:p>
        </p:txBody>
      </p:sp>
    </p:spTree>
    <p:extLst>
      <p:ext uri="{BB962C8B-B14F-4D97-AF65-F5344CB8AC3E}">
        <p14:creationId xmlns:p14="http://schemas.microsoft.com/office/powerpoint/2010/main" val="959830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a:xfrm>
            <a:off x="609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fr-FR" altLang="fr-FR"/>
          </a:p>
        </p:txBody>
      </p:sp>
      <p:sp>
        <p:nvSpPr>
          <p:cNvPr id="6" name="Espace réservé du pied de page 5"/>
          <p:cNvSpPr>
            <a:spLocks noGrp="1"/>
          </p:cNvSpPr>
          <p:nvPr>
            <p:ph type="ftr" sz="quarter" idx="11"/>
          </p:nvPr>
        </p:nvSpPr>
        <p:spPr>
          <a:xfrm>
            <a:off x="4165600" y="6356351"/>
            <a:ext cx="3860800" cy="365125"/>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fr-FR"/>
          </a:p>
        </p:txBody>
      </p:sp>
      <p:sp>
        <p:nvSpPr>
          <p:cNvPr id="7" name="Espace réservé du numéro de diapositive 6"/>
          <p:cNvSpPr>
            <a:spLocks noGrp="1"/>
          </p:cNvSpPr>
          <p:nvPr>
            <p:ph type="sldNum" sz="quarter" idx="12"/>
          </p:nvPr>
        </p:nvSpPr>
        <p:spPr/>
        <p:txBody>
          <a:bodyPr/>
          <a:lstStyle>
            <a:lvl1pPr>
              <a:defRPr/>
            </a:lvl1pPr>
          </a:lstStyle>
          <a:p>
            <a:pPr>
              <a:defRPr/>
            </a:pPr>
            <a:fld id="{91CD8BD4-CD40-4178-A523-C08A3AC960BC}" type="slidenum">
              <a:rPr lang="fr-FR" altLang="fr-FR"/>
              <a:pPr>
                <a:defRPr/>
              </a:pPr>
              <a:t>‹N°›</a:t>
            </a:fld>
            <a:endParaRPr lang="fr-FR" altLang="fr-FR"/>
          </a:p>
        </p:txBody>
      </p:sp>
    </p:spTree>
    <p:extLst>
      <p:ext uri="{BB962C8B-B14F-4D97-AF65-F5344CB8AC3E}">
        <p14:creationId xmlns:p14="http://schemas.microsoft.com/office/powerpoint/2010/main" val="2475535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a:xfrm>
            <a:off x="609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fr-FR" altLang="fr-FR"/>
          </a:p>
        </p:txBody>
      </p:sp>
      <p:sp>
        <p:nvSpPr>
          <p:cNvPr id="8" name="Espace réservé du pied de page 7"/>
          <p:cNvSpPr>
            <a:spLocks noGrp="1"/>
          </p:cNvSpPr>
          <p:nvPr>
            <p:ph type="ftr" sz="quarter" idx="11"/>
          </p:nvPr>
        </p:nvSpPr>
        <p:spPr>
          <a:xfrm>
            <a:off x="4165600" y="6356351"/>
            <a:ext cx="3860800" cy="365125"/>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fr-FR"/>
          </a:p>
        </p:txBody>
      </p:sp>
      <p:sp>
        <p:nvSpPr>
          <p:cNvPr id="9" name="Espace réservé du numéro de diapositive 8"/>
          <p:cNvSpPr>
            <a:spLocks noGrp="1"/>
          </p:cNvSpPr>
          <p:nvPr>
            <p:ph type="sldNum" sz="quarter" idx="12"/>
          </p:nvPr>
        </p:nvSpPr>
        <p:spPr/>
        <p:txBody>
          <a:bodyPr/>
          <a:lstStyle>
            <a:lvl1pPr>
              <a:defRPr/>
            </a:lvl1pPr>
          </a:lstStyle>
          <a:p>
            <a:pPr>
              <a:defRPr/>
            </a:pPr>
            <a:fld id="{6DA03464-4887-4EE4-8B9A-B22997021BC1}" type="slidenum">
              <a:rPr lang="fr-FR" altLang="fr-FR"/>
              <a:pPr>
                <a:defRPr/>
              </a:pPr>
              <a:t>‹N°›</a:t>
            </a:fld>
            <a:endParaRPr lang="fr-FR" altLang="fr-FR"/>
          </a:p>
        </p:txBody>
      </p:sp>
    </p:spTree>
    <p:extLst>
      <p:ext uri="{BB962C8B-B14F-4D97-AF65-F5344CB8AC3E}">
        <p14:creationId xmlns:p14="http://schemas.microsoft.com/office/powerpoint/2010/main" val="2267876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e la date 2"/>
          <p:cNvSpPr>
            <a:spLocks noGrp="1"/>
          </p:cNvSpPr>
          <p:nvPr>
            <p:ph type="dt" sz="half" idx="10"/>
          </p:nvPr>
        </p:nvSpPr>
        <p:spPr>
          <a:xfrm>
            <a:off x="609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fr-FR" altLang="fr-FR"/>
          </a:p>
        </p:txBody>
      </p:sp>
      <p:sp>
        <p:nvSpPr>
          <p:cNvPr id="4" name="Espace réservé du pied de page 3"/>
          <p:cNvSpPr>
            <a:spLocks noGrp="1"/>
          </p:cNvSpPr>
          <p:nvPr>
            <p:ph type="ftr" sz="quarter" idx="11"/>
          </p:nvPr>
        </p:nvSpPr>
        <p:spPr>
          <a:xfrm>
            <a:off x="4165600" y="6356351"/>
            <a:ext cx="3860800" cy="365125"/>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fr-FR"/>
          </a:p>
        </p:txBody>
      </p:sp>
      <p:sp>
        <p:nvSpPr>
          <p:cNvPr id="5" name="Espace réservé du numéro de diapositive 4"/>
          <p:cNvSpPr>
            <a:spLocks noGrp="1"/>
          </p:cNvSpPr>
          <p:nvPr>
            <p:ph type="sldNum" sz="quarter" idx="12"/>
          </p:nvPr>
        </p:nvSpPr>
        <p:spPr/>
        <p:txBody>
          <a:bodyPr/>
          <a:lstStyle>
            <a:lvl1pPr>
              <a:defRPr/>
            </a:lvl1pPr>
          </a:lstStyle>
          <a:p>
            <a:pPr>
              <a:defRPr/>
            </a:pPr>
            <a:fld id="{6399E132-FE4A-494A-AE6B-29D60A11FDFF}" type="slidenum">
              <a:rPr lang="fr-FR" altLang="fr-FR"/>
              <a:pPr>
                <a:defRPr/>
              </a:pPr>
              <a:t>‹N°›</a:t>
            </a:fld>
            <a:endParaRPr lang="fr-FR" altLang="fr-FR"/>
          </a:p>
        </p:txBody>
      </p:sp>
    </p:spTree>
    <p:extLst>
      <p:ext uri="{BB962C8B-B14F-4D97-AF65-F5344CB8AC3E}">
        <p14:creationId xmlns:p14="http://schemas.microsoft.com/office/powerpoint/2010/main" val="2220580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609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fr-FR" altLang="fr-FR"/>
          </a:p>
        </p:txBody>
      </p:sp>
      <p:sp>
        <p:nvSpPr>
          <p:cNvPr id="3" name="Espace réservé du pied de page 2"/>
          <p:cNvSpPr>
            <a:spLocks noGrp="1"/>
          </p:cNvSpPr>
          <p:nvPr>
            <p:ph type="ftr" sz="quarter" idx="11"/>
          </p:nvPr>
        </p:nvSpPr>
        <p:spPr>
          <a:xfrm>
            <a:off x="4165600" y="6356351"/>
            <a:ext cx="3860800" cy="365125"/>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fr-FR"/>
          </a:p>
        </p:txBody>
      </p:sp>
      <p:sp>
        <p:nvSpPr>
          <p:cNvPr id="4" name="Espace réservé du numéro de diapositive 3"/>
          <p:cNvSpPr>
            <a:spLocks noGrp="1"/>
          </p:cNvSpPr>
          <p:nvPr>
            <p:ph type="sldNum" sz="quarter" idx="12"/>
          </p:nvPr>
        </p:nvSpPr>
        <p:spPr/>
        <p:txBody>
          <a:bodyPr/>
          <a:lstStyle>
            <a:lvl1pPr>
              <a:defRPr/>
            </a:lvl1pPr>
          </a:lstStyle>
          <a:p>
            <a:pPr>
              <a:defRPr/>
            </a:pPr>
            <a:fld id="{9D9A20D2-07C3-4B56-B8BF-079A732034F9}" type="slidenum">
              <a:rPr lang="fr-FR" altLang="fr-FR"/>
              <a:pPr>
                <a:defRPr/>
              </a:pPr>
              <a:t>‹N°›</a:t>
            </a:fld>
            <a:endParaRPr lang="fr-FR" altLang="fr-FR"/>
          </a:p>
        </p:txBody>
      </p:sp>
    </p:spTree>
    <p:extLst>
      <p:ext uri="{BB962C8B-B14F-4D97-AF65-F5344CB8AC3E}">
        <p14:creationId xmlns:p14="http://schemas.microsoft.com/office/powerpoint/2010/main" val="3936422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1" y="273050"/>
            <a:ext cx="4011084" cy="1162050"/>
          </a:xfrm>
        </p:spPr>
        <p:txBody>
          <a:bodyPr anchor="b"/>
          <a:lstStyle>
            <a:lvl1pPr algn="l">
              <a:defRPr sz="2000" b="1"/>
            </a:lvl1pPr>
          </a:lstStyle>
          <a:p>
            <a:r>
              <a:rPr lang="fr-FR"/>
              <a:t>Cliquez et modifiez le titre</a:t>
            </a:r>
          </a:p>
        </p:txBody>
      </p:sp>
      <p:sp>
        <p:nvSpPr>
          <p:cNvPr id="3" name="Espace réservé du contenu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a:xfrm>
            <a:off x="609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fr-FR" altLang="fr-FR"/>
          </a:p>
        </p:txBody>
      </p:sp>
      <p:sp>
        <p:nvSpPr>
          <p:cNvPr id="6" name="Espace réservé du pied de page 5"/>
          <p:cNvSpPr>
            <a:spLocks noGrp="1"/>
          </p:cNvSpPr>
          <p:nvPr>
            <p:ph type="ftr" sz="quarter" idx="11"/>
          </p:nvPr>
        </p:nvSpPr>
        <p:spPr>
          <a:xfrm>
            <a:off x="4165600" y="6356351"/>
            <a:ext cx="3860800" cy="365125"/>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fr-FR"/>
          </a:p>
        </p:txBody>
      </p:sp>
      <p:sp>
        <p:nvSpPr>
          <p:cNvPr id="7" name="Espace réservé du numéro de diapositive 6"/>
          <p:cNvSpPr>
            <a:spLocks noGrp="1"/>
          </p:cNvSpPr>
          <p:nvPr>
            <p:ph type="sldNum" sz="quarter" idx="12"/>
          </p:nvPr>
        </p:nvSpPr>
        <p:spPr/>
        <p:txBody>
          <a:bodyPr/>
          <a:lstStyle>
            <a:lvl1pPr>
              <a:defRPr/>
            </a:lvl1pPr>
          </a:lstStyle>
          <a:p>
            <a:pPr>
              <a:defRPr/>
            </a:pPr>
            <a:fld id="{C397BEB8-1509-4778-945A-1B7BD36234CD}" type="slidenum">
              <a:rPr lang="fr-FR" altLang="fr-FR"/>
              <a:pPr>
                <a:defRPr/>
              </a:pPr>
              <a:t>‹N°›</a:t>
            </a:fld>
            <a:endParaRPr lang="fr-FR" altLang="fr-FR"/>
          </a:p>
        </p:txBody>
      </p:sp>
    </p:spTree>
    <p:extLst>
      <p:ext uri="{BB962C8B-B14F-4D97-AF65-F5344CB8AC3E}">
        <p14:creationId xmlns:p14="http://schemas.microsoft.com/office/powerpoint/2010/main" val="150449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a:xfrm>
            <a:off x="609600" y="6356351"/>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fr-FR" altLang="fr-FR"/>
          </a:p>
        </p:txBody>
      </p:sp>
      <p:sp>
        <p:nvSpPr>
          <p:cNvPr id="6" name="Espace réservé du pied de page 5"/>
          <p:cNvSpPr>
            <a:spLocks noGrp="1"/>
          </p:cNvSpPr>
          <p:nvPr>
            <p:ph type="ftr" sz="quarter" idx="11"/>
          </p:nvPr>
        </p:nvSpPr>
        <p:spPr>
          <a:xfrm>
            <a:off x="4165600" y="6356351"/>
            <a:ext cx="3860800" cy="365125"/>
          </a:xfrm>
          <a:prstGeom prst="rect">
            <a:avLst/>
          </a:prstGeom>
        </p:spPr>
        <p:txBody>
          <a:bodyPr/>
          <a:lstStyle>
            <a:lvl1pPr eaLnBrk="1" fontAlgn="auto" hangingPunct="1">
              <a:spcBef>
                <a:spcPts val="0"/>
              </a:spcBef>
              <a:spcAft>
                <a:spcPts val="0"/>
              </a:spcAft>
              <a:defRPr>
                <a:latin typeface="+mn-lt"/>
                <a:ea typeface="+mn-ea"/>
                <a:cs typeface="+mn-cs"/>
              </a:defRPr>
            </a:lvl1pPr>
          </a:lstStyle>
          <a:p>
            <a:pPr>
              <a:defRPr/>
            </a:pPr>
            <a:endParaRPr lang="fr-FR"/>
          </a:p>
        </p:txBody>
      </p:sp>
      <p:sp>
        <p:nvSpPr>
          <p:cNvPr id="7" name="Espace réservé du numéro de diapositive 6"/>
          <p:cNvSpPr>
            <a:spLocks noGrp="1"/>
          </p:cNvSpPr>
          <p:nvPr>
            <p:ph type="sldNum" sz="quarter" idx="12"/>
          </p:nvPr>
        </p:nvSpPr>
        <p:spPr/>
        <p:txBody>
          <a:bodyPr/>
          <a:lstStyle>
            <a:lvl1pPr>
              <a:defRPr/>
            </a:lvl1pPr>
          </a:lstStyle>
          <a:p>
            <a:pPr>
              <a:defRPr/>
            </a:pPr>
            <a:fld id="{03ECB98D-5E70-4568-A3EA-ADCA7E8DE873}" type="slidenum">
              <a:rPr lang="fr-FR" altLang="fr-FR"/>
              <a:pPr>
                <a:defRPr/>
              </a:pPr>
              <a:t>‹N°›</a:t>
            </a:fld>
            <a:endParaRPr lang="fr-FR" altLang="fr-FR"/>
          </a:p>
        </p:txBody>
      </p:sp>
    </p:spTree>
    <p:extLst>
      <p:ext uri="{BB962C8B-B14F-4D97-AF65-F5344CB8AC3E}">
        <p14:creationId xmlns:p14="http://schemas.microsoft.com/office/powerpoint/2010/main" val="125737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609600" y="274638"/>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et modifiez le titre</a:t>
            </a:r>
          </a:p>
        </p:txBody>
      </p:sp>
      <p:sp>
        <p:nvSpPr>
          <p:cNvPr id="1027" name="Espace réservé du texte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6" name="Espace réservé du numéro de diapositive 5"/>
          <p:cNvSpPr>
            <a:spLocks noGrp="1"/>
          </p:cNvSpPr>
          <p:nvPr>
            <p:ph type="sldNum" sz="quarter" idx="4"/>
          </p:nvPr>
        </p:nvSpPr>
        <p:spPr>
          <a:xfrm>
            <a:off x="9069917" y="6497639"/>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100" b="1">
                <a:solidFill>
                  <a:srgbClr val="898989"/>
                </a:solidFill>
                <a:latin typeface="Trebuchet MS" panose="020B0603020202020204" pitchFamily="34" charset="0"/>
              </a:defRPr>
            </a:lvl1pPr>
          </a:lstStyle>
          <a:p>
            <a:pPr>
              <a:defRPr/>
            </a:pPr>
            <a:fld id="{002518F4-5BB5-4C8E-8619-4C86A0BAAEC0}"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hf sldNum="0" hdr="0" ftr="0" dt="0"/>
  <p:txStyles>
    <p:titleStyle>
      <a:lvl1pPr algn="ctr" defTabSz="457200" rtl="0" eaLnBrk="0" fontAlgn="base" hangingPunct="0">
        <a:spcBef>
          <a:spcPct val="0"/>
        </a:spcBef>
        <a:spcAft>
          <a:spcPct val="0"/>
        </a:spcAft>
        <a:defRPr sz="4400" kern="1200">
          <a:solidFill>
            <a:srgbClr val="169CAD"/>
          </a:solidFill>
          <a:latin typeface="Trebuchet MS"/>
          <a:ea typeface="MS PGothic" panose="020B0600070205080204" pitchFamily="34" charset="-128"/>
          <a:cs typeface="Trebuchet MS"/>
        </a:defRPr>
      </a:lvl1pPr>
      <a:lvl2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2pPr>
      <a:lvl3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3pPr>
      <a:lvl4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4pPr>
      <a:lvl5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5pPr>
      <a:lvl6pPr marL="457200" algn="ctr" defTabSz="457200" rtl="0" fontAlgn="base">
        <a:spcBef>
          <a:spcPct val="0"/>
        </a:spcBef>
        <a:spcAft>
          <a:spcPct val="0"/>
        </a:spcAft>
        <a:defRPr sz="4400">
          <a:solidFill>
            <a:srgbClr val="169CAD"/>
          </a:solidFill>
          <a:latin typeface="Trebuchet MS" charset="0"/>
          <a:ea typeface="ＭＳ Ｐゴシック" charset="0"/>
        </a:defRPr>
      </a:lvl6pPr>
      <a:lvl7pPr marL="914400" algn="ctr" defTabSz="457200" rtl="0" fontAlgn="base">
        <a:spcBef>
          <a:spcPct val="0"/>
        </a:spcBef>
        <a:spcAft>
          <a:spcPct val="0"/>
        </a:spcAft>
        <a:defRPr sz="4400">
          <a:solidFill>
            <a:srgbClr val="169CAD"/>
          </a:solidFill>
          <a:latin typeface="Trebuchet MS" charset="0"/>
          <a:ea typeface="ＭＳ Ｐゴシック" charset="0"/>
        </a:defRPr>
      </a:lvl7pPr>
      <a:lvl8pPr marL="1371600" algn="ctr" defTabSz="457200" rtl="0" fontAlgn="base">
        <a:spcBef>
          <a:spcPct val="0"/>
        </a:spcBef>
        <a:spcAft>
          <a:spcPct val="0"/>
        </a:spcAft>
        <a:defRPr sz="4400">
          <a:solidFill>
            <a:srgbClr val="169CAD"/>
          </a:solidFill>
          <a:latin typeface="Trebuchet MS" charset="0"/>
          <a:ea typeface="ＭＳ Ｐゴシック" charset="0"/>
        </a:defRPr>
      </a:lvl8pPr>
      <a:lvl9pPr marL="1828800" algn="ctr" defTabSz="457200" rtl="0" fontAlgn="base">
        <a:spcBef>
          <a:spcPct val="0"/>
        </a:spcBef>
        <a:spcAft>
          <a:spcPct val="0"/>
        </a:spcAft>
        <a:defRPr sz="4400">
          <a:solidFill>
            <a:srgbClr val="169CAD"/>
          </a:solidFill>
          <a:latin typeface="Trebuchet MS"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rgbClr val="1E201F"/>
          </a:solidFill>
          <a:latin typeface="Trebuchet MS"/>
          <a:ea typeface="MS PGothic" panose="020B0600070205080204" pitchFamily="34" charset="-128"/>
          <a:cs typeface="Trebuchet M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rgbClr val="1E201F"/>
          </a:solidFill>
          <a:latin typeface="Trebuchet MS"/>
          <a:ea typeface="MS PGothic" panose="020B0600070205080204" pitchFamily="34" charset="-128"/>
          <a:cs typeface="Trebuchet M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rgbClr val="1E201F"/>
          </a:solidFill>
          <a:latin typeface="Trebuchet MS"/>
          <a:ea typeface="MS PGothic" panose="020B0600070205080204" pitchFamily="34" charset="-128"/>
          <a:cs typeface="Trebuchet M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rgbClr val="1E201F"/>
          </a:solidFill>
          <a:latin typeface="Trebuchet MS"/>
          <a:ea typeface="MS PGothic" panose="020B0600070205080204" pitchFamily="34" charset="-128"/>
          <a:cs typeface="Trebuchet M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rgbClr val="1E201F"/>
          </a:solidFill>
          <a:latin typeface="Trebuchet MS"/>
          <a:ea typeface="MS PGothic" panose="020B0600070205080204" pitchFamily="34" charset="-128"/>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mailto:apprentissage@cfa-univ.fr" TargetMode="External"/><Relationship Id="rId4" Type="http://schemas.openxmlformats.org/officeDocument/2006/relationships/hyperlink" Target="http://www.diplomatie.gouv.fr/fr/conseils-aux-voyageurs/conseils-par-pays-destination"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hyperlink" Target="https://www.cfa-univ.fr/"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14338" name="Titre 1"/>
          <p:cNvSpPr>
            <a:spLocks noGrp="1"/>
          </p:cNvSpPr>
          <p:nvPr>
            <p:ph type="ctrTitle"/>
          </p:nvPr>
        </p:nvSpPr>
        <p:spPr>
          <a:xfrm>
            <a:off x="1524000" y="2542800"/>
            <a:ext cx="9144000" cy="3048000"/>
          </a:xfrm>
        </p:spPr>
        <p:txBody>
          <a:bodyPr/>
          <a:lstStyle/>
          <a:p>
            <a:pPr eaLnBrk="1" hangingPunct="1"/>
            <a:r>
              <a:rPr lang="fr-FR" altLang="fr-FR" sz="6600" dirty="0">
                <a:solidFill>
                  <a:schemeClr val="bg1"/>
                </a:solidFill>
                <a:latin typeface="Trebuchet MS" panose="020B0603020202020204" pitchFamily="34" charset="0"/>
                <a:cs typeface="Trebuchet MS" panose="020B0603020202020204" pitchFamily="34" charset="0"/>
              </a:rPr>
              <a:t>L’apprentissage à l’université</a:t>
            </a:r>
            <a:endParaRPr lang="fr-FR" altLang="fr-FR" sz="7200" dirty="0">
              <a:solidFill>
                <a:schemeClr val="bg1"/>
              </a:solidFill>
              <a:latin typeface="Trebuchet MS" panose="020B0603020202020204" pitchFamily="34" charset="0"/>
              <a:cs typeface="Trebuchet MS" panose="020B0603020202020204" pitchFamily="34" charset="0"/>
            </a:endParaRPr>
          </a:p>
        </p:txBody>
      </p:sp>
      <p:sp>
        <p:nvSpPr>
          <p:cNvPr id="2" name="ZoneTexte 1"/>
          <p:cNvSpPr txBox="1"/>
          <p:nvPr/>
        </p:nvSpPr>
        <p:spPr>
          <a:xfrm>
            <a:off x="4391376" y="6557862"/>
            <a:ext cx="2619023" cy="261610"/>
          </a:xfrm>
          <a:prstGeom prst="rect">
            <a:avLst/>
          </a:prstGeom>
          <a:noFill/>
        </p:spPr>
        <p:txBody>
          <a:bodyPr wrap="square" rtlCol="0">
            <a:spAutoFit/>
          </a:bodyPr>
          <a:lstStyle/>
          <a:p>
            <a:r>
              <a:rPr lang="fr-FR" sz="1100" i="1" dirty="0">
                <a:latin typeface="Trebuchet MS" panose="020B0603020202020204" pitchFamily="34" charset="0"/>
              </a:rPr>
              <a:t>PPT de sensibilisation campagne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36621" y="2348752"/>
            <a:ext cx="11207048" cy="2312894"/>
          </a:xfrm>
        </p:spPr>
        <p:txBody>
          <a:bodyPr/>
          <a:lstStyle/>
          <a:p>
            <a:pPr>
              <a:buFont typeface="Wingdings" pitchFamily="2" charset="2"/>
              <a:buChar char="ü"/>
            </a:pPr>
            <a:r>
              <a:rPr lang="fr-FR" sz="2800" b="1" dirty="0">
                <a:solidFill>
                  <a:srgbClr val="169CAD"/>
                </a:solidFill>
              </a:rPr>
              <a:t> </a:t>
            </a:r>
            <a:r>
              <a:rPr lang="fr-FR" sz="2800" dirty="0"/>
              <a:t>Présentation de votre candidature à notre réseau régional d’entreprises partenaires.</a:t>
            </a:r>
          </a:p>
        </p:txBody>
      </p:sp>
      <p:sp>
        <p:nvSpPr>
          <p:cNvPr id="5" name="Titre 1">
            <a:extLst>
              <a:ext uri="{FF2B5EF4-FFF2-40B4-BE49-F238E27FC236}">
                <a16:creationId xmlns:a16="http://schemas.microsoft.com/office/drawing/2014/main" id="{610C3F5B-1EB8-484A-95F5-7278EA99A241}"/>
              </a:ext>
            </a:extLst>
          </p:cNvPr>
          <p:cNvSpPr txBox="1">
            <a:spLocks/>
          </p:cNvSpPr>
          <p:nvPr/>
        </p:nvSpPr>
        <p:spPr bwMode="auto">
          <a:xfrm>
            <a:off x="1971486" y="444275"/>
            <a:ext cx="9672183"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rgbClr val="169CAD"/>
                </a:solidFill>
                <a:latin typeface="Trebuchet MS"/>
                <a:ea typeface="MS PGothic" panose="020B0600070205080204" pitchFamily="34" charset="-128"/>
                <a:cs typeface="Trebuchet MS"/>
              </a:defRPr>
            </a:lvl1pPr>
            <a:lvl2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2pPr>
            <a:lvl3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3pPr>
            <a:lvl4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4pPr>
            <a:lvl5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5pPr>
            <a:lvl6pPr marL="457200" algn="ctr" defTabSz="457200" rtl="0" fontAlgn="base">
              <a:spcBef>
                <a:spcPct val="0"/>
              </a:spcBef>
              <a:spcAft>
                <a:spcPct val="0"/>
              </a:spcAft>
              <a:defRPr sz="4400">
                <a:solidFill>
                  <a:srgbClr val="169CAD"/>
                </a:solidFill>
                <a:latin typeface="Trebuchet MS" charset="0"/>
                <a:ea typeface="ＭＳ Ｐゴシック" charset="0"/>
              </a:defRPr>
            </a:lvl6pPr>
            <a:lvl7pPr marL="914400" algn="ctr" defTabSz="457200" rtl="0" fontAlgn="base">
              <a:spcBef>
                <a:spcPct val="0"/>
              </a:spcBef>
              <a:spcAft>
                <a:spcPct val="0"/>
              </a:spcAft>
              <a:defRPr sz="4400">
                <a:solidFill>
                  <a:srgbClr val="169CAD"/>
                </a:solidFill>
                <a:latin typeface="Trebuchet MS" charset="0"/>
                <a:ea typeface="ＭＳ Ｐゴシック" charset="0"/>
              </a:defRPr>
            </a:lvl7pPr>
            <a:lvl8pPr marL="1371600" algn="ctr" defTabSz="457200" rtl="0" fontAlgn="base">
              <a:spcBef>
                <a:spcPct val="0"/>
              </a:spcBef>
              <a:spcAft>
                <a:spcPct val="0"/>
              </a:spcAft>
              <a:defRPr sz="4400">
                <a:solidFill>
                  <a:srgbClr val="169CAD"/>
                </a:solidFill>
                <a:latin typeface="Trebuchet MS" charset="0"/>
                <a:ea typeface="ＭＳ Ｐゴシック" charset="0"/>
              </a:defRPr>
            </a:lvl8pPr>
            <a:lvl9pPr marL="1828800" algn="ctr" defTabSz="457200" rtl="0" fontAlgn="base">
              <a:spcBef>
                <a:spcPct val="0"/>
              </a:spcBef>
              <a:spcAft>
                <a:spcPct val="0"/>
              </a:spcAft>
              <a:defRPr sz="4400">
                <a:solidFill>
                  <a:srgbClr val="169CAD"/>
                </a:solidFill>
                <a:latin typeface="Trebuchet MS" charset="0"/>
                <a:ea typeface="ＭＳ Ｐゴシック" charset="0"/>
              </a:defRPr>
            </a:lvl9pPr>
          </a:lstStyle>
          <a:p>
            <a:pPr algn="l" eaLnBrk="1" hangingPunct="1"/>
            <a:r>
              <a:rPr lang="fr-FR" altLang="fr-FR" spc="-150" dirty="0">
                <a:solidFill>
                  <a:srgbClr val="0DABBB"/>
                </a:solidFill>
                <a:latin typeface="Trebuchet MS" panose="020B0603020202020204" pitchFamily="34" charset="0"/>
                <a:cs typeface="Trebuchet MS" panose="020B0603020202020204" pitchFamily="34" charset="0"/>
              </a:rPr>
              <a:t>Diffusion de votre candidature à nos partenaires</a:t>
            </a:r>
          </a:p>
        </p:txBody>
      </p:sp>
      <p:pic>
        <p:nvPicPr>
          <p:cNvPr id="9" name="Image 8">
            <a:extLst>
              <a:ext uri="{FF2B5EF4-FFF2-40B4-BE49-F238E27FC236}">
                <a16:creationId xmlns:a16="http://schemas.microsoft.com/office/drawing/2014/main" id="{5BFC91FC-C624-BE43-B5BD-2B781FF019EA}"/>
              </a:ext>
            </a:extLst>
          </p:cNvPr>
          <p:cNvPicPr>
            <a:picLocks noChangeAspect="1"/>
          </p:cNvPicPr>
          <p:nvPr/>
        </p:nvPicPr>
        <p:blipFill>
          <a:blip r:embed="rId3"/>
          <a:stretch>
            <a:fillRect/>
          </a:stretch>
        </p:blipFill>
        <p:spPr>
          <a:xfrm>
            <a:off x="436621" y="474450"/>
            <a:ext cx="1275539" cy="1112825"/>
          </a:xfrm>
          <a:prstGeom prst="rect">
            <a:avLst/>
          </a:prstGeom>
        </p:spPr>
      </p:pic>
    </p:spTree>
    <p:extLst>
      <p:ext uri="{BB962C8B-B14F-4D97-AF65-F5344CB8AC3E}">
        <p14:creationId xmlns:p14="http://schemas.microsoft.com/office/powerpoint/2010/main" val="271458870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38617" y="2306638"/>
            <a:ext cx="11105052" cy="3066874"/>
          </a:xfrm>
        </p:spPr>
        <p:txBody>
          <a:bodyPr/>
          <a:lstStyle/>
          <a:p>
            <a:pPr algn="just">
              <a:buClr>
                <a:srgbClr val="0DABBB"/>
              </a:buClr>
              <a:buFont typeface="Wingdings" pitchFamily="2" charset="2"/>
              <a:buChar char="ü"/>
            </a:pPr>
            <a:r>
              <a:rPr lang="fr-FR" sz="2800" b="1" dirty="0">
                <a:solidFill>
                  <a:srgbClr val="169CAD"/>
                </a:solidFill>
              </a:rPr>
              <a:t> </a:t>
            </a:r>
            <a:r>
              <a:rPr lang="fr-FR" sz="2800" dirty="0"/>
              <a:t>Transmission des offres d’apprentissage issues du réseau régional et national aux candidats sélectionnés</a:t>
            </a:r>
          </a:p>
          <a:p>
            <a:pPr marL="0" indent="0" algn="just">
              <a:buClr>
                <a:srgbClr val="0DABBB"/>
              </a:buClr>
              <a:buNone/>
            </a:pPr>
            <a:endParaRPr lang="fr-FR" sz="2800" dirty="0"/>
          </a:p>
          <a:p>
            <a:pPr algn="just">
              <a:buClr>
                <a:srgbClr val="0DABBB"/>
              </a:buClr>
              <a:buFont typeface="Wingdings" pitchFamily="2" charset="2"/>
              <a:buChar char="ü"/>
            </a:pPr>
            <a:r>
              <a:rPr lang="fr-FR" sz="2800" dirty="0"/>
              <a:t> Facilitation de la mise en relation du candidat avec l’employeur (transmission du CV, suivi du placement)</a:t>
            </a:r>
          </a:p>
        </p:txBody>
      </p:sp>
      <p:sp>
        <p:nvSpPr>
          <p:cNvPr id="6" name="Titre 1">
            <a:extLst>
              <a:ext uri="{FF2B5EF4-FFF2-40B4-BE49-F238E27FC236}">
                <a16:creationId xmlns:a16="http://schemas.microsoft.com/office/drawing/2014/main" id="{0B724E42-5F6E-9144-838B-CBB5A3637B4D}"/>
              </a:ext>
            </a:extLst>
          </p:cNvPr>
          <p:cNvSpPr txBox="1">
            <a:spLocks/>
          </p:cNvSpPr>
          <p:nvPr/>
        </p:nvSpPr>
        <p:spPr bwMode="auto">
          <a:xfrm>
            <a:off x="1971486" y="444275"/>
            <a:ext cx="9672183"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rgbClr val="169CAD"/>
                </a:solidFill>
                <a:latin typeface="Trebuchet MS"/>
                <a:ea typeface="MS PGothic" panose="020B0600070205080204" pitchFamily="34" charset="-128"/>
                <a:cs typeface="Trebuchet MS"/>
              </a:defRPr>
            </a:lvl1pPr>
            <a:lvl2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2pPr>
            <a:lvl3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3pPr>
            <a:lvl4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4pPr>
            <a:lvl5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5pPr>
            <a:lvl6pPr marL="457200" algn="ctr" defTabSz="457200" rtl="0" fontAlgn="base">
              <a:spcBef>
                <a:spcPct val="0"/>
              </a:spcBef>
              <a:spcAft>
                <a:spcPct val="0"/>
              </a:spcAft>
              <a:defRPr sz="4400">
                <a:solidFill>
                  <a:srgbClr val="169CAD"/>
                </a:solidFill>
                <a:latin typeface="Trebuchet MS" charset="0"/>
                <a:ea typeface="ＭＳ Ｐゴシック" charset="0"/>
              </a:defRPr>
            </a:lvl6pPr>
            <a:lvl7pPr marL="914400" algn="ctr" defTabSz="457200" rtl="0" fontAlgn="base">
              <a:spcBef>
                <a:spcPct val="0"/>
              </a:spcBef>
              <a:spcAft>
                <a:spcPct val="0"/>
              </a:spcAft>
              <a:defRPr sz="4400">
                <a:solidFill>
                  <a:srgbClr val="169CAD"/>
                </a:solidFill>
                <a:latin typeface="Trebuchet MS" charset="0"/>
                <a:ea typeface="ＭＳ Ｐゴシック" charset="0"/>
              </a:defRPr>
            </a:lvl7pPr>
            <a:lvl8pPr marL="1371600" algn="ctr" defTabSz="457200" rtl="0" fontAlgn="base">
              <a:spcBef>
                <a:spcPct val="0"/>
              </a:spcBef>
              <a:spcAft>
                <a:spcPct val="0"/>
              </a:spcAft>
              <a:defRPr sz="4400">
                <a:solidFill>
                  <a:srgbClr val="169CAD"/>
                </a:solidFill>
                <a:latin typeface="Trebuchet MS" charset="0"/>
                <a:ea typeface="ＭＳ Ｐゴシック" charset="0"/>
              </a:defRPr>
            </a:lvl8pPr>
            <a:lvl9pPr marL="1828800" algn="ctr" defTabSz="457200" rtl="0" fontAlgn="base">
              <a:spcBef>
                <a:spcPct val="0"/>
              </a:spcBef>
              <a:spcAft>
                <a:spcPct val="0"/>
              </a:spcAft>
              <a:defRPr sz="4400">
                <a:solidFill>
                  <a:srgbClr val="169CAD"/>
                </a:solidFill>
                <a:latin typeface="Trebuchet MS" charset="0"/>
                <a:ea typeface="ＭＳ Ｐゴシック" charset="0"/>
              </a:defRPr>
            </a:lvl9pPr>
          </a:lstStyle>
          <a:p>
            <a:pPr algn="l" eaLnBrk="1" hangingPunct="1"/>
            <a:r>
              <a:rPr lang="fr-FR" altLang="fr-FR" spc="-150" dirty="0">
                <a:solidFill>
                  <a:srgbClr val="0DABBB"/>
                </a:solidFill>
                <a:latin typeface="Trebuchet MS" panose="020B0603020202020204" pitchFamily="34" charset="0"/>
                <a:cs typeface="Trebuchet MS" panose="020B0603020202020204" pitchFamily="34" charset="0"/>
              </a:rPr>
              <a:t>Aide à la prospection</a:t>
            </a:r>
          </a:p>
        </p:txBody>
      </p:sp>
      <p:pic>
        <p:nvPicPr>
          <p:cNvPr id="8" name="Image 7">
            <a:extLst>
              <a:ext uri="{FF2B5EF4-FFF2-40B4-BE49-F238E27FC236}">
                <a16:creationId xmlns:a16="http://schemas.microsoft.com/office/drawing/2014/main" id="{498249FA-A31C-5144-BC89-958CA982E4E8}"/>
              </a:ext>
            </a:extLst>
          </p:cNvPr>
          <p:cNvPicPr>
            <a:picLocks noChangeAspect="1"/>
          </p:cNvPicPr>
          <p:nvPr/>
        </p:nvPicPr>
        <p:blipFill>
          <a:blip r:embed="rId2"/>
          <a:stretch>
            <a:fillRect/>
          </a:stretch>
        </p:blipFill>
        <p:spPr>
          <a:xfrm>
            <a:off x="413940" y="444275"/>
            <a:ext cx="1320900" cy="1206000"/>
          </a:xfrm>
          <a:prstGeom prst="rect">
            <a:avLst/>
          </a:prstGeom>
        </p:spPr>
      </p:pic>
    </p:spTree>
    <p:extLst>
      <p:ext uri="{BB962C8B-B14F-4D97-AF65-F5344CB8AC3E}">
        <p14:creationId xmlns:p14="http://schemas.microsoft.com/office/powerpoint/2010/main" val="1966908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48331" y="2177264"/>
            <a:ext cx="11095338" cy="2689578"/>
          </a:xfrm>
        </p:spPr>
        <p:txBody>
          <a:bodyPr/>
          <a:lstStyle/>
          <a:p>
            <a:pPr marL="0" indent="0">
              <a:buNone/>
            </a:pPr>
            <a:r>
              <a:rPr lang="fr-FR" sz="2800" dirty="0"/>
              <a:t>Vérification de l'adéquation des missions proposées par l'entreprise avec votre profil et le diplôme préparé, informations sur le financement et les aides.</a:t>
            </a:r>
          </a:p>
        </p:txBody>
      </p:sp>
      <p:sp>
        <p:nvSpPr>
          <p:cNvPr id="5" name="Titre 1">
            <a:extLst>
              <a:ext uri="{FF2B5EF4-FFF2-40B4-BE49-F238E27FC236}">
                <a16:creationId xmlns:a16="http://schemas.microsoft.com/office/drawing/2014/main" id="{9FAFDC4B-566A-5146-8CF6-0109C8AC1277}"/>
              </a:ext>
            </a:extLst>
          </p:cNvPr>
          <p:cNvSpPr txBox="1">
            <a:spLocks/>
          </p:cNvSpPr>
          <p:nvPr/>
        </p:nvSpPr>
        <p:spPr bwMode="auto">
          <a:xfrm>
            <a:off x="1971486" y="444275"/>
            <a:ext cx="9672183"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rgbClr val="169CAD"/>
                </a:solidFill>
                <a:latin typeface="Trebuchet MS"/>
                <a:ea typeface="MS PGothic" panose="020B0600070205080204" pitchFamily="34" charset="-128"/>
                <a:cs typeface="Trebuchet MS"/>
              </a:defRPr>
            </a:lvl1pPr>
            <a:lvl2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2pPr>
            <a:lvl3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3pPr>
            <a:lvl4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4pPr>
            <a:lvl5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5pPr>
            <a:lvl6pPr marL="457200" algn="ctr" defTabSz="457200" rtl="0" fontAlgn="base">
              <a:spcBef>
                <a:spcPct val="0"/>
              </a:spcBef>
              <a:spcAft>
                <a:spcPct val="0"/>
              </a:spcAft>
              <a:defRPr sz="4400">
                <a:solidFill>
                  <a:srgbClr val="169CAD"/>
                </a:solidFill>
                <a:latin typeface="Trebuchet MS" charset="0"/>
                <a:ea typeface="ＭＳ Ｐゴシック" charset="0"/>
              </a:defRPr>
            </a:lvl6pPr>
            <a:lvl7pPr marL="914400" algn="ctr" defTabSz="457200" rtl="0" fontAlgn="base">
              <a:spcBef>
                <a:spcPct val="0"/>
              </a:spcBef>
              <a:spcAft>
                <a:spcPct val="0"/>
              </a:spcAft>
              <a:defRPr sz="4400">
                <a:solidFill>
                  <a:srgbClr val="169CAD"/>
                </a:solidFill>
                <a:latin typeface="Trebuchet MS" charset="0"/>
                <a:ea typeface="ＭＳ Ｐゴシック" charset="0"/>
              </a:defRPr>
            </a:lvl7pPr>
            <a:lvl8pPr marL="1371600" algn="ctr" defTabSz="457200" rtl="0" fontAlgn="base">
              <a:spcBef>
                <a:spcPct val="0"/>
              </a:spcBef>
              <a:spcAft>
                <a:spcPct val="0"/>
              </a:spcAft>
              <a:defRPr sz="4400">
                <a:solidFill>
                  <a:srgbClr val="169CAD"/>
                </a:solidFill>
                <a:latin typeface="Trebuchet MS" charset="0"/>
                <a:ea typeface="ＭＳ Ｐゴシック" charset="0"/>
              </a:defRPr>
            </a:lvl8pPr>
            <a:lvl9pPr marL="1828800" algn="ctr" defTabSz="457200" rtl="0" fontAlgn="base">
              <a:spcBef>
                <a:spcPct val="0"/>
              </a:spcBef>
              <a:spcAft>
                <a:spcPct val="0"/>
              </a:spcAft>
              <a:defRPr sz="4400">
                <a:solidFill>
                  <a:srgbClr val="169CAD"/>
                </a:solidFill>
                <a:latin typeface="Trebuchet MS" charset="0"/>
                <a:ea typeface="ＭＳ Ｐゴシック" charset="0"/>
              </a:defRPr>
            </a:lvl9pPr>
          </a:lstStyle>
          <a:p>
            <a:pPr algn="l" eaLnBrk="1" hangingPunct="1"/>
            <a:r>
              <a:rPr lang="fr-FR" altLang="fr-FR" dirty="0">
                <a:solidFill>
                  <a:srgbClr val="0DABBB"/>
                </a:solidFill>
                <a:latin typeface="Trebuchet MS" panose="020B0603020202020204" pitchFamily="34" charset="0"/>
                <a:cs typeface="Trebuchet MS" panose="020B0603020202020204" pitchFamily="34" charset="0"/>
              </a:rPr>
              <a:t>Appui à la conclusion du contrat</a:t>
            </a:r>
          </a:p>
        </p:txBody>
      </p:sp>
      <p:pic>
        <p:nvPicPr>
          <p:cNvPr id="9" name="Image 8">
            <a:extLst>
              <a:ext uri="{FF2B5EF4-FFF2-40B4-BE49-F238E27FC236}">
                <a16:creationId xmlns:a16="http://schemas.microsoft.com/office/drawing/2014/main" id="{7D81C4AF-53E6-E140-A409-45B17901E1D9}"/>
              </a:ext>
            </a:extLst>
          </p:cNvPr>
          <p:cNvPicPr>
            <a:picLocks noChangeAspect="1"/>
          </p:cNvPicPr>
          <p:nvPr/>
        </p:nvPicPr>
        <p:blipFill>
          <a:blip r:embed="rId2"/>
          <a:stretch>
            <a:fillRect/>
          </a:stretch>
        </p:blipFill>
        <p:spPr>
          <a:xfrm>
            <a:off x="548331" y="372575"/>
            <a:ext cx="1320900" cy="1286400"/>
          </a:xfrm>
          <a:prstGeom prst="rect">
            <a:avLst/>
          </a:prstGeom>
        </p:spPr>
      </p:pic>
    </p:spTree>
    <p:extLst>
      <p:ext uri="{BB962C8B-B14F-4D97-AF65-F5344CB8AC3E}">
        <p14:creationId xmlns:p14="http://schemas.microsoft.com/office/powerpoint/2010/main" val="3300458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53035" y="2220430"/>
            <a:ext cx="10890634" cy="2604946"/>
          </a:xfrm>
        </p:spPr>
        <p:txBody>
          <a:bodyPr/>
          <a:lstStyle/>
          <a:p>
            <a:pPr marL="0" indent="0" algn="just">
              <a:buNone/>
            </a:pPr>
            <a:r>
              <a:rPr lang="fr-FR" dirty="0"/>
              <a:t>Accompagnement et suivi individualisé par un référent CFA tout au long de votre parcours (de la recherche d'un contrat d'apprentissage jusqu’à l’obtention du diplôme).</a:t>
            </a:r>
          </a:p>
        </p:txBody>
      </p:sp>
      <p:sp>
        <p:nvSpPr>
          <p:cNvPr id="5" name="Titre 1">
            <a:extLst>
              <a:ext uri="{FF2B5EF4-FFF2-40B4-BE49-F238E27FC236}">
                <a16:creationId xmlns:a16="http://schemas.microsoft.com/office/drawing/2014/main" id="{1474029A-33EE-7042-80DF-5963EF341E9C}"/>
              </a:ext>
            </a:extLst>
          </p:cNvPr>
          <p:cNvSpPr txBox="1">
            <a:spLocks/>
          </p:cNvSpPr>
          <p:nvPr/>
        </p:nvSpPr>
        <p:spPr bwMode="auto">
          <a:xfrm>
            <a:off x="1971486" y="444275"/>
            <a:ext cx="9672183"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rgbClr val="169CAD"/>
                </a:solidFill>
                <a:latin typeface="Trebuchet MS"/>
                <a:ea typeface="MS PGothic" panose="020B0600070205080204" pitchFamily="34" charset="-128"/>
                <a:cs typeface="Trebuchet MS"/>
              </a:defRPr>
            </a:lvl1pPr>
            <a:lvl2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2pPr>
            <a:lvl3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3pPr>
            <a:lvl4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4pPr>
            <a:lvl5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5pPr>
            <a:lvl6pPr marL="457200" algn="ctr" defTabSz="457200" rtl="0" fontAlgn="base">
              <a:spcBef>
                <a:spcPct val="0"/>
              </a:spcBef>
              <a:spcAft>
                <a:spcPct val="0"/>
              </a:spcAft>
              <a:defRPr sz="4400">
                <a:solidFill>
                  <a:srgbClr val="169CAD"/>
                </a:solidFill>
                <a:latin typeface="Trebuchet MS" charset="0"/>
                <a:ea typeface="ＭＳ Ｐゴシック" charset="0"/>
              </a:defRPr>
            </a:lvl6pPr>
            <a:lvl7pPr marL="914400" algn="ctr" defTabSz="457200" rtl="0" fontAlgn="base">
              <a:spcBef>
                <a:spcPct val="0"/>
              </a:spcBef>
              <a:spcAft>
                <a:spcPct val="0"/>
              </a:spcAft>
              <a:defRPr sz="4400">
                <a:solidFill>
                  <a:srgbClr val="169CAD"/>
                </a:solidFill>
                <a:latin typeface="Trebuchet MS" charset="0"/>
                <a:ea typeface="ＭＳ Ｐゴシック" charset="0"/>
              </a:defRPr>
            </a:lvl7pPr>
            <a:lvl8pPr marL="1371600" algn="ctr" defTabSz="457200" rtl="0" fontAlgn="base">
              <a:spcBef>
                <a:spcPct val="0"/>
              </a:spcBef>
              <a:spcAft>
                <a:spcPct val="0"/>
              </a:spcAft>
              <a:defRPr sz="4400">
                <a:solidFill>
                  <a:srgbClr val="169CAD"/>
                </a:solidFill>
                <a:latin typeface="Trebuchet MS" charset="0"/>
                <a:ea typeface="ＭＳ Ｐゴシック" charset="0"/>
              </a:defRPr>
            </a:lvl8pPr>
            <a:lvl9pPr marL="1828800" algn="ctr" defTabSz="457200" rtl="0" fontAlgn="base">
              <a:spcBef>
                <a:spcPct val="0"/>
              </a:spcBef>
              <a:spcAft>
                <a:spcPct val="0"/>
              </a:spcAft>
              <a:defRPr sz="4400">
                <a:solidFill>
                  <a:srgbClr val="169CAD"/>
                </a:solidFill>
                <a:latin typeface="Trebuchet MS" charset="0"/>
                <a:ea typeface="ＭＳ Ｐゴシック" charset="0"/>
              </a:defRPr>
            </a:lvl9pPr>
          </a:lstStyle>
          <a:p>
            <a:pPr algn="l" eaLnBrk="1" hangingPunct="1"/>
            <a:r>
              <a:rPr lang="fr-FR" altLang="fr-FR" dirty="0">
                <a:solidFill>
                  <a:srgbClr val="0DABBB"/>
                </a:solidFill>
                <a:latin typeface="Trebuchet MS" panose="020B0603020202020204" pitchFamily="34" charset="0"/>
                <a:cs typeface="Trebuchet MS" panose="020B0603020202020204" pitchFamily="34" charset="0"/>
              </a:rPr>
              <a:t>Suivi personnalisé</a:t>
            </a:r>
          </a:p>
        </p:txBody>
      </p:sp>
      <p:pic>
        <p:nvPicPr>
          <p:cNvPr id="7" name="Image 6">
            <a:extLst>
              <a:ext uri="{FF2B5EF4-FFF2-40B4-BE49-F238E27FC236}">
                <a16:creationId xmlns:a16="http://schemas.microsoft.com/office/drawing/2014/main" id="{F53E300E-E3B0-5041-8280-6EA9C5946C1C}"/>
              </a:ext>
            </a:extLst>
          </p:cNvPr>
          <p:cNvPicPr>
            <a:picLocks noChangeAspect="1"/>
          </p:cNvPicPr>
          <p:nvPr/>
        </p:nvPicPr>
        <p:blipFill>
          <a:blip r:embed="rId2"/>
          <a:stretch>
            <a:fillRect/>
          </a:stretch>
        </p:blipFill>
        <p:spPr>
          <a:xfrm>
            <a:off x="563601" y="497517"/>
            <a:ext cx="1320900" cy="1125600"/>
          </a:xfrm>
          <a:prstGeom prst="rect">
            <a:avLst/>
          </a:prstGeom>
        </p:spPr>
      </p:pic>
    </p:spTree>
    <p:extLst>
      <p:ext uri="{BB962C8B-B14F-4D97-AF65-F5344CB8AC3E}">
        <p14:creationId xmlns:p14="http://schemas.microsoft.com/office/powerpoint/2010/main" val="974916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48331" y="1812750"/>
            <a:ext cx="11303010" cy="4525963"/>
          </a:xfrm>
        </p:spPr>
        <p:txBody>
          <a:bodyPr/>
          <a:lstStyle/>
          <a:p>
            <a:pPr>
              <a:spcBef>
                <a:spcPts val="600"/>
              </a:spcBef>
              <a:spcAft>
                <a:spcPts val="600"/>
              </a:spcAft>
              <a:buClr>
                <a:srgbClr val="169CAD"/>
              </a:buClr>
              <a:buFont typeface="Wingdings" pitchFamily="2" charset="2"/>
              <a:buChar char="ü"/>
            </a:pPr>
            <a:r>
              <a:rPr lang="fr-FR" sz="2800" dirty="0"/>
              <a:t>Prise en charge du coût pédagogique de la formation ;</a:t>
            </a:r>
          </a:p>
          <a:p>
            <a:pPr>
              <a:spcBef>
                <a:spcPts val="600"/>
              </a:spcBef>
              <a:spcAft>
                <a:spcPts val="600"/>
              </a:spcAft>
              <a:buClr>
                <a:srgbClr val="169CAD"/>
              </a:buClr>
              <a:buFont typeface="Wingdings" pitchFamily="2" charset="2"/>
              <a:buChar char="ü"/>
            </a:pPr>
            <a:r>
              <a:rPr lang="fr-FR" sz="2800" dirty="0"/>
              <a:t>Règlement des frais d’inscription universitaire ;</a:t>
            </a:r>
          </a:p>
          <a:p>
            <a:pPr>
              <a:spcBef>
                <a:spcPts val="600"/>
              </a:spcBef>
              <a:spcAft>
                <a:spcPts val="600"/>
              </a:spcAft>
              <a:buClr>
                <a:srgbClr val="169CAD"/>
              </a:buClr>
              <a:buFont typeface="Wingdings" pitchFamily="2" charset="2"/>
              <a:buChar char="ü"/>
            </a:pPr>
            <a:r>
              <a:rPr lang="fr-FR" sz="2800" dirty="0"/>
              <a:t>Carte d’étudiant universitaire (accès aux services des universités : BU, salles informatiques, RU, etc.) ;</a:t>
            </a:r>
          </a:p>
          <a:p>
            <a:pPr>
              <a:spcBef>
                <a:spcPts val="600"/>
              </a:spcBef>
              <a:spcAft>
                <a:spcPts val="600"/>
              </a:spcAft>
              <a:buClr>
                <a:srgbClr val="169CAD"/>
              </a:buClr>
              <a:buFont typeface="Wingdings" pitchFamily="2" charset="2"/>
              <a:buChar char="ü"/>
            </a:pPr>
            <a:r>
              <a:rPr lang="fr-FR" sz="2800" dirty="0"/>
              <a:t>Carte étudiant des métiers (réductions tarifaires nationales diverses) ;</a:t>
            </a:r>
          </a:p>
          <a:p>
            <a:pPr>
              <a:spcBef>
                <a:spcPts val="600"/>
              </a:spcBef>
              <a:spcAft>
                <a:spcPts val="600"/>
              </a:spcAft>
              <a:buClr>
                <a:srgbClr val="169CAD"/>
              </a:buClr>
              <a:buFont typeface="Wingdings" pitchFamily="2" charset="2"/>
              <a:buChar char="ü"/>
            </a:pPr>
            <a:r>
              <a:rPr lang="fr-FR" sz="2800" dirty="0"/>
              <a:t>Plateforme YEP’S (aides, infos, bons plans).</a:t>
            </a:r>
          </a:p>
        </p:txBody>
      </p:sp>
      <p:sp>
        <p:nvSpPr>
          <p:cNvPr id="4" name="Titre 1">
            <a:extLst>
              <a:ext uri="{FF2B5EF4-FFF2-40B4-BE49-F238E27FC236}">
                <a16:creationId xmlns:a16="http://schemas.microsoft.com/office/drawing/2014/main" id="{53E8B607-3B52-D840-9C61-495F7883258D}"/>
              </a:ext>
            </a:extLst>
          </p:cNvPr>
          <p:cNvSpPr txBox="1">
            <a:spLocks/>
          </p:cNvSpPr>
          <p:nvPr/>
        </p:nvSpPr>
        <p:spPr bwMode="auto">
          <a:xfrm>
            <a:off x="1971486" y="282914"/>
            <a:ext cx="9672183"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rgbClr val="169CAD"/>
                </a:solidFill>
                <a:latin typeface="Trebuchet MS"/>
                <a:ea typeface="MS PGothic" panose="020B0600070205080204" pitchFamily="34" charset="-128"/>
                <a:cs typeface="Trebuchet MS"/>
              </a:defRPr>
            </a:lvl1pPr>
            <a:lvl2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2pPr>
            <a:lvl3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3pPr>
            <a:lvl4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4pPr>
            <a:lvl5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5pPr>
            <a:lvl6pPr marL="457200" algn="ctr" defTabSz="457200" rtl="0" fontAlgn="base">
              <a:spcBef>
                <a:spcPct val="0"/>
              </a:spcBef>
              <a:spcAft>
                <a:spcPct val="0"/>
              </a:spcAft>
              <a:defRPr sz="4400">
                <a:solidFill>
                  <a:srgbClr val="169CAD"/>
                </a:solidFill>
                <a:latin typeface="Trebuchet MS" charset="0"/>
                <a:ea typeface="ＭＳ Ｐゴシック" charset="0"/>
              </a:defRPr>
            </a:lvl6pPr>
            <a:lvl7pPr marL="914400" algn="ctr" defTabSz="457200" rtl="0" fontAlgn="base">
              <a:spcBef>
                <a:spcPct val="0"/>
              </a:spcBef>
              <a:spcAft>
                <a:spcPct val="0"/>
              </a:spcAft>
              <a:defRPr sz="4400">
                <a:solidFill>
                  <a:srgbClr val="169CAD"/>
                </a:solidFill>
                <a:latin typeface="Trebuchet MS" charset="0"/>
                <a:ea typeface="ＭＳ Ｐゴシック" charset="0"/>
              </a:defRPr>
            </a:lvl7pPr>
            <a:lvl8pPr marL="1371600" algn="ctr" defTabSz="457200" rtl="0" fontAlgn="base">
              <a:spcBef>
                <a:spcPct val="0"/>
              </a:spcBef>
              <a:spcAft>
                <a:spcPct val="0"/>
              </a:spcAft>
              <a:defRPr sz="4400">
                <a:solidFill>
                  <a:srgbClr val="169CAD"/>
                </a:solidFill>
                <a:latin typeface="Trebuchet MS" charset="0"/>
                <a:ea typeface="ＭＳ Ｐゴシック" charset="0"/>
              </a:defRPr>
            </a:lvl8pPr>
            <a:lvl9pPr marL="1828800" algn="ctr" defTabSz="457200" rtl="0" fontAlgn="base">
              <a:spcBef>
                <a:spcPct val="0"/>
              </a:spcBef>
              <a:spcAft>
                <a:spcPct val="0"/>
              </a:spcAft>
              <a:defRPr sz="4400">
                <a:solidFill>
                  <a:srgbClr val="169CAD"/>
                </a:solidFill>
                <a:latin typeface="Trebuchet MS" charset="0"/>
                <a:ea typeface="ＭＳ Ｐゴシック" charset="0"/>
              </a:defRPr>
            </a:lvl9pPr>
          </a:lstStyle>
          <a:p>
            <a:pPr algn="l" eaLnBrk="1" hangingPunct="1"/>
            <a:r>
              <a:rPr lang="fr-FR" altLang="fr-FR" dirty="0">
                <a:latin typeface="Trebuchet MS" panose="020B0603020202020204" pitchFamily="34" charset="0"/>
                <a:cs typeface="Trebuchet MS" panose="020B0603020202020204" pitchFamily="34" charset="0"/>
              </a:rPr>
              <a:t>Aides à l’apprentissage</a:t>
            </a:r>
          </a:p>
        </p:txBody>
      </p:sp>
      <p:pic>
        <p:nvPicPr>
          <p:cNvPr id="5" name="Image 4">
            <a:extLst>
              <a:ext uri="{FF2B5EF4-FFF2-40B4-BE49-F238E27FC236}">
                <a16:creationId xmlns:a16="http://schemas.microsoft.com/office/drawing/2014/main" id="{A33AF451-B252-FA4C-86D1-6D0C6EBF1C4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48331" y="282914"/>
            <a:ext cx="1086399" cy="1149684"/>
          </a:xfrm>
          <a:prstGeom prst="rect">
            <a:avLst/>
          </a:prstGeom>
        </p:spPr>
      </p:pic>
    </p:spTree>
    <p:extLst>
      <p:ext uri="{BB962C8B-B14F-4D97-AF65-F5344CB8AC3E}">
        <p14:creationId xmlns:p14="http://schemas.microsoft.com/office/powerpoint/2010/main" val="530922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48331" y="1600201"/>
            <a:ext cx="11249221" cy="4525963"/>
          </a:xfrm>
        </p:spPr>
        <p:txBody>
          <a:bodyPr/>
          <a:lstStyle/>
          <a:p>
            <a:pPr algn="just">
              <a:spcBef>
                <a:spcPts val="600"/>
              </a:spcBef>
              <a:spcAft>
                <a:spcPts val="600"/>
              </a:spcAft>
              <a:buClr>
                <a:srgbClr val="169CAD"/>
              </a:buClr>
              <a:buFont typeface="Wingdings" pitchFamily="2" charset="2"/>
              <a:buChar char="ü"/>
            </a:pPr>
            <a:r>
              <a:rPr lang="fr-FR" sz="2000" dirty="0"/>
              <a:t>Aides au financement d’un logement : APL de la CAF, aide </a:t>
            </a:r>
            <a:r>
              <a:rPr lang="fr-FR" sz="2000" dirty="0" err="1"/>
              <a:t>Mobili</a:t>
            </a:r>
            <a:r>
              <a:rPr lang="fr-FR" sz="2000" dirty="0"/>
              <a:t>-Jeune, dépôt de garantie </a:t>
            </a:r>
            <a:r>
              <a:rPr lang="fr-FR" sz="2000" dirty="0" err="1"/>
              <a:t>Loca-Pass</a:t>
            </a:r>
            <a:r>
              <a:rPr lang="fr-FR" sz="2000" dirty="0"/>
              <a:t> et garant </a:t>
            </a:r>
            <a:r>
              <a:rPr lang="fr-FR" sz="2000" dirty="0" err="1"/>
              <a:t>Loca-Pass</a:t>
            </a:r>
            <a:r>
              <a:rPr lang="fr-FR" sz="2000" dirty="0"/>
              <a:t> d’Action Logement – simulateur d’aides proposé par Action Logement ;</a:t>
            </a:r>
          </a:p>
          <a:p>
            <a:pPr algn="just">
              <a:spcBef>
                <a:spcPts val="600"/>
              </a:spcBef>
              <a:spcAft>
                <a:spcPts val="600"/>
              </a:spcAft>
              <a:buClr>
                <a:srgbClr val="169CAD"/>
              </a:buClr>
              <a:buFont typeface="Wingdings" pitchFamily="2" charset="2"/>
              <a:buChar char="ü"/>
            </a:pPr>
            <a:r>
              <a:rPr lang="fr-FR" sz="2000" dirty="0"/>
              <a:t>aide à la recherche d’un logement : plateforme e-logement ;</a:t>
            </a:r>
          </a:p>
          <a:p>
            <a:pPr algn="just">
              <a:spcBef>
                <a:spcPts val="600"/>
              </a:spcBef>
              <a:spcAft>
                <a:spcPts val="600"/>
              </a:spcAft>
              <a:buClr>
                <a:srgbClr val="169CAD"/>
              </a:buClr>
              <a:buFont typeface="Wingdings" pitchFamily="2" charset="2"/>
              <a:buChar char="ü"/>
            </a:pPr>
            <a:r>
              <a:rPr lang="fr-FR" sz="2000" dirty="0"/>
              <a:t>exonération des cotisations sociales sur le salaire ;</a:t>
            </a:r>
          </a:p>
          <a:p>
            <a:pPr algn="just">
              <a:spcBef>
                <a:spcPts val="600"/>
              </a:spcBef>
              <a:spcAft>
                <a:spcPts val="600"/>
              </a:spcAft>
              <a:buClr>
                <a:srgbClr val="169CAD"/>
              </a:buClr>
              <a:buFont typeface="Wingdings" pitchFamily="2" charset="2"/>
              <a:buChar char="ü"/>
            </a:pPr>
            <a:r>
              <a:rPr lang="fr-FR" sz="2000" dirty="0"/>
              <a:t>exonération d’impôt sur le revenu (jusqu’à un certain seuil) ;</a:t>
            </a:r>
          </a:p>
          <a:p>
            <a:pPr algn="just">
              <a:spcBef>
                <a:spcPts val="600"/>
              </a:spcBef>
              <a:spcAft>
                <a:spcPts val="600"/>
              </a:spcAft>
              <a:buClr>
                <a:srgbClr val="169CAD"/>
              </a:buClr>
              <a:buFont typeface="Wingdings" pitchFamily="2" charset="2"/>
              <a:buChar char="ü"/>
            </a:pPr>
            <a:r>
              <a:rPr lang="fr-FR" sz="2000" dirty="0"/>
              <a:t>prise en charge partielle des frais d’abonnement aux transports publics par l’employeur ;</a:t>
            </a:r>
          </a:p>
          <a:p>
            <a:pPr algn="just">
              <a:spcBef>
                <a:spcPts val="600"/>
              </a:spcBef>
              <a:spcAft>
                <a:spcPts val="600"/>
              </a:spcAft>
              <a:buClr>
                <a:srgbClr val="169CAD"/>
              </a:buClr>
              <a:buFont typeface="Wingdings" pitchFamily="2" charset="2"/>
              <a:buChar char="ü"/>
            </a:pPr>
            <a:r>
              <a:rPr lang="fr-FR" sz="2000" dirty="0"/>
              <a:t>prime d’activité ;</a:t>
            </a:r>
          </a:p>
          <a:p>
            <a:pPr algn="just">
              <a:spcBef>
                <a:spcPts val="600"/>
              </a:spcBef>
              <a:spcAft>
                <a:spcPts val="600"/>
              </a:spcAft>
              <a:buClr>
                <a:srgbClr val="169CAD"/>
              </a:buClr>
              <a:buFont typeface="Wingdings" pitchFamily="2" charset="2"/>
              <a:buChar char="ü"/>
            </a:pPr>
            <a:r>
              <a:rPr lang="fr-FR" sz="2000" dirty="0"/>
              <a:t>Aide au financement du permis de conduire. </a:t>
            </a:r>
          </a:p>
          <a:p>
            <a:pPr algn="just">
              <a:spcBef>
                <a:spcPts val="600"/>
              </a:spcBef>
              <a:spcAft>
                <a:spcPts val="600"/>
              </a:spcAft>
              <a:buClr>
                <a:srgbClr val="169CAD"/>
              </a:buClr>
              <a:buFont typeface="Wingdings" pitchFamily="2" charset="2"/>
              <a:buChar char="ü"/>
            </a:pPr>
            <a:endParaRPr lang="fr-FR" sz="2000" dirty="0"/>
          </a:p>
        </p:txBody>
      </p:sp>
      <p:sp>
        <p:nvSpPr>
          <p:cNvPr id="8" name="Titre 1">
            <a:extLst>
              <a:ext uri="{FF2B5EF4-FFF2-40B4-BE49-F238E27FC236}">
                <a16:creationId xmlns:a16="http://schemas.microsoft.com/office/drawing/2014/main" id="{B737DFD8-286E-374C-A80A-A69BE95AD8DC}"/>
              </a:ext>
            </a:extLst>
          </p:cNvPr>
          <p:cNvSpPr txBox="1">
            <a:spLocks/>
          </p:cNvSpPr>
          <p:nvPr/>
        </p:nvSpPr>
        <p:spPr bwMode="auto">
          <a:xfrm>
            <a:off x="1971486" y="282914"/>
            <a:ext cx="9672183"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rgbClr val="169CAD"/>
                </a:solidFill>
                <a:latin typeface="Trebuchet MS"/>
                <a:ea typeface="MS PGothic" panose="020B0600070205080204" pitchFamily="34" charset="-128"/>
                <a:cs typeface="Trebuchet MS"/>
              </a:defRPr>
            </a:lvl1pPr>
            <a:lvl2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2pPr>
            <a:lvl3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3pPr>
            <a:lvl4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4pPr>
            <a:lvl5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5pPr>
            <a:lvl6pPr marL="457200" algn="ctr" defTabSz="457200" rtl="0" fontAlgn="base">
              <a:spcBef>
                <a:spcPct val="0"/>
              </a:spcBef>
              <a:spcAft>
                <a:spcPct val="0"/>
              </a:spcAft>
              <a:defRPr sz="4400">
                <a:solidFill>
                  <a:srgbClr val="169CAD"/>
                </a:solidFill>
                <a:latin typeface="Trebuchet MS" charset="0"/>
                <a:ea typeface="ＭＳ Ｐゴシック" charset="0"/>
              </a:defRPr>
            </a:lvl6pPr>
            <a:lvl7pPr marL="914400" algn="ctr" defTabSz="457200" rtl="0" fontAlgn="base">
              <a:spcBef>
                <a:spcPct val="0"/>
              </a:spcBef>
              <a:spcAft>
                <a:spcPct val="0"/>
              </a:spcAft>
              <a:defRPr sz="4400">
                <a:solidFill>
                  <a:srgbClr val="169CAD"/>
                </a:solidFill>
                <a:latin typeface="Trebuchet MS" charset="0"/>
                <a:ea typeface="ＭＳ Ｐゴシック" charset="0"/>
              </a:defRPr>
            </a:lvl7pPr>
            <a:lvl8pPr marL="1371600" algn="ctr" defTabSz="457200" rtl="0" fontAlgn="base">
              <a:spcBef>
                <a:spcPct val="0"/>
              </a:spcBef>
              <a:spcAft>
                <a:spcPct val="0"/>
              </a:spcAft>
              <a:defRPr sz="4400">
                <a:solidFill>
                  <a:srgbClr val="169CAD"/>
                </a:solidFill>
                <a:latin typeface="Trebuchet MS" charset="0"/>
                <a:ea typeface="ＭＳ Ｐゴシック" charset="0"/>
              </a:defRPr>
            </a:lvl8pPr>
            <a:lvl9pPr marL="1828800" algn="ctr" defTabSz="457200" rtl="0" fontAlgn="base">
              <a:spcBef>
                <a:spcPct val="0"/>
              </a:spcBef>
              <a:spcAft>
                <a:spcPct val="0"/>
              </a:spcAft>
              <a:defRPr sz="4400">
                <a:solidFill>
                  <a:srgbClr val="169CAD"/>
                </a:solidFill>
                <a:latin typeface="Trebuchet MS" charset="0"/>
                <a:ea typeface="ＭＳ Ｐゴシック" charset="0"/>
              </a:defRPr>
            </a:lvl9pPr>
          </a:lstStyle>
          <a:p>
            <a:pPr algn="l" eaLnBrk="1" hangingPunct="1"/>
            <a:r>
              <a:rPr lang="fr-FR" altLang="fr-FR" dirty="0">
                <a:latin typeface="Trebuchet MS" panose="020B0603020202020204" pitchFamily="34" charset="0"/>
                <a:cs typeface="Trebuchet MS" panose="020B0603020202020204" pitchFamily="34" charset="0"/>
              </a:rPr>
              <a:t>Aides à l’apprentissage</a:t>
            </a:r>
          </a:p>
        </p:txBody>
      </p:sp>
      <p:pic>
        <p:nvPicPr>
          <p:cNvPr id="9" name="Image 8">
            <a:extLst>
              <a:ext uri="{FF2B5EF4-FFF2-40B4-BE49-F238E27FC236}">
                <a16:creationId xmlns:a16="http://schemas.microsoft.com/office/drawing/2014/main" id="{EAE2D64E-4B6E-1644-BF1D-539F5C92F5C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48331" y="282914"/>
            <a:ext cx="1086399" cy="1149684"/>
          </a:xfrm>
          <a:prstGeom prst="rect">
            <a:avLst/>
          </a:prstGeom>
        </p:spPr>
      </p:pic>
    </p:spTree>
    <p:extLst>
      <p:ext uri="{BB962C8B-B14F-4D97-AF65-F5344CB8AC3E}">
        <p14:creationId xmlns:p14="http://schemas.microsoft.com/office/powerpoint/2010/main" val="1362816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71389" y="2733626"/>
            <a:ext cx="5624611" cy="2889059"/>
          </a:xfrm>
        </p:spPr>
        <p:txBody>
          <a:bodyPr/>
          <a:lstStyle/>
          <a:p>
            <a:pPr marL="0" indent="0">
              <a:lnSpc>
                <a:spcPct val="90000"/>
              </a:lnSpc>
              <a:buNone/>
              <a:defRPr/>
            </a:pPr>
            <a:r>
              <a:rPr lang="fr-FR" sz="2400" b="1" dirty="0">
                <a:solidFill>
                  <a:srgbClr val="00B4CB"/>
                </a:solidFill>
                <a:sym typeface="Wingdings" panose="05000000000000000000" pitchFamily="2" charset="2"/>
              </a:rPr>
              <a:t>QUELS</a:t>
            </a:r>
            <a:r>
              <a:rPr lang="fr-FR" sz="2400" b="1" dirty="0">
                <a:solidFill>
                  <a:srgbClr val="00B4CB"/>
                </a:solidFill>
              </a:rPr>
              <a:t> AVANTAGES ? </a:t>
            </a:r>
            <a:endParaRPr lang="fr-FR" sz="2400" b="1" dirty="0">
              <a:solidFill>
                <a:srgbClr val="343434"/>
              </a:solidFill>
              <a:latin typeface="Trebuchet MS" panose="020B0703020202090204" pitchFamily="34" charset="0"/>
            </a:endParaRPr>
          </a:p>
          <a:p>
            <a:pPr>
              <a:spcAft>
                <a:spcPts val="0"/>
              </a:spcAft>
              <a:buClr>
                <a:srgbClr val="00B4CB"/>
              </a:buClr>
              <a:buFont typeface="Wingdings" pitchFamily="2" charset="2"/>
              <a:buChar char="ü"/>
            </a:pPr>
            <a:r>
              <a:rPr lang="fr-FR" sz="2000" dirty="0">
                <a:solidFill>
                  <a:srgbClr val="343434"/>
                </a:solidFill>
                <a:latin typeface="Trebuchet MS" panose="020B0703020202090204" pitchFamily="34" charset="0"/>
                <a:ea typeface="DengXian" panose="02010600030101010101" pitchFamily="2" charset="-122"/>
                <a:cs typeface="Arial" panose="020B0604020202020204" pitchFamily="34" charset="0"/>
              </a:rPr>
              <a:t>Développer des compétences linguistiques,</a:t>
            </a:r>
          </a:p>
          <a:p>
            <a:pPr>
              <a:spcAft>
                <a:spcPts val="0"/>
              </a:spcAft>
              <a:buClr>
                <a:srgbClr val="00B4CB"/>
              </a:buClr>
              <a:buFont typeface="Wingdings" pitchFamily="2" charset="2"/>
              <a:buChar char="ü"/>
            </a:pPr>
            <a:r>
              <a:rPr lang="fr-FR" sz="2000" dirty="0">
                <a:solidFill>
                  <a:srgbClr val="343434"/>
                </a:solidFill>
                <a:latin typeface="Trebuchet MS" panose="020B0703020202090204" pitchFamily="34" charset="0"/>
                <a:ea typeface="DengXian" panose="02010600030101010101" pitchFamily="2" charset="-122"/>
                <a:cs typeface="Arial" panose="020B0604020202020204" pitchFamily="34" charset="0"/>
              </a:rPr>
              <a:t>découvrir des pratiques professionnelles différentes,</a:t>
            </a:r>
          </a:p>
          <a:p>
            <a:pPr>
              <a:spcAft>
                <a:spcPts val="0"/>
              </a:spcAft>
              <a:buClr>
                <a:srgbClr val="00B4CB"/>
              </a:buClr>
              <a:buFont typeface="Wingdings" pitchFamily="2" charset="2"/>
              <a:buChar char="ü"/>
            </a:pPr>
            <a:r>
              <a:rPr lang="fr-FR" sz="2000" dirty="0">
                <a:solidFill>
                  <a:srgbClr val="343434"/>
                </a:solidFill>
                <a:latin typeface="Trebuchet MS" panose="020B0703020202090204" pitchFamily="34" charset="0"/>
                <a:ea typeface="DengXian" panose="02010600030101010101" pitchFamily="2" charset="-122"/>
                <a:cs typeface="Arial" panose="020B0604020202020204" pitchFamily="34" charset="0"/>
              </a:rPr>
              <a:t>contribuer au développement personnel par une immersion à l’étranger et la découverte d’un pays, d’un patrimoine et d’une culture.</a:t>
            </a:r>
          </a:p>
        </p:txBody>
      </p:sp>
      <p:sp>
        <p:nvSpPr>
          <p:cNvPr id="8" name="Titre 1">
            <a:extLst>
              <a:ext uri="{FF2B5EF4-FFF2-40B4-BE49-F238E27FC236}">
                <a16:creationId xmlns:a16="http://schemas.microsoft.com/office/drawing/2014/main" id="{B737DFD8-286E-374C-A80A-A69BE95AD8DC}"/>
              </a:ext>
            </a:extLst>
          </p:cNvPr>
          <p:cNvSpPr txBox="1">
            <a:spLocks/>
          </p:cNvSpPr>
          <p:nvPr/>
        </p:nvSpPr>
        <p:spPr bwMode="auto">
          <a:xfrm>
            <a:off x="1845983" y="121553"/>
            <a:ext cx="9672183"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rgbClr val="169CAD"/>
                </a:solidFill>
                <a:latin typeface="Trebuchet MS"/>
                <a:ea typeface="MS PGothic" panose="020B0600070205080204" pitchFamily="34" charset="-128"/>
                <a:cs typeface="Trebuchet MS"/>
              </a:defRPr>
            </a:lvl1pPr>
            <a:lvl2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2pPr>
            <a:lvl3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3pPr>
            <a:lvl4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4pPr>
            <a:lvl5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5pPr>
            <a:lvl6pPr marL="457200" algn="ctr" defTabSz="457200" rtl="0" fontAlgn="base">
              <a:spcBef>
                <a:spcPct val="0"/>
              </a:spcBef>
              <a:spcAft>
                <a:spcPct val="0"/>
              </a:spcAft>
              <a:defRPr sz="4400">
                <a:solidFill>
                  <a:srgbClr val="169CAD"/>
                </a:solidFill>
                <a:latin typeface="Trebuchet MS" charset="0"/>
                <a:ea typeface="ＭＳ Ｐゴシック" charset="0"/>
              </a:defRPr>
            </a:lvl6pPr>
            <a:lvl7pPr marL="914400" algn="ctr" defTabSz="457200" rtl="0" fontAlgn="base">
              <a:spcBef>
                <a:spcPct val="0"/>
              </a:spcBef>
              <a:spcAft>
                <a:spcPct val="0"/>
              </a:spcAft>
              <a:defRPr sz="4400">
                <a:solidFill>
                  <a:srgbClr val="169CAD"/>
                </a:solidFill>
                <a:latin typeface="Trebuchet MS" charset="0"/>
                <a:ea typeface="ＭＳ Ｐゴシック" charset="0"/>
              </a:defRPr>
            </a:lvl7pPr>
            <a:lvl8pPr marL="1371600" algn="ctr" defTabSz="457200" rtl="0" fontAlgn="base">
              <a:spcBef>
                <a:spcPct val="0"/>
              </a:spcBef>
              <a:spcAft>
                <a:spcPct val="0"/>
              </a:spcAft>
              <a:defRPr sz="4400">
                <a:solidFill>
                  <a:srgbClr val="169CAD"/>
                </a:solidFill>
                <a:latin typeface="Trebuchet MS" charset="0"/>
                <a:ea typeface="ＭＳ Ｐゴシック" charset="0"/>
              </a:defRPr>
            </a:lvl8pPr>
            <a:lvl9pPr marL="1828800" algn="ctr" defTabSz="457200" rtl="0" fontAlgn="base">
              <a:spcBef>
                <a:spcPct val="0"/>
              </a:spcBef>
              <a:spcAft>
                <a:spcPct val="0"/>
              </a:spcAft>
              <a:defRPr sz="4400">
                <a:solidFill>
                  <a:srgbClr val="169CAD"/>
                </a:solidFill>
                <a:latin typeface="Trebuchet MS" charset="0"/>
                <a:ea typeface="ＭＳ Ｐゴシック" charset="0"/>
              </a:defRPr>
            </a:lvl9pPr>
          </a:lstStyle>
          <a:p>
            <a:pPr algn="l" eaLnBrk="1" hangingPunct="1"/>
            <a:r>
              <a:rPr lang="fr-FR" altLang="fr-FR" spc="-150" dirty="0">
                <a:latin typeface="Trebuchet MS" panose="020B0603020202020204" pitchFamily="34" charset="0"/>
                <a:cs typeface="Trebuchet MS" panose="020B0603020202020204" pitchFamily="34" charset="0"/>
              </a:rPr>
              <a:t>La mobilité internationale des apprentis</a:t>
            </a:r>
          </a:p>
        </p:txBody>
      </p:sp>
      <p:pic>
        <p:nvPicPr>
          <p:cNvPr id="7" name="Image 6">
            <a:extLst>
              <a:ext uri="{FF2B5EF4-FFF2-40B4-BE49-F238E27FC236}">
                <a16:creationId xmlns:a16="http://schemas.microsoft.com/office/drawing/2014/main" id="{DC65CBEF-995E-2F47-A4CB-B716D23A8D3D}"/>
              </a:ext>
            </a:extLst>
          </p:cNvPr>
          <p:cNvPicPr>
            <a:picLocks noChangeAspect="1"/>
          </p:cNvPicPr>
          <p:nvPr/>
        </p:nvPicPr>
        <p:blipFill>
          <a:blip r:embed="rId3"/>
          <a:stretch>
            <a:fillRect/>
          </a:stretch>
        </p:blipFill>
        <p:spPr>
          <a:xfrm>
            <a:off x="376519" y="-17399"/>
            <a:ext cx="1434352" cy="1434352"/>
          </a:xfrm>
          <a:prstGeom prst="rect">
            <a:avLst/>
          </a:prstGeom>
        </p:spPr>
      </p:pic>
      <p:sp>
        <p:nvSpPr>
          <p:cNvPr id="5" name="Rectangle 4">
            <a:extLst>
              <a:ext uri="{FF2B5EF4-FFF2-40B4-BE49-F238E27FC236}">
                <a16:creationId xmlns:a16="http://schemas.microsoft.com/office/drawing/2014/main" id="{314A4D4F-D082-BC46-BC64-37DCD722757D}"/>
              </a:ext>
            </a:extLst>
          </p:cNvPr>
          <p:cNvSpPr/>
          <p:nvPr/>
        </p:nvSpPr>
        <p:spPr>
          <a:xfrm>
            <a:off x="471388" y="1289102"/>
            <a:ext cx="11249221" cy="1077218"/>
          </a:xfrm>
          <a:prstGeom prst="rect">
            <a:avLst/>
          </a:prstGeom>
        </p:spPr>
        <p:txBody>
          <a:bodyPr wrap="square">
            <a:spAutoFit/>
          </a:bodyPr>
          <a:lstStyle/>
          <a:p>
            <a:pPr algn="ctr"/>
            <a:r>
              <a:rPr lang="fr-FR" sz="2400" dirty="0">
                <a:solidFill>
                  <a:schemeClr val="bg1">
                    <a:lumMod val="50000"/>
                  </a:schemeClr>
                </a:solidFill>
                <a:highlight>
                  <a:srgbClr val="00B4CB"/>
                </a:highlight>
                <a:latin typeface="Trebuchet MS" panose="020B0703020202090204" pitchFamily="34" charset="0"/>
              </a:rPr>
              <a:t>Pour</a:t>
            </a:r>
            <a:r>
              <a:rPr lang="fr-FR" sz="2400" dirty="0">
                <a:solidFill>
                  <a:schemeClr val="bg1"/>
                </a:solidFill>
                <a:highlight>
                  <a:srgbClr val="00B4CB"/>
                </a:highlight>
                <a:latin typeface="Trebuchet MS" panose="020B0703020202090204" pitchFamily="34" charset="0"/>
              </a:rPr>
              <a:t> tous les apprentis pendant leur contrat d’apprentissage, </a:t>
            </a:r>
          </a:p>
          <a:p>
            <a:pPr algn="ctr"/>
            <a:r>
              <a:rPr lang="fr-FR" sz="2400" dirty="0">
                <a:solidFill>
                  <a:schemeClr val="bg1"/>
                </a:solidFill>
                <a:highlight>
                  <a:srgbClr val="00B4CB"/>
                </a:highlight>
                <a:latin typeface="Trebuchet MS" panose="020B0703020202090204" pitchFamily="34" charset="0"/>
              </a:rPr>
              <a:t>partout En Europe ou à l’international  </a:t>
            </a:r>
          </a:p>
          <a:p>
            <a:pPr algn="ctr"/>
            <a:r>
              <a:rPr lang="fr-FR" sz="1600" i="1" dirty="0">
                <a:solidFill>
                  <a:schemeClr val="bg1"/>
                </a:solidFill>
                <a:highlight>
                  <a:srgbClr val="00B4CB"/>
                </a:highlight>
                <a:latin typeface="Trebuchet MS" panose="020B0703020202090204" pitchFamily="34" charset="0"/>
              </a:rPr>
              <a:t>(sauf zones déconseillées : </a:t>
            </a:r>
            <a:r>
              <a:rPr lang="fr-FR" sz="1600" i="1" dirty="0">
                <a:solidFill>
                  <a:schemeClr val="bg1"/>
                </a:solidFill>
                <a:highlight>
                  <a:srgbClr val="00B4CB"/>
                </a:highlight>
                <a:latin typeface="Trebuchet MS" panose="020B0703020202090204" pitchFamily="34" charset="0"/>
                <a:hlinkClick r:id="rId4">
                  <a:extLst>
                    <a:ext uri="{A12FA001-AC4F-418D-AE19-62706E023703}">
                      <ahyp:hlinkClr xmlns="" xmlns:ahyp="http://schemas.microsoft.com/office/drawing/2018/hyperlinkcolor" val="tx"/>
                    </a:ext>
                  </a:extLst>
                </a:hlinkClick>
              </a:rPr>
              <a:t>www.diplomatie.gouv.fr/fr/conseils-aux-voyageurs/conseils-par-pays-destination</a:t>
            </a:r>
            <a:r>
              <a:rPr lang="fr-FR" sz="1600" i="1" dirty="0">
                <a:solidFill>
                  <a:schemeClr val="bg1"/>
                </a:solidFill>
                <a:highlight>
                  <a:srgbClr val="00B4CB"/>
                </a:highlight>
                <a:latin typeface="Trebuchet MS" panose="020B0703020202090204" pitchFamily="34" charset="0"/>
              </a:rPr>
              <a:t> ) </a:t>
            </a:r>
          </a:p>
        </p:txBody>
      </p:sp>
      <p:sp>
        <p:nvSpPr>
          <p:cNvPr id="6" name="Rectangle 5">
            <a:extLst>
              <a:ext uri="{FF2B5EF4-FFF2-40B4-BE49-F238E27FC236}">
                <a16:creationId xmlns:a16="http://schemas.microsoft.com/office/drawing/2014/main" id="{4AF43EDA-B293-9443-AD43-9BCBE42272EE}"/>
              </a:ext>
            </a:extLst>
          </p:cNvPr>
          <p:cNvSpPr/>
          <p:nvPr/>
        </p:nvSpPr>
        <p:spPr>
          <a:xfrm>
            <a:off x="6382863" y="2715697"/>
            <a:ext cx="5624612" cy="3194721"/>
          </a:xfrm>
          <a:prstGeom prst="rect">
            <a:avLst/>
          </a:prstGeom>
        </p:spPr>
        <p:txBody>
          <a:bodyPr wrap="square">
            <a:spAutoFit/>
          </a:bodyPr>
          <a:lstStyle/>
          <a:p>
            <a:pPr marL="0" indent="0">
              <a:lnSpc>
                <a:spcPct val="90000"/>
              </a:lnSpc>
              <a:buNone/>
              <a:defRPr/>
            </a:pPr>
            <a:r>
              <a:rPr lang="fr-FR" sz="2400" b="1" dirty="0">
                <a:solidFill>
                  <a:srgbClr val="00B4CB"/>
                </a:solidFill>
                <a:latin typeface="Trebuchet MS" panose="020B0703020202090204" pitchFamily="34" charset="0"/>
              </a:rPr>
              <a:t>QUELLES DURÉES ?</a:t>
            </a:r>
            <a:endParaRPr lang="fr-FR" sz="2000" dirty="0">
              <a:solidFill>
                <a:srgbClr val="00B4CB"/>
              </a:solidFill>
              <a:latin typeface="Trebuchet MS" panose="020B0703020202090204" pitchFamily="34" charset="0"/>
            </a:endParaRPr>
          </a:p>
          <a:p>
            <a:pPr marL="0" indent="0">
              <a:buClr>
                <a:srgbClr val="00B4CB"/>
              </a:buClr>
              <a:buNone/>
            </a:pPr>
            <a:endParaRPr lang="fr-FR" sz="2000" b="1" dirty="0">
              <a:solidFill>
                <a:schemeClr val="tx1">
                  <a:lumMod val="85000"/>
                  <a:lumOff val="15000"/>
                </a:schemeClr>
              </a:solidFill>
              <a:latin typeface="Trebuchet MS" panose="020B0703020202090204" pitchFamily="34" charset="0"/>
            </a:endParaRPr>
          </a:p>
          <a:p>
            <a:pPr marL="0" indent="0">
              <a:buClr>
                <a:srgbClr val="00B4CB"/>
              </a:buClr>
              <a:buNone/>
            </a:pPr>
            <a:r>
              <a:rPr lang="fr-FR" sz="2000" b="1" dirty="0">
                <a:solidFill>
                  <a:schemeClr val="tx1">
                    <a:lumMod val="85000"/>
                    <a:lumOff val="15000"/>
                  </a:schemeClr>
                </a:solidFill>
                <a:latin typeface="Trebuchet MS" panose="020B0703020202090204" pitchFamily="34" charset="0"/>
              </a:rPr>
              <a:t>Mobilité courte =&gt; 1 à 4 semaines :</a:t>
            </a:r>
          </a:p>
          <a:p>
            <a:pPr>
              <a:buClr>
                <a:srgbClr val="00B4CB"/>
              </a:buClr>
              <a:buFont typeface="Wingdings" pitchFamily="2" charset="2"/>
              <a:buChar char="ü"/>
            </a:pPr>
            <a:r>
              <a:rPr lang="fr-FR" sz="2000" dirty="0">
                <a:solidFill>
                  <a:schemeClr val="tx1">
                    <a:lumMod val="85000"/>
                    <a:lumOff val="15000"/>
                  </a:schemeClr>
                </a:solidFill>
                <a:latin typeface="Trebuchet MS" panose="020B0703020202090204" pitchFamily="34" charset="0"/>
              </a:rPr>
              <a:t>planifiée avec l’employeur,</a:t>
            </a:r>
          </a:p>
          <a:p>
            <a:pPr>
              <a:buClr>
                <a:srgbClr val="00B4CB"/>
              </a:buClr>
              <a:buFont typeface="Wingdings" pitchFamily="2" charset="2"/>
              <a:buChar char="ü"/>
            </a:pPr>
            <a:r>
              <a:rPr lang="fr-FR" sz="2000" spc="-150" dirty="0">
                <a:solidFill>
                  <a:schemeClr val="tx1">
                    <a:lumMod val="85000"/>
                    <a:lumOff val="15000"/>
                  </a:schemeClr>
                </a:solidFill>
                <a:latin typeface="Trebuchet MS" panose="020B0703020202090204" pitchFamily="34" charset="0"/>
              </a:rPr>
              <a:t>maintien du salaire et de la protection sociale.</a:t>
            </a:r>
            <a:endParaRPr lang="fr-FR" sz="2000" spc="-150" dirty="0">
              <a:latin typeface="Trebuchet MS" panose="020B0703020202090204" pitchFamily="34" charset="0"/>
            </a:endParaRPr>
          </a:p>
          <a:p>
            <a:pPr marL="0" indent="0">
              <a:buNone/>
            </a:pPr>
            <a:endParaRPr lang="fr-FR" sz="2000" b="1" spc="-150" dirty="0">
              <a:solidFill>
                <a:schemeClr val="tx1">
                  <a:lumMod val="85000"/>
                  <a:lumOff val="15000"/>
                </a:schemeClr>
              </a:solidFill>
              <a:latin typeface="Trebuchet MS" panose="020B0703020202090204" pitchFamily="34" charset="0"/>
            </a:endParaRPr>
          </a:p>
          <a:p>
            <a:pPr marL="0" indent="0">
              <a:buNone/>
            </a:pPr>
            <a:r>
              <a:rPr lang="fr-FR" sz="2000" b="1" dirty="0">
                <a:solidFill>
                  <a:schemeClr val="tx1">
                    <a:lumMod val="85000"/>
                    <a:lumOff val="15000"/>
                  </a:schemeClr>
                </a:solidFill>
                <a:latin typeface="Trebuchet MS" panose="020B0703020202090204" pitchFamily="34" charset="0"/>
              </a:rPr>
              <a:t>Mobilité longue =&gt; plus de 4 semaines :</a:t>
            </a:r>
          </a:p>
          <a:p>
            <a:pPr>
              <a:buClr>
                <a:srgbClr val="00B4CB"/>
              </a:buClr>
              <a:buFont typeface="Wingdings" pitchFamily="2" charset="2"/>
              <a:buChar char="ü"/>
            </a:pPr>
            <a:r>
              <a:rPr lang="fr-FR" sz="2000" spc="-150" dirty="0">
                <a:solidFill>
                  <a:srgbClr val="343434"/>
                </a:solidFill>
                <a:latin typeface="Trebuchet MS" panose="020B0703020202090204" pitchFamily="34" charset="0"/>
              </a:rPr>
              <a:t>certaines clauses du contrat sont mises en veille,</a:t>
            </a:r>
          </a:p>
          <a:p>
            <a:pPr>
              <a:buClr>
                <a:srgbClr val="00B4CB"/>
              </a:buClr>
              <a:buFont typeface="Wingdings" pitchFamily="2" charset="2"/>
              <a:buChar char="ü"/>
            </a:pPr>
            <a:r>
              <a:rPr lang="fr-FR" sz="2000" dirty="0">
                <a:solidFill>
                  <a:srgbClr val="343434"/>
                </a:solidFill>
                <a:latin typeface="Trebuchet MS" panose="020B0703020202090204" pitchFamily="34" charset="0"/>
              </a:rPr>
              <a:t>possibilité de financement,</a:t>
            </a:r>
          </a:p>
          <a:p>
            <a:pPr>
              <a:buClr>
                <a:srgbClr val="00B4CB"/>
              </a:buClr>
              <a:buFont typeface="Wingdings" pitchFamily="2" charset="2"/>
              <a:buChar char="ü"/>
            </a:pPr>
            <a:r>
              <a:rPr lang="fr-FR" sz="2000" spc="-150" dirty="0">
                <a:solidFill>
                  <a:srgbClr val="343434"/>
                </a:solidFill>
                <a:latin typeface="Trebuchet MS" panose="020B0703020202090204" pitchFamily="34" charset="0"/>
              </a:rPr>
              <a:t>gestion administrative : 3 à 4 mois avant le départ.</a:t>
            </a:r>
          </a:p>
        </p:txBody>
      </p:sp>
      <p:sp>
        <p:nvSpPr>
          <p:cNvPr id="10" name="Rectangle 9">
            <a:extLst>
              <a:ext uri="{FF2B5EF4-FFF2-40B4-BE49-F238E27FC236}">
                <a16:creationId xmlns:a16="http://schemas.microsoft.com/office/drawing/2014/main" id="{5BD83AA7-9D29-9F4C-ADAC-93ADE0D27369}"/>
              </a:ext>
            </a:extLst>
          </p:cNvPr>
          <p:cNvSpPr/>
          <p:nvPr/>
        </p:nvSpPr>
        <p:spPr>
          <a:xfrm>
            <a:off x="471388" y="6126809"/>
            <a:ext cx="11046778" cy="618631"/>
          </a:xfrm>
          <a:prstGeom prst="rect">
            <a:avLst/>
          </a:prstGeom>
        </p:spPr>
        <p:txBody>
          <a:bodyPr wrap="square">
            <a:spAutoFit/>
          </a:bodyPr>
          <a:lstStyle/>
          <a:p>
            <a:pPr algn="ctr">
              <a:lnSpc>
                <a:spcPct val="90000"/>
              </a:lnSpc>
              <a:defRPr/>
            </a:pPr>
            <a:r>
              <a:rPr lang="fr-FR" sz="2000" b="1" i="1" dirty="0">
                <a:solidFill>
                  <a:schemeClr val="bg1">
                    <a:lumMod val="50000"/>
                  </a:schemeClr>
                </a:solidFill>
                <a:latin typeface="Trebuchet MS" panose="020B0703020202090204" pitchFamily="34" charset="0"/>
                <a:sym typeface="Wingdings" panose="05000000000000000000" pitchFamily="2" charset="2"/>
              </a:rPr>
              <a:t>PLUS DE RENSEIGNEMENTS</a:t>
            </a:r>
            <a:r>
              <a:rPr lang="fr-FR" b="1" i="1" dirty="0">
                <a:solidFill>
                  <a:schemeClr val="bg1">
                    <a:lumMod val="50000"/>
                  </a:schemeClr>
                </a:solidFill>
                <a:latin typeface="Trebuchet MS" panose="020B0703020202090204" pitchFamily="34" charset="0"/>
                <a:sym typeface="Wingdings" panose="05000000000000000000" pitchFamily="2" charset="2"/>
              </a:rPr>
              <a:t/>
            </a:r>
            <a:br>
              <a:rPr lang="fr-FR" b="1" i="1" dirty="0">
                <a:solidFill>
                  <a:schemeClr val="bg1">
                    <a:lumMod val="50000"/>
                  </a:schemeClr>
                </a:solidFill>
                <a:latin typeface="Trebuchet MS" panose="020B0703020202090204" pitchFamily="34" charset="0"/>
                <a:sym typeface="Wingdings" panose="05000000000000000000" pitchFamily="2" charset="2"/>
              </a:rPr>
            </a:br>
            <a:r>
              <a:rPr lang="fr-FR" i="1" dirty="0">
                <a:solidFill>
                  <a:schemeClr val="bg1">
                    <a:lumMod val="50000"/>
                  </a:schemeClr>
                </a:solidFill>
                <a:latin typeface="Trebuchet MS" panose="020B0703020202090204" pitchFamily="34" charset="0"/>
                <a:sym typeface="Wingdings" panose="05000000000000000000" pitchFamily="2" charset="2"/>
              </a:rPr>
              <a:t>Référente mobilité au CFA des Universités : </a:t>
            </a:r>
            <a:r>
              <a:rPr lang="fr-FR" i="1" dirty="0">
                <a:solidFill>
                  <a:schemeClr val="bg1">
                    <a:lumMod val="50000"/>
                  </a:schemeClr>
                </a:solidFill>
                <a:latin typeface="Trebuchet MS" panose="020B0703020202090204" pitchFamily="34" charset="0"/>
              </a:rPr>
              <a:t>Magali COMMUNEAU </a:t>
            </a:r>
            <a:r>
              <a:rPr lang="fr-FR" i="1" dirty="0">
                <a:solidFill>
                  <a:schemeClr val="bg1">
                    <a:lumMod val="50000"/>
                  </a:schemeClr>
                </a:solidFill>
                <a:latin typeface="Trebuchet MS" panose="020B0703020202090204" pitchFamily="34" charset="0"/>
                <a:hlinkClick r:id="rId5">
                  <a:extLst>
                    <a:ext uri="{A12FA001-AC4F-418D-AE19-62706E023703}">
                      <ahyp:hlinkClr xmlns="" xmlns:ahyp="http://schemas.microsoft.com/office/drawing/2018/hyperlinkcolor" val="tx"/>
                    </a:ext>
                  </a:extLst>
                </a:hlinkClick>
              </a:rPr>
              <a:t>apprentissage@cfa-univ.fr</a:t>
            </a:r>
            <a:endParaRPr lang="fr-FR" i="1" dirty="0">
              <a:solidFill>
                <a:schemeClr val="bg1">
                  <a:lumMod val="50000"/>
                </a:schemeClr>
              </a:solidFill>
              <a:latin typeface="Trebuchet MS" panose="020B0703020202090204" pitchFamily="34" charset="0"/>
            </a:endParaRPr>
          </a:p>
        </p:txBody>
      </p:sp>
    </p:spTree>
    <p:extLst>
      <p:ext uri="{BB962C8B-B14F-4D97-AF65-F5344CB8AC3E}">
        <p14:creationId xmlns:p14="http://schemas.microsoft.com/office/powerpoint/2010/main" val="988014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0D808384-BEB3-7F4E-9D14-C5AAB77572A8}"/>
              </a:ext>
            </a:extLst>
          </p:cNvPr>
          <p:cNvSpPr txBox="1">
            <a:spLocks/>
          </p:cNvSpPr>
          <p:nvPr/>
        </p:nvSpPr>
        <p:spPr bwMode="auto">
          <a:xfrm>
            <a:off x="1971486" y="282914"/>
            <a:ext cx="9672183"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rgbClr val="169CAD"/>
                </a:solidFill>
                <a:latin typeface="Trebuchet MS"/>
                <a:ea typeface="MS PGothic" panose="020B0600070205080204" pitchFamily="34" charset="-128"/>
                <a:cs typeface="Trebuchet MS"/>
              </a:defRPr>
            </a:lvl1pPr>
            <a:lvl2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2pPr>
            <a:lvl3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3pPr>
            <a:lvl4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4pPr>
            <a:lvl5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5pPr>
            <a:lvl6pPr marL="457200" algn="ctr" defTabSz="457200" rtl="0" fontAlgn="base">
              <a:spcBef>
                <a:spcPct val="0"/>
              </a:spcBef>
              <a:spcAft>
                <a:spcPct val="0"/>
              </a:spcAft>
              <a:defRPr sz="4400">
                <a:solidFill>
                  <a:srgbClr val="169CAD"/>
                </a:solidFill>
                <a:latin typeface="Trebuchet MS" charset="0"/>
                <a:ea typeface="ＭＳ Ｐゴシック" charset="0"/>
              </a:defRPr>
            </a:lvl6pPr>
            <a:lvl7pPr marL="914400" algn="ctr" defTabSz="457200" rtl="0" fontAlgn="base">
              <a:spcBef>
                <a:spcPct val="0"/>
              </a:spcBef>
              <a:spcAft>
                <a:spcPct val="0"/>
              </a:spcAft>
              <a:defRPr sz="4400">
                <a:solidFill>
                  <a:srgbClr val="169CAD"/>
                </a:solidFill>
                <a:latin typeface="Trebuchet MS" charset="0"/>
                <a:ea typeface="ＭＳ Ｐゴシック" charset="0"/>
              </a:defRPr>
            </a:lvl7pPr>
            <a:lvl8pPr marL="1371600" algn="ctr" defTabSz="457200" rtl="0" fontAlgn="base">
              <a:spcBef>
                <a:spcPct val="0"/>
              </a:spcBef>
              <a:spcAft>
                <a:spcPct val="0"/>
              </a:spcAft>
              <a:defRPr sz="4400">
                <a:solidFill>
                  <a:srgbClr val="169CAD"/>
                </a:solidFill>
                <a:latin typeface="Trebuchet MS" charset="0"/>
                <a:ea typeface="ＭＳ Ｐゴシック" charset="0"/>
              </a:defRPr>
            </a:lvl8pPr>
            <a:lvl9pPr marL="1828800" algn="ctr" defTabSz="457200" rtl="0" fontAlgn="base">
              <a:spcBef>
                <a:spcPct val="0"/>
              </a:spcBef>
              <a:spcAft>
                <a:spcPct val="0"/>
              </a:spcAft>
              <a:defRPr sz="4400">
                <a:solidFill>
                  <a:srgbClr val="169CAD"/>
                </a:solidFill>
                <a:latin typeface="Trebuchet MS" charset="0"/>
                <a:ea typeface="ＭＳ Ｐゴシック" charset="0"/>
              </a:defRPr>
            </a:lvl9pPr>
          </a:lstStyle>
          <a:p>
            <a:pPr algn="l" eaLnBrk="1" hangingPunct="1"/>
            <a:r>
              <a:rPr lang="fr-FR" altLang="fr-FR" dirty="0">
                <a:latin typeface="Trebuchet MS" panose="020B0603020202020204" pitchFamily="34" charset="0"/>
                <a:cs typeface="Trebuchet MS" panose="020B0603020202020204" pitchFamily="34" charset="0"/>
              </a:rPr>
              <a:t>Le planning d’alternance</a:t>
            </a:r>
          </a:p>
        </p:txBody>
      </p:sp>
      <p:pic>
        <p:nvPicPr>
          <p:cNvPr id="7" name="Image 6">
            <a:extLst>
              <a:ext uri="{FF2B5EF4-FFF2-40B4-BE49-F238E27FC236}">
                <a16:creationId xmlns:a16="http://schemas.microsoft.com/office/drawing/2014/main" id="{76AE534F-92D4-924E-A433-62DAE1F32CF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65152" y="282914"/>
            <a:ext cx="1086399" cy="1149684"/>
          </a:xfrm>
          <a:prstGeom prst="rect">
            <a:avLst/>
          </a:prstGeom>
        </p:spPr>
      </p:pic>
      <p:pic>
        <p:nvPicPr>
          <p:cNvPr id="2" name="Image 1"/>
          <p:cNvPicPr>
            <a:picLocks noChangeAspect="1"/>
          </p:cNvPicPr>
          <p:nvPr/>
        </p:nvPicPr>
        <p:blipFill>
          <a:blip r:embed="rId4"/>
          <a:stretch>
            <a:fillRect/>
          </a:stretch>
        </p:blipFill>
        <p:spPr>
          <a:xfrm>
            <a:off x="1794503" y="1313025"/>
            <a:ext cx="8732996" cy="474458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Image 7">
            <a:hlinkClick r:id="rId3"/>
            <a:extLst>
              <a:ext uri="{FF2B5EF4-FFF2-40B4-BE49-F238E27FC236}">
                <a16:creationId xmlns:a16="http://schemas.microsoft.com/office/drawing/2014/main" id="{CB20293F-8F64-4F41-83F1-61E82377B4F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1990159"/>
            <a:ext cx="12192000" cy="4889501"/>
          </a:xfrm>
          <a:prstGeom prst="rect">
            <a:avLst/>
          </a:prstGeom>
        </p:spPr>
      </p:pic>
      <p:sp>
        <p:nvSpPr>
          <p:cNvPr id="37890" name="Espace réservé du contenu 2"/>
          <p:cNvSpPr>
            <a:spLocks noGrp="1"/>
          </p:cNvSpPr>
          <p:nvPr>
            <p:ph idx="1"/>
          </p:nvPr>
        </p:nvSpPr>
        <p:spPr>
          <a:xfrm>
            <a:off x="0" y="161361"/>
            <a:ext cx="12192000" cy="4889500"/>
          </a:xfrm>
          <a:noFill/>
        </p:spPr>
        <p:txBody>
          <a:bodyPr/>
          <a:lstStyle/>
          <a:p>
            <a:pPr marL="0" indent="0" algn="ctr">
              <a:lnSpc>
                <a:spcPts val="4680"/>
              </a:lnSpc>
              <a:spcBef>
                <a:spcPts val="0"/>
              </a:spcBef>
              <a:buNone/>
            </a:pPr>
            <a:r>
              <a:rPr lang="fr-FR" altLang="fr-FR" sz="3600" dirty="0">
                <a:solidFill>
                  <a:schemeClr val="tx1">
                    <a:lumMod val="85000"/>
                    <a:lumOff val="15000"/>
                  </a:schemeClr>
                </a:solidFill>
                <a:latin typeface="Trebuchet MS" panose="020B0603020202020204" pitchFamily="34" charset="0"/>
                <a:cs typeface="Trebuchet MS" panose="020B0603020202020204" pitchFamily="34" charset="0"/>
              </a:rPr>
              <a:t>Un site internet qui reprend toutes </a:t>
            </a:r>
          </a:p>
          <a:p>
            <a:pPr marL="0" indent="0" algn="ctr">
              <a:lnSpc>
                <a:spcPts val="4680"/>
              </a:lnSpc>
              <a:spcBef>
                <a:spcPts val="0"/>
              </a:spcBef>
              <a:buNone/>
            </a:pPr>
            <a:r>
              <a:rPr lang="fr-FR" altLang="fr-FR" sz="3600" dirty="0">
                <a:solidFill>
                  <a:schemeClr val="tx1">
                    <a:lumMod val="85000"/>
                    <a:lumOff val="15000"/>
                  </a:schemeClr>
                </a:solidFill>
                <a:latin typeface="Trebuchet MS" panose="020B0603020202020204" pitchFamily="34" charset="0"/>
                <a:cs typeface="Trebuchet MS" panose="020B0603020202020204" pitchFamily="34" charset="0"/>
              </a:rPr>
              <a:t>les informations sur :</a:t>
            </a:r>
          </a:p>
          <a:p>
            <a:pPr marL="457200" lvl="1" indent="0">
              <a:buNone/>
            </a:pPr>
            <a:r>
              <a:rPr lang="fr-FR" altLang="fr-FR" sz="1600" i="1" dirty="0">
                <a:solidFill>
                  <a:srgbClr val="0DABBB"/>
                </a:solidFill>
                <a:latin typeface="Trebuchet MS" panose="020B0603020202020204" pitchFamily="34" charset="0"/>
                <a:cs typeface="Trebuchet MS" panose="020B0603020202020204" pitchFamily="34" charset="0"/>
              </a:rPr>
              <a:t>La démarche apprentissage / Les infos apprenti / Les infos employeur / Le contrat d’apprentissage / Les formations</a:t>
            </a:r>
          </a:p>
          <a:p>
            <a:pPr marL="0" indent="0" algn="ctr">
              <a:buNone/>
            </a:pPr>
            <a:endParaRPr lang="fr-FR" altLang="fr-FR" dirty="0">
              <a:solidFill>
                <a:srgbClr val="169CAD"/>
              </a:solidFill>
              <a:latin typeface="Trebuchet MS" panose="020B0603020202020204" pitchFamily="34" charset="0"/>
              <a:cs typeface="Trebuchet MS" panose="020B0603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p:cNvSpPr>
            <a:spLocks noGrp="1"/>
          </p:cNvSpPr>
          <p:nvPr>
            <p:ph idx="1"/>
          </p:nvPr>
        </p:nvSpPr>
        <p:spPr>
          <a:xfrm>
            <a:off x="537884" y="1761561"/>
            <a:ext cx="10980282" cy="3939987"/>
          </a:xfrm>
        </p:spPr>
        <p:txBody>
          <a:bodyPr/>
          <a:lstStyle/>
          <a:p>
            <a:pPr marL="0" indent="0" algn="ctr">
              <a:buNone/>
            </a:pPr>
            <a:r>
              <a:rPr lang="fr-FR" altLang="fr-FR" sz="2400" dirty="0">
                <a:latin typeface="Trebuchet MS" panose="020B0603020202020204" pitchFamily="34" charset="0"/>
                <a:cs typeface="Trebuchet MS" panose="020B0603020202020204" pitchFamily="34" charset="0"/>
              </a:rPr>
              <a:t>	</a:t>
            </a:r>
            <a:r>
              <a:rPr lang="fr-FR" altLang="fr-FR" sz="2400" b="1" dirty="0">
                <a:latin typeface="Trebuchet MS" panose="020B0703020202090204" pitchFamily="34" charset="0"/>
                <a:cs typeface="Trebuchet MS" panose="020B0603020202020204" pitchFamily="34" charset="0"/>
              </a:rPr>
              <a:t>RESPONSABLES PÉDAGOGIQUES DE LA FORMATION </a:t>
            </a:r>
            <a:r>
              <a:rPr lang="fr-FR" altLang="fr-FR" sz="2400" b="1" dirty="0" smtClean="0">
                <a:latin typeface="Trebuchet MS" panose="020B0703020202090204" pitchFamily="34" charset="0"/>
                <a:cs typeface="Trebuchet MS" panose="020B0603020202020204" pitchFamily="34" charset="0"/>
              </a:rPr>
              <a:t>:</a:t>
            </a:r>
          </a:p>
          <a:p>
            <a:pPr marL="0" indent="0" algn="ctr">
              <a:buNone/>
            </a:pPr>
            <a:r>
              <a:rPr lang="fr-FR" altLang="fr-FR" sz="2400" b="1" i="1" dirty="0" smtClean="0">
                <a:solidFill>
                  <a:srgbClr val="0DABBB"/>
                </a:solidFill>
                <a:latin typeface="Trebuchet MS" panose="020B0703020202090204" pitchFamily="34" charset="0"/>
                <a:cs typeface="Trebuchet MS" panose="020B0603020202020204" pitchFamily="34" charset="0"/>
              </a:rPr>
              <a:t>Samuel CALLE et Pascal BOURQUIN</a:t>
            </a:r>
            <a:endParaRPr lang="fr-FR" altLang="fr-FR" sz="2400" b="1" i="1" dirty="0">
              <a:solidFill>
                <a:srgbClr val="0DABBB"/>
              </a:solidFill>
              <a:latin typeface="Trebuchet MS" panose="020B0703020202090204" pitchFamily="34" charset="0"/>
              <a:cs typeface="Trebuchet MS" panose="020B0603020202020204" pitchFamily="34" charset="0"/>
            </a:endParaRPr>
          </a:p>
          <a:p>
            <a:pPr algn="ctr">
              <a:buClr>
                <a:srgbClr val="00B4CB"/>
              </a:buClr>
              <a:buFont typeface="Wingdings" pitchFamily="2" charset="2"/>
              <a:buChar char="ü"/>
            </a:pPr>
            <a:r>
              <a:rPr lang="fr-FR" altLang="fr-FR" sz="2400" dirty="0">
                <a:latin typeface="Trebuchet MS" panose="020B0703020202090204" pitchFamily="34" charset="0"/>
                <a:cs typeface="Trebuchet MS" panose="020B0603020202020204" pitchFamily="34" charset="0"/>
              </a:rPr>
              <a:t>Missions, maquette pédagogique, contenu de la formation…</a:t>
            </a:r>
          </a:p>
          <a:p>
            <a:pPr marL="0" indent="0" algn="ctr">
              <a:buNone/>
            </a:pPr>
            <a:endParaRPr lang="fr-FR" altLang="fr-FR" sz="2400" dirty="0">
              <a:latin typeface="Trebuchet MS" panose="020B0703020202090204" pitchFamily="34" charset="0"/>
              <a:cs typeface="Trebuchet MS" panose="020B0603020202020204" pitchFamily="34" charset="0"/>
            </a:endParaRPr>
          </a:p>
          <a:p>
            <a:pPr marL="0" indent="0" algn="ctr">
              <a:buNone/>
            </a:pPr>
            <a:r>
              <a:rPr lang="fr-FR" altLang="fr-FR" sz="2400" b="1" dirty="0">
                <a:latin typeface="Trebuchet MS" panose="020B0703020202090204" pitchFamily="34" charset="0"/>
                <a:cs typeface="Trebuchet MS" panose="020B0603020202020204" pitchFamily="34" charset="0"/>
              </a:rPr>
              <a:t>PERSONNEL CFA DES UNIVERSITÉS CENTRE – VAL DE LOIRE </a:t>
            </a:r>
          </a:p>
          <a:p>
            <a:pPr marL="0" indent="0" algn="ctr">
              <a:buNone/>
            </a:pPr>
            <a:r>
              <a:rPr lang="fr-FR" altLang="fr-FR" sz="2400" b="1" dirty="0">
                <a:latin typeface="Trebuchet MS" panose="020B0703020202090204" pitchFamily="34" charset="0"/>
                <a:cs typeface="Trebuchet MS" panose="020B0603020202020204" pitchFamily="34" charset="0"/>
              </a:rPr>
              <a:t>EN CHARGE DE LA FORMATION </a:t>
            </a:r>
            <a:r>
              <a:rPr lang="fr-FR" altLang="fr-FR" sz="2400" b="1" dirty="0" smtClean="0">
                <a:latin typeface="Trebuchet MS" panose="020B0703020202090204" pitchFamily="34" charset="0"/>
                <a:cs typeface="Trebuchet MS" panose="020B0603020202020204" pitchFamily="34" charset="0"/>
              </a:rPr>
              <a:t>: </a:t>
            </a:r>
          </a:p>
          <a:p>
            <a:pPr marL="0" indent="0" algn="ctr">
              <a:buNone/>
            </a:pPr>
            <a:r>
              <a:rPr lang="fr-FR" altLang="fr-FR" sz="2400" b="1" i="1" dirty="0" smtClean="0">
                <a:solidFill>
                  <a:srgbClr val="0DABBB"/>
                </a:solidFill>
                <a:latin typeface="Trebuchet MS" panose="020B0703020202090204" pitchFamily="34" charset="0"/>
                <a:cs typeface="Trebuchet MS" panose="020B0603020202020204" pitchFamily="34" charset="0"/>
              </a:rPr>
              <a:t>Corinne LEGRAS - 06 22 50 08 97 – corinne.legras@univ-tours.fr</a:t>
            </a:r>
            <a:endParaRPr lang="fr-FR" altLang="fr-FR" sz="2400" b="1" i="1" dirty="0">
              <a:solidFill>
                <a:srgbClr val="0DABBB"/>
              </a:solidFill>
              <a:latin typeface="Trebuchet MS" panose="020B0703020202090204" pitchFamily="34" charset="0"/>
              <a:cs typeface="Trebuchet MS" panose="020B0603020202020204" pitchFamily="34" charset="0"/>
            </a:endParaRPr>
          </a:p>
          <a:p>
            <a:pPr algn="ctr">
              <a:buClr>
                <a:srgbClr val="00B4CB"/>
              </a:buClr>
              <a:buFont typeface="Wingdings" pitchFamily="2" charset="2"/>
              <a:buChar char="ü"/>
            </a:pPr>
            <a:r>
              <a:rPr lang="fr-FR" altLang="fr-FR" sz="2400" dirty="0">
                <a:latin typeface="Trebuchet MS" panose="020B0703020202090204" pitchFamily="34" charset="0"/>
                <a:cs typeface="Trebuchet MS" panose="020B0603020202020204" pitchFamily="34" charset="0"/>
              </a:rPr>
              <a:t>Informations apprentissage, aides, suivi des contrats, accompagnement au placement…</a:t>
            </a:r>
            <a:endParaRPr lang="fr-FR" altLang="fr-FR" sz="2800" dirty="0">
              <a:latin typeface="Trebuchet MS" panose="020B0603020202020204" pitchFamily="34" charset="0"/>
              <a:cs typeface="Trebuchet MS" panose="020B0603020202020204" pitchFamily="34" charset="0"/>
            </a:endParaRPr>
          </a:p>
          <a:p>
            <a:pPr marL="0" indent="0">
              <a:buNone/>
            </a:pPr>
            <a:endParaRPr lang="fr-FR" altLang="fr-FR" sz="2800" dirty="0">
              <a:latin typeface="Trebuchet MS" panose="020B0603020202020204" pitchFamily="34" charset="0"/>
              <a:cs typeface="Trebuchet MS" panose="020B0603020202020204" pitchFamily="34" charset="0"/>
            </a:endParaRPr>
          </a:p>
          <a:p>
            <a:pPr marL="0" indent="0"/>
            <a:endParaRPr lang="fr-FR" altLang="fr-FR" dirty="0">
              <a:latin typeface="Trebuchet MS" panose="020B0603020202020204" pitchFamily="34" charset="0"/>
              <a:cs typeface="Trebuchet MS" panose="020B0603020202020204" pitchFamily="34" charset="0"/>
            </a:endParaRPr>
          </a:p>
        </p:txBody>
      </p:sp>
      <p:sp>
        <p:nvSpPr>
          <p:cNvPr id="6" name="Titre 1">
            <a:extLst>
              <a:ext uri="{FF2B5EF4-FFF2-40B4-BE49-F238E27FC236}">
                <a16:creationId xmlns:a16="http://schemas.microsoft.com/office/drawing/2014/main" id="{6F633E68-32FA-6F40-B762-CC63C171988F}"/>
              </a:ext>
            </a:extLst>
          </p:cNvPr>
          <p:cNvSpPr txBox="1">
            <a:spLocks/>
          </p:cNvSpPr>
          <p:nvPr/>
        </p:nvSpPr>
        <p:spPr bwMode="auto">
          <a:xfrm>
            <a:off x="1845983" y="121553"/>
            <a:ext cx="9672183"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rgbClr val="169CAD"/>
                </a:solidFill>
                <a:latin typeface="Trebuchet MS"/>
                <a:ea typeface="MS PGothic" panose="020B0600070205080204" pitchFamily="34" charset="-128"/>
                <a:cs typeface="Trebuchet MS"/>
              </a:defRPr>
            </a:lvl1pPr>
            <a:lvl2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2pPr>
            <a:lvl3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3pPr>
            <a:lvl4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4pPr>
            <a:lvl5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5pPr>
            <a:lvl6pPr marL="457200" algn="ctr" defTabSz="457200" rtl="0" fontAlgn="base">
              <a:spcBef>
                <a:spcPct val="0"/>
              </a:spcBef>
              <a:spcAft>
                <a:spcPct val="0"/>
              </a:spcAft>
              <a:defRPr sz="4400">
                <a:solidFill>
                  <a:srgbClr val="169CAD"/>
                </a:solidFill>
                <a:latin typeface="Trebuchet MS" charset="0"/>
                <a:ea typeface="ＭＳ Ｐゴシック" charset="0"/>
              </a:defRPr>
            </a:lvl6pPr>
            <a:lvl7pPr marL="914400" algn="ctr" defTabSz="457200" rtl="0" fontAlgn="base">
              <a:spcBef>
                <a:spcPct val="0"/>
              </a:spcBef>
              <a:spcAft>
                <a:spcPct val="0"/>
              </a:spcAft>
              <a:defRPr sz="4400">
                <a:solidFill>
                  <a:srgbClr val="169CAD"/>
                </a:solidFill>
                <a:latin typeface="Trebuchet MS" charset="0"/>
                <a:ea typeface="ＭＳ Ｐゴシック" charset="0"/>
              </a:defRPr>
            </a:lvl7pPr>
            <a:lvl8pPr marL="1371600" algn="ctr" defTabSz="457200" rtl="0" fontAlgn="base">
              <a:spcBef>
                <a:spcPct val="0"/>
              </a:spcBef>
              <a:spcAft>
                <a:spcPct val="0"/>
              </a:spcAft>
              <a:defRPr sz="4400">
                <a:solidFill>
                  <a:srgbClr val="169CAD"/>
                </a:solidFill>
                <a:latin typeface="Trebuchet MS" charset="0"/>
                <a:ea typeface="ＭＳ Ｐゴシック" charset="0"/>
              </a:defRPr>
            </a:lvl8pPr>
            <a:lvl9pPr marL="1828800" algn="ctr" defTabSz="457200" rtl="0" fontAlgn="base">
              <a:spcBef>
                <a:spcPct val="0"/>
              </a:spcBef>
              <a:spcAft>
                <a:spcPct val="0"/>
              </a:spcAft>
              <a:defRPr sz="4400">
                <a:solidFill>
                  <a:srgbClr val="169CAD"/>
                </a:solidFill>
                <a:latin typeface="Trebuchet MS" charset="0"/>
                <a:ea typeface="ＭＳ Ｐゴシック" charset="0"/>
              </a:defRPr>
            </a:lvl9pPr>
          </a:lstStyle>
          <a:p>
            <a:pPr algn="l" eaLnBrk="1" hangingPunct="1"/>
            <a:r>
              <a:rPr lang="fr-FR" altLang="fr-FR" spc="-150" dirty="0">
                <a:latin typeface="Trebuchet MS" panose="020B0603020202020204" pitchFamily="34" charset="0"/>
                <a:cs typeface="Trebuchet MS" panose="020B0603020202020204" pitchFamily="34" charset="0"/>
              </a:rPr>
              <a:t>Vos interlocuteurs</a:t>
            </a:r>
          </a:p>
        </p:txBody>
      </p:sp>
      <p:pic>
        <p:nvPicPr>
          <p:cNvPr id="13" name="Image 12">
            <a:extLst>
              <a:ext uri="{FF2B5EF4-FFF2-40B4-BE49-F238E27FC236}">
                <a16:creationId xmlns:a16="http://schemas.microsoft.com/office/drawing/2014/main" id="{0CDAD214-4B7C-2448-A12D-55A00E63907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46477" y="148667"/>
            <a:ext cx="1050934" cy="111215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16386" name="Sous-titre 2"/>
          <p:cNvSpPr>
            <a:spLocks noGrp="1"/>
          </p:cNvSpPr>
          <p:nvPr>
            <p:ph type="subTitle" idx="1"/>
          </p:nvPr>
        </p:nvSpPr>
        <p:spPr>
          <a:xfrm>
            <a:off x="0" y="3116071"/>
            <a:ext cx="12192000" cy="1752600"/>
          </a:xfrm>
        </p:spPr>
        <p:txBody>
          <a:bodyPr/>
          <a:lstStyle/>
          <a:p>
            <a:pPr eaLnBrk="1" hangingPunct="1"/>
            <a:r>
              <a:rPr lang="fr-FR" altLang="fr-FR" sz="4000" i="0" dirty="0">
                <a:solidFill>
                  <a:schemeClr val="bg1"/>
                </a:solidFill>
                <a:latin typeface="Trebuchet MS" panose="020B0603020202020204" pitchFamily="34" charset="0"/>
                <a:cs typeface="Trebuchet MS" panose="020B0603020202020204" pitchFamily="34" charset="0"/>
              </a:rPr>
              <a:t>Objectif : Présentation du CFA des Universités </a:t>
            </a:r>
          </a:p>
          <a:p>
            <a:pPr eaLnBrk="1" hangingPunct="1"/>
            <a:r>
              <a:rPr lang="fr-FR" altLang="fr-FR" sz="4000" i="0" dirty="0">
                <a:solidFill>
                  <a:schemeClr val="bg1"/>
                </a:solidFill>
                <a:latin typeface="Trebuchet MS" panose="020B0603020202020204" pitchFamily="34" charset="0"/>
                <a:cs typeface="Trebuchet MS" panose="020B0603020202020204" pitchFamily="34" charset="0"/>
              </a:rPr>
              <a:t>et des modalités de </a:t>
            </a:r>
          </a:p>
          <a:p>
            <a:pPr eaLnBrk="1" hangingPunct="1"/>
            <a:r>
              <a:rPr lang="fr-FR" altLang="fr-FR" sz="4000" i="0" dirty="0">
                <a:solidFill>
                  <a:schemeClr val="bg1"/>
                </a:solidFill>
                <a:latin typeface="Trebuchet MS" panose="020B0603020202020204" pitchFamily="34" charset="0"/>
                <a:cs typeface="Trebuchet MS" panose="020B0603020202020204" pitchFamily="34" charset="0"/>
              </a:rPr>
              <a:t>l’apprentissage à l’Université.</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Espace réservé du contenu 2"/>
          <p:cNvSpPr>
            <a:spLocks noGrp="1"/>
          </p:cNvSpPr>
          <p:nvPr>
            <p:ph idx="1"/>
          </p:nvPr>
        </p:nvSpPr>
        <p:spPr>
          <a:xfrm>
            <a:off x="609600" y="1600202"/>
            <a:ext cx="10972800" cy="2631140"/>
          </a:xfrm>
        </p:spPr>
        <p:txBody>
          <a:bodyPr/>
          <a:lstStyle/>
          <a:p>
            <a:pPr marL="0" indent="0">
              <a:buNone/>
            </a:pPr>
            <a:endParaRPr lang="fr-FR" altLang="fr-FR" dirty="0">
              <a:latin typeface="Trebuchet MS" panose="020B0603020202020204" pitchFamily="34" charset="0"/>
              <a:cs typeface="Trebuchet MS" panose="020B0603020202020204" pitchFamily="34" charset="0"/>
            </a:endParaRPr>
          </a:p>
          <a:p>
            <a:pPr marL="0" indent="0">
              <a:buNone/>
            </a:pPr>
            <a:endParaRPr lang="fr-FR" altLang="fr-FR" sz="2000" dirty="0">
              <a:latin typeface="Trebuchet MS" panose="020B0603020202020204" pitchFamily="34" charset="0"/>
              <a:cs typeface="Trebuchet MS" panose="020B0603020202020204" pitchFamily="34" charset="0"/>
            </a:endParaRPr>
          </a:p>
          <a:p>
            <a:pPr marL="0" indent="0" algn="r">
              <a:buNone/>
            </a:pPr>
            <a:endParaRPr lang="fr-FR" altLang="fr-FR" sz="3600" dirty="0">
              <a:latin typeface="Trebuchet MS" panose="020B0603020202020204" pitchFamily="34" charset="0"/>
              <a:cs typeface="Trebuchet MS" panose="020B0603020202020204" pitchFamily="34" charset="0"/>
            </a:endParaRPr>
          </a:p>
          <a:p>
            <a:pPr marL="0" indent="0" algn="ctr">
              <a:buNone/>
            </a:pPr>
            <a:r>
              <a:rPr lang="fr-FR" altLang="fr-FR" sz="3600" dirty="0">
                <a:latin typeface="Trebuchet MS" panose="020B0603020202020204" pitchFamily="34" charset="0"/>
                <a:cs typeface="Trebuchet MS" panose="020B0603020202020204" pitchFamily="34" charset="0"/>
              </a:rPr>
              <a:t>Merci pour votre attention.</a:t>
            </a:r>
          </a:p>
          <a:p>
            <a:pPr marL="0" indent="0"/>
            <a:endParaRPr lang="fr-FR" altLang="fr-FR" dirty="0">
              <a:latin typeface="Trebuchet MS" panose="020B0603020202020204" pitchFamily="34" charset="0"/>
              <a:cs typeface="Trebuchet MS" panose="020B0603020202020204" pitchFamily="34" charset="0"/>
            </a:endParaRPr>
          </a:p>
        </p:txBody>
      </p:sp>
      <p:sp>
        <p:nvSpPr>
          <p:cNvPr id="4" name="Titre 1">
            <a:extLst>
              <a:ext uri="{FF2B5EF4-FFF2-40B4-BE49-F238E27FC236}">
                <a16:creationId xmlns:a16="http://schemas.microsoft.com/office/drawing/2014/main" id="{2A2A6AE0-21B9-AC44-A05A-D164FC721361}"/>
              </a:ext>
            </a:extLst>
          </p:cNvPr>
          <p:cNvSpPr txBox="1">
            <a:spLocks/>
          </p:cNvSpPr>
          <p:nvPr/>
        </p:nvSpPr>
        <p:spPr bwMode="auto">
          <a:xfrm>
            <a:off x="1845983" y="121553"/>
            <a:ext cx="9672183"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rgbClr val="169CAD"/>
                </a:solidFill>
                <a:latin typeface="Trebuchet MS"/>
                <a:ea typeface="MS PGothic" panose="020B0600070205080204" pitchFamily="34" charset="-128"/>
                <a:cs typeface="Trebuchet MS"/>
              </a:defRPr>
            </a:lvl1pPr>
            <a:lvl2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2pPr>
            <a:lvl3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3pPr>
            <a:lvl4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4pPr>
            <a:lvl5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5pPr>
            <a:lvl6pPr marL="457200" algn="ctr" defTabSz="457200" rtl="0" fontAlgn="base">
              <a:spcBef>
                <a:spcPct val="0"/>
              </a:spcBef>
              <a:spcAft>
                <a:spcPct val="0"/>
              </a:spcAft>
              <a:defRPr sz="4400">
                <a:solidFill>
                  <a:srgbClr val="169CAD"/>
                </a:solidFill>
                <a:latin typeface="Trebuchet MS" charset="0"/>
                <a:ea typeface="ＭＳ Ｐゴシック" charset="0"/>
              </a:defRPr>
            </a:lvl6pPr>
            <a:lvl7pPr marL="914400" algn="ctr" defTabSz="457200" rtl="0" fontAlgn="base">
              <a:spcBef>
                <a:spcPct val="0"/>
              </a:spcBef>
              <a:spcAft>
                <a:spcPct val="0"/>
              </a:spcAft>
              <a:defRPr sz="4400">
                <a:solidFill>
                  <a:srgbClr val="169CAD"/>
                </a:solidFill>
                <a:latin typeface="Trebuchet MS" charset="0"/>
                <a:ea typeface="ＭＳ Ｐゴシック" charset="0"/>
              </a:defRPr>
            </a:lvl7pPr>
            <a:lvl8pPr marL="1371600" algn="ctr" defTabSz="457200" rtl="0" fontAlgn="base">
              <a:spcBef>
                <a:spcPct val="0"/>
              </a:spcBef>
              <a:spcAft>
                <a:spcPct val="0"/>
              </a:spcAft>
              <a:defRPr sz="4400">
                <a:solidFill>
                  <a:srgbClr val="169CAD"/>
                </a:solidFill>
                <a:latin typeface="Trebuchet MS" charset="0"/>
                <a:ea typeface="ＭＳ Ｐゴシック" charset="0"/>
              </a:defRPr>
            </a:lvl8pPr>
            <a:lvl9pPr marL="1828800" algn="ctr" defTabSz="457200" rtl="0" fontAlgn="base">
              <a:spcBef>
                <a:spcPct val="0"/>
              </a:spcBef>
              <a:spcAft>
                <a:spcPct val="0"/>
              </a:spcAft>
              <a:defRPr sz="4400">
                <a:solidFill>
                  <a:srgbClr val="169CAD"/>
                </a:solidFill>
                <a:latin typeface="Trebuchet MS" charset="0"/>
                <a:ea typeface="ＭＳ Ｐゴシック" charset="0"/>
              </a:defRPr>
            </a:lvl9pPr>
          </a:lstStyle>
          <a:p>
            <a:pPr algn="l" eaLnBrk="1" hangingPunct="1"/>
            <a:r>
              <a:rPr lang="fr-FR" altLang="fr-FR" spc="-150" dirty="0">
                <a:solidFill>
                  <a:srgbClr val="00B4CB"/>
                </a:solidFill>
                <a:latin typeface="Trebuchet MS" panose="020B0603020202020204" pitchFamily="34" charset="0"/>
                <a:cs typeface="Trebuchet MS" panose="020B0603020202020204" pitchFamily="34" charset="0"/>
              </a:rPr>
              <a:t>Avez-vous des questions ?</a:t>
            </a:r>
          </a:p>
        </p:txBody>
      </p:sp>
      <p:pic>
        <p:nvPicPr>
          <p:cNvPr id="8" name="Image 7">
            <a:extLst>
              <a:ext uri="{FF2B5EF4-FFF2-40B4-BE49-F238E27FC236}">
                <a16:creationId xmlns:a16="http://schemas.microsoft.com/office/drawing/2014/main" id="{A0C92C59-9D77-764C-8E50-D0DEB62B60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66846" y="147918"/>
            <a:ext cx="1080083" cy="1143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p:cNvSpPr>
          <p:nvPr>
            <p:ph type="title"/>
          </p:nvPr>
        </p:nvSpPr>
        <p:spPr>
          <a:xfrm>
            <a:off x="1981934" y="274638"/>
            <a:ext cx="9672183" cy="1143000"/>
          </a:xfrm>
        </p:spPr>
        <p:txBody>
          <a:bodyPr/>
          <a:lstStyle/>
          <a:p>
            <a:pPr algn="l" eaLnBrk="1" hangingPunct="1"/>
            <a:r>
              <a:rPr lang="fr-FR" altLang="fr-FR" dirty="0">
                <a:latin typeface="Trebuchet MS" panose="020B0603020202020204" pitchFamily="34" charset="0"/>
                <a:cs typeface="Trebuchet MS" panose="020B0603020202020204" pitchFamily="34" charset="0"/>
              </a:rPr>
              <a:t>Qu’est-ce que l’apprentissage ?</a:t>
            </a:r>
          </a:p>
        </p:txBody>
      </p:sp>
      <p:sp>
        <p:nvSpPr>
          <p:cNvPr id="19459" name="Espace réservé du contenu 2"/>
          <p:cNvSpPr>
            <a:spLocks noGrp="1"/>
          </p:cNvSpPr>
          <p:nvPr>
            <p:ph idx="1"/>
          </p:nvPr>
        </p:nvSpPr>
        <p:spPr>
          <a:xfrm>
            <a:off x="4464423" y="1740314"/>
            <a:ext cx="7189693" cy="3297851"/>
          </a:xfrm>
        </p:spPr>
        <p:txBody>
          <a:bodyPr/>
          <a:lstStyle/>
          <a:p>
            <a:pPr marL="0" indent="0" algn="just" eaLnBrk="1" hangingPunct="1">
              <a:buNone/>
            </a:pPr>
            <a:r>
              <a:rPr lang="fr-FR" altLang="fr-FR" sz="2800" dirty="0">
                <a:solidFill>
                  <a:schemeClr val="tx1">
                    <a:lumMod val="85000"/>
                    <a:lumOff val="15000"/>
                  </a:schemeClr>
                </a:solidFill>
                <a:latin typeface="Trebuchet MS" panose="020B0603020202020204" pitchFamily="34" charset="0"/>
                <a:cs typeface="Trebuchet MS" panose="020B0603020202020204" pitchFamily="34" charset="0"/>
              </a:rPr>
              <a:t>Un mode d’étude permettant d’alterner périodes en entreprise et à l’Université pour obtenir le même diplôme qu’en formation initiale, avec un statut de salarié en CDD ou CDI. </a:t>
            </a:r>
          </a:p>
        </p:txBody>
      </p:sp>
      <p:pic>
        <p:nvPicPr>
          <p:cNvPr id="19461" name="Image 2"/>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232978" y="119077"/>
            <a:ext cx="1748956" cy="14726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Image 1">
            <a:extLst>
              <a:ext uri="{FF2B5EF4-FFF2-40B4-BE49-F238E27FC236}">
                <a16:creationId xmlns:a16="http://schemas.microsoft.com/office/drawing/2014/main" id="{F8EECAAF-F95F-43E0-A265-D3E4961DDF40}"/>
              </a:ext>
            </a:extLst>
          </p:cNvPr>
          <p:cNvPicPr>
            <a:picLocks noChangeAspect="1"/>
          </p:cNvPicPr>
          <p:nvPr/>
        </p:nvPicPr>
        <p:blipFill>
          <a:blip r:embed="rId4"/>
          <a:stretch>
            <a:fillRect/>
          </a:stretch>
        </p:blipFill>
        <p:spPr>
          <a:xfrm>
            <a:off x="444725" y="1653134"/>
            <a:ext cx="3540254" cy="520486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p:cNvSpPr>
          <p:nvPr>
            <p:ph type="title"/>
          </p:nvPr>
        </p:nvSpPr>
        <p:spPr>
          <a:xfrm>
            <a:off x="1981934" y="274638"/>
            <a:ext cx="9672183" cy="1143000"/>
          </a:xfrm>
        </p:spPr>
        <p:txBody>
          <a:bodyPr/>
          <a:lstStyle/>
          <a:p>
            <a:pPr algn="l" eaLnBrk="1" hangingPunct="1"/>
            <a:r>
              <a:rPr lang="fr-FR" altLang="fr-FR" dirty="0">
                <a:latin typeface="Trebuchet MS" panose="020B0603020202020204" pitchFamily="34" charset="0"/>
                <a:cs typeface="Trebuchet MS" panose="020B0603020202020204" pitchFamily="34" charset="0"/>
              </a:rPr>
              <a:t>Qui ? Où ? Comment ?</a:t>
            </a:r>
          </a:p>
        </p:txBody>
      </p:sp>
      <p:sp>
        <p:nvSpPr>
          <p:cNvPr id="19459" name="Espace réservé du contenu 2"/>
          <p:cNvSpPr>
            <a:spLocks noGrp="1"/>
          </p:cNvSpPr>
          <p:nvPr>
            <p:ph idx="1"/>
          </p:nvPr>
        </p:nvSpPr>
        <p:spPr>
          <a:xfrm>
            <a:off x="537883" y="1740314"/>
            <a:ext cx="11116233" cy="4355686"/>
          </a:xfrm>
        </p:spPr>
        <p:txBody>
          <a:bodyPr/>
          <a:lstStyle/>
          <a:p>
            <a:pPr marL="0" indent="0" eaLnBrk="1" hangingPunct="1">
              <a:lnSpc>
                <a:spcPts val="3200"/>
              </a:lnSpc>
              <a:spcBef>
                <a:spcPts val="0"/>
              </a:spcBef>
              <a:spcAft>
                <a:spcPts val="0"/>
              </a:spcAft>
              <a:buNone/>
              <a:defRPr/>
            </a:pPr>
            <a:r>
              <a:rPr lang="fr-FR" altLang="fr-FR" dirty="0">
                <a:solidFill>
                  <a:srgbClr val="169CAD"/>
                </a:solidFill>
                <a:latin typeface="Trebuchet MS" panose="020B0603020202020204" pitchFamily="34" charset="0"/>
                <a:cs typeface="Trebuchet MS" panose="020B0603020202020204" pitchFamily="34" charset="0"/>
              </a:rPr>
              <a:t>QUI ?</a:t>
            </a:r>
          </a:p>
          <a:p>
            <a:pPr eaLnBrk="1" hangingPunct="1">
              <a:lnSpc>
                <a:spcPts val="3200"/>
              </a:lnSpc>
              <a:spcBef>
                <a:spcPts val="0"/>
              </a:spcBef>
              <a:spcAft>
                <a:spcPts val="0"/>
              </a:spcAft>
              <a:buFont typeface="Wingdings" pitchFamily="2" charset="2"/>
              <a:buChar char="ü"/>
              <a:defRPr/>
            </a:pPr>
            <a:r>
              <a:rPr lang="fr-FR" altLang="fr-FR" sz="2800" dirty="0">
                <a:solidFill>
                  <a:schemeClr val="tx1">
                    <a:lumMod val="85000"/>
                    <a:lumOff val="15000"/>
                  </a:schemeClr>
                </a:solidFill>
                <a:latin typeface="Trebuchet MS" panose="020B0603020202020204" pitchFamily="34" charset="0"/>
                <a:cs typeface="Trebuchet MS" panose="020B0603020202020204" pitchFamily="34" charset="0"/>
              </a:rPr>
              <a:t>Les étudiants jusqu’à 29 ans révolus</a:t>
            </a:r>
          </a:p>
          <a:p>
            <a:pPr marL="0" indent="0" eaLnBrk="1" hangingPunct="1">
              <a:lnSpc>
                <a:spcPts val="3200"/>
              </a:lnSpc>
              <a:spcBef>
                <a:spcPts val="0"/>
              </a:spcBef>
              <a:spcAft>
                <a:spcPts val="0"/>
              </a:spcAft>
              <a:buNone/>
              <a:defRPr/>
            </a:pPr>
            <a:endParaRPr lang="fr-FR" altLang="fr-FR" sz="1800" dirty="0">
              <a:solidFill>
                <a:schemeClr val="tx1"/>
              </a:solidFill>
              <a:latin typeface="Trebuchet MS" panose="020B0603020202020204" pitchFamily="34" charset="0"/>
              <a:cs typeface="Trebuchet MS" panose="020B0603020202020204" pitchFamily="34" charset="0"/>
            </a:endParaRPr>
          </a:p>
          <a:p>
            <a:pPr marL="0" indent="0" eaLnBrk="1" hangingPunct="1">
              <a:lnSpc>
                <a:spcPts val="3200"/>
              </a:lnSpc>
              <a:spcBef>
                <a:spcPts val="0"/>
              </a:spcBef>
              <a:spcAft>
                <a:spcPts val="0"/>
              </a:spcAft>
              <a:buNone/>
              <a:defRPr/>
            </a:pPr>
            <a:r>
              <a:rPr lang="fr-FR" altLang="fr-FR" dirty="0">
                <a:solidFill>
                  <a:srgbClr val="169CAD"/>
                </a:solidFill>
                <a:latin typeface="Trebuchet MS" panose="020B0603020202020204" pitchFamily="34" charset="0"/>
                <a:cs typeface="Trebuchet MS" panose="020B0603020202020204" pitchFamily="34" charset="0"/>
              </a:rPr>
              <a:t>OÙ ?</a:t>
            </a:r>
          </a:p>
          <a:p>
            <a:pPr marL="342900" lvl="1" indent="-342900">
              <a:lnSpc>
                <a:spcPts val="3200"/>
              </a:lnSpc>
              <a:spcBef>
                <a:spcPts val="0"/>
              </a:spcBef>
              <a:spcAft>
                <a:spcPts val="0"/>
              </a:spcAft>
              <a:buFont typeface="Wingdings" pitchFamily="2" charset="2"/>
              <a:buChar char="ü"/>
              <a:defRPr/>
            </a:pPr>
            <a:r>
              <a:rPr lang="fr-FR" altLang="fr-FR" dirty="0">
                <a:solidFill>
                  <a:schemeClr val="tx1">
                    <a:lumMod val="85000"/>
                    <a:lumOff val="15000"/>
                  </a:schemeClr>
                </a:solidFill>
                <a:latin typeface="Trebuchet MS" panose="020B0603020202020204" pitchFamily="34" charset="0"/>
              </a:rPr>
              <a:t>Dans une structure privée ou publique </a:t>
            </a:r>
          </a:p>
          <a:p>
            <a:pPr marL="342900" lvl="1" indent="-342900">
              <a:lnSpc>
                <a:spcPts val="3200"/>
              </a:lnSpc>
              <a:spcBef>
                <a:spcPts val="0"/>
              </a:spcBef>
              <a:spcAft>
                <a:spcPts val="0"/>
              </a:spcAft>
              <a:buFont typeface="Wingdings" pitchFamily="2" charset="2"/>
              <a:buChar char="ü"/>
              <a:defRPr/>
            </a:pPr>
            <a:r>
              <a:rPr lang="fr-FR" altLang="fr-FR" dirty="0">
                <a:solidFill>
                  <a:schemeClr val="tx1">
                    <a:lumMod val="85000"/>
                    <a:lumOff val="15000"/>
                  </a:schemeClr>
                </a:solidFill>
                <a:latin typeface="Trebuchet MS" panose="020B0603020202020204" pitchFamily="34" charset="0"/>
              </a:rPr>
              <a:t>Dans toute la France</a:t>
            </a:r>
          </a:p>
          <a:p>
            <a:pPr marL="0" lvl="1" indent="0">
              <a:lnSpc>
                <a:spcPts val="3200"/>
              </a:lnSpc>
              <a:spcBef>
                <a:spcPts val="0"/>
              </a:spcBef>
              <a:spcAft>
                <a:spcPts val="0"/>
              </a:spcAft>
              <a:buNone/>
              <a:defRPr/>
            </a:pPr>
            <a:endParaRPr lang="fr-FR" altLang="fr-FR" dirty="0">
              <a:solidFill>
                <a:srgbClr val="1F497D"/>
              </a:solidFill>
              <a:latin typeface="Trebuchet MS" panose="020B0603020202020204" pitchFamily="34" charset="0"/>
            </a:endParaRPr>
          </a:p>
          <a:p>
            <a:pPr marL="0" indent="0" eaLnBrk="1" hangingPunct="1">
              <a:lnSpc>
                <a:spcPts val="3200"/>
              </a:lnSpc>
              <a:spcBef>
                <a:spcPts val="0"/>
              </a:spcBef>
              <a:spcAft>
                <a:spcPts val="0"/>
              </a:spcAft>
              <a:buNone/>
              <a:defRPr/>
            </a:pPr>
            <a:r>
              <a:rPr lang="fr-FR" altLang="fr-FR" dirty="0">
                <a:solidFill>
                  <a:srgbClr val="169CAD"/>
                </a:solidFill>
                <a:latin typeface="Trebuchet MS" panose="020B0603020202020204" pitchFamily="34" charset="0"/>
                <a:cs typeface="Trebuchet MS" panose="020B0603020202020204" pitchFamily="34" charset="0"/>
              </a:rPr>
              <a:t>COMMENT ?</a:t>
            </a:r>
          </a:p>
          <a:p>
            <a:pPr marL="342900" lvl="1" indent="-342900">
              <a:lnSpc>
                <a:spcPts val="3200"/>
              </a:lnSpc>
              <a:spcBef>
                <a:spcPts val="0"/>
              </a:spcBef>
              <a:spcAft>
                <a:spcPts val="0"/>
              </a:spcAft>
              <a:buFont typeface="Wingdings" pitchFamily="2" charset="2"/>
              <a:buChar char="ü"/>
              <a:defRPr/>
            </a:pPr>
            <a:r>
              <a:rPr lang="fr-FR" altLang="fr-FR" dirty="0">
                <a:solidFill>
                  <a:schemeClr val="tx1">
                    <a:lumMod val="85000"/>
                    <a:lumOff val="15000"/>
                  </a:schemeClr>
                </a:solidFill>
                <a:latin typeface="Trebuchet MS" panose="020B0603020202020204" pitchFamily="34" charset="0"/>
              </a:rPr>
              <a:t>Répondre aux exigences du recrutement universitaire</a:t>
            </a:r>
          </a:p>
          <a:p>
            <a:pPr marL="342900" lvl="1" indent="-342900">
              <a:lnSpc>
                <a:spcPts val="3200"/>
              </a:lnSpc>
              <a:spcBef>
                <a:spcPts val="0"/>
              </a:spcBef>
              <a:spcAft>
                <a:spcPts val="0"/>
              </a:spcAft>
              <a:buFont typeface="Wingdings" pitchFamily="2" charset="2"/>
              <a:buChar char="ü"/>
              <a:defRPr/>
            </a:pPr>
            <a:r>
              <a:rPr lang="fr-FR" altLang="fr-FR" dirty="0">
                <a:solidFill>
                  <a:schemeClr val="tx1">
                    <a:lumMod val="85000"/>
                    <a:lumOff val="15000"/>
                  </a:schemeClr>
                </a:solidFill>
                <a:latin typeface="Trebuchet MS" panose="020B0603020202020204" pitchFamily="34" charset="0"/>
              </a:rPr>
              <a:t>Signer un contrat d’apprentissage</a:t>
            </a:r>
          </a:p>
          <a:p>
            <a:pPr marL="0" indent="0" eaLnBrk="1" hangingPunct="1">
              <a:lnSpc>
                <a:spcPts val="3200"/>
              </a:lnSpc>
              <a:spcBef>
                <a:spcPts val="0"/>
              </a:spcBef>
              <a:spcAft>
                <a:spcPts val="0"/>
              </a:spcAft>
              <a:buNone/>
              <a:defRPr/>
            </a:pPr>
            <a:endParaRPr lang="fr-FR" altLang="fr-FR" sz="2800" dirty="0">
              <a:latin typeface="Trebuchet MS" panose="020B0603020202020204" pitchFamily="34" charset="0"/>
              <a:cs typeface="Trebuchet MS" panose="020B0603020202020204" pitchFamily="34" charset="0"/>
            </a:endParaRPr>
          </a:p>
        </p:txBody>
      </p:sp>
      <p:pic>
        <p:nvPicPr>
          <p:cNvPr id="8" name="Image 7">
            <a:extLst>
              <a:ext uri="{FF2B5EF4-FFF2-40B4-BE49-F238E27FC236}">
                <a16:creationId xmlns:a16="http://schemas.microsoft.com/office/drawing/2014/main" id="{483A2C77-D842-E94E-8383-A355F9EED54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7883" y="267954"/>
            <a:ext cx="1086399" cy="1149684"/>
          </a:xfrm>
          <a:prstGeom prst="rect">
            <a:avLst/>
          </a:prstGeom>
        </p:spPr>
      </p:pic>
    </p:spTree>
    <p:extLst>
      <p:ext uri="{BB962C8B-B14F-4D97-AF65-F5344CB8AC3E}">
        <p14:creationId xmlns:p14="http://schemas.microsoft.com/office/powerpoint/2010/main" val="3498645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1" name="Rectangle 3"/>
          <p:cNvSpPr>
            <a:spLocks noChangeArrowheads="1"/>
          </p:cNvSpPr>
          <p:nvPr/>
        </p:nvSpPr>
        <p:spPr bwMode="auto">
          <a:xfrm>
            <a:off x="2008091" y="1127450"/>
            <a:ext cx="11116234"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rgbClr val="1E201F"/>
                </a:solidFill>
                <a:latin typeface="Trebuchet MS" panose="020B0603020202020204" pitchFamily="34" charset="0"/>
                <a:ea typeface="MS PGothic" panose="020B0600070205080204" pitchFamily="34" charset="-128"/>
                <a:cs typeface="Trebuchet MS" panose="020B0603020202020204" pitchFamily="34" charset="0"/>
              </a:defRPr>
            </a:lvl1pPr>
            <a:lvl2pPr marL="742950" indent="-285750">
              <a:spcBef>
                <a:spcPct val="20000"/>
              </a:spcBef>
              <a:buFont typeface="Arial" panose="020B0604020202020204" pitchFamily="34" charset="0"/>
              <a:buChar char="–"/>
              <a:defRPr sz="2800">
                <a:solidFill>
                  <a:srgbClr val="1E201F"/>
                </a:solidFill>
                <a:latin typeface="Trebuchet MS" panose="020B0603020202020204" pitchFamily="34" charset="0"/>
                <a:ea typeface="MS PGothic" panose="020B0600070205080204" pitchFamily="34" charset="-128"/>
                <a:cs typeface="Trebuchet MS" panose="020B0603020202020204" pitchFamily="34" charset="0"/>
              </a:defRPr>
            </a:lvl2pPr>
            <a:lvl3pPr marL="1143000" indent="-228600">
              <a:spcBef>
                <a:spcPct val="20000"/>
              </a:spcBef>
              <a:buFont typeface="Arial" panose="020B0604020202020204" pitchFamily="34" charset="0"/>
              <a:buChar char="•"/>
              <a:defRPr sz="2400">
                <a:solidFill>
                  <a:srgbClr val="1E201F"/>
                </a:solidFill>
                <a:latin typeface="Trebuchet MS" panose="020B0603020202020204" pitchFamily="34" charset="0"/>
                <a:ea typeface="MS PGothic" panose="020B0600070205080204" pitchFamily="34" charset="-128"/>
                <a:cs typeface="Trebuchet MS" panose="020B0603020202020204" pitchFamily="34" charset="0"/>
              </a:defRPr>
            </a:lvl3pPr>
            <a:lvl4pPr marL="1600200" indent="-228600">
              <a:spcBef>
                <a:spcPct val="20000"/>
              </a:spcBef>
              <a:buFont typeface="Arial" panose="020B0604020202020204" pitchFamily="34" charset="0"/>
              <a:buChar char="–"/>
              <a:defRPr sz="2000">
                <a:solidFill>
                  <a:srgbClr val="1E201F"/>
                </a:solidFill>
                <a:latin typeface="Trebuchet MS" panose="020B0603020202020204" pitchFamily="34" charset="0"/>
                <a:ea typeface="MS PGothic" panose="020B0600070205080204" pitchFamily="34" charset="-128"/>
                <a:cs typeface="Trebuchet MS" panose="020B0603020202020204" pitchFamily="34" charset="0"/>
              </a:defRPr>
            </a:lvl4pPr>
            <a:lvl5pPr marL="2057400" indent="-228600">
              <a:spcBef>
                <a:spcPct val="20000"/>
              </a:spcBef>
              <a:buFont typeface="Arial" panose="020B0604020202020204" pitchFamily="34" charset="0"/>
              <a:buChar char="»"/>
              <a:defRPr sz="2000">
                <a:solidFill>
                  <a:srgbClr val="1E201F"/>
                </a:solidFill>
                <a:latin typeface="Trebuchet MS" panose="020B0603020202020204" pitchFamily="34" charset="0"/>
                <a:ea typeface="MS PGothic" panose="020B0600070205080204" pitchFamily="34" charset="-128"/>
                <a:cs typeface="Trebuchet MS" panose="020B0603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rgbClr val="1E201F"/>
                </a:solidFill>
                <a:latin typeface="Trebuchet MS" panose="020B0603020202020204" pitchFamily="34" charset="0"/>
                <a:ea typeface="MS PGothic" panose="020B0600070205080204" pitchFamily="34" charset="-128"/>
                <a:cs typeface="Trebuchet MS" panose="020B0603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rgbClr val="1E201F"/>
                </a:solidFill>
                <a:latin typeface="Trebuchet MS" panose="020B0603020202020204" pitchFamily="34" charset="0"/>
                <a:ea typeface="MS PGothic" panose="020B0600070205080204" pitchFamily="34" charset="-128"/>
                <a:cs typeface="Trebuchet MS" panose="020B0603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rgbClr val="1E201F"/>
                </a:solidFill>
                <a:latin typeface="Trebuchet MS" panose="020B0603020202020204" pitchFamily="34" charset="0"/>
                <a:ea typeface="MS PGothic" panose="020B0600070205080204" pitchFamily="34" charset="-128"/>
                <a:cs typeface="Trebuchet MS" panose="020B0603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rgbClr val="1E201F"/>
                </a:solidFill>
                <a:latin typeface="Trebuchet MS" panose="020B0603020202020204" pitchFamily="34" charset="0"/>
                <a:ea typeface="MS PGothic" panose="020B0600070205080204" pitchFamily="34" charset="-128"/>
                <a:cs typeface="Trebuchet MS" panose="020B0603020202020204" pitchFamily="34" charset="0"/>
              </a:defRPr>
            </a:lvl9pPr>
          </a:lstStyle>
          <a:p>
            <a:pPr eaLnBrk="1" hangingPunct="1">
              <a:spcBef>
                <a:spcPct val="0"/>
              </a:spcBef>
              <a:buFontTx/>
              <a:buNone/>
            </a:pPr>
            <a:r>
              <a:rPr lang="fr-FR" altLang="fr-FR" sz="1600" dirty="0"/>
              <a:t>RÉMUNÉRATION MENSUELLE EN % DU SMIC ou SMC ( Salaire Minimum Conventionnel)</a:t>
            </a:r>
          </a:p>
          <a:p>
            <a:pPr eaLnBrk="1" hangingPunct="1">
              <a:spcBef>
                <a:spcPct val="0"/>
              </a:spcBef>
              <a:buFontTx/>
              <a:buNone/>
            </a:pPr>
            <a:r>
              <a:rPr lang="fr-FR" altLang="fr-FR" sz="1600" dirty="0"/>
              <a:t>SMIC mensuel brut au 1er octobre 2021 : 10,25 € : </a:t>
            </a:r>
            <a:r>
              <a:rPr lang="fr-FR" altLang="fr-FR" sz="1600" dirty="0">
                <a:solidFill>
                  <a:srgbClr val="169CAD"/>
                </a:solidFill>
              </a:rPr>
              <a:t>1 589,47 €</a:t>
            </a:r>
            <a:endParaRPr lang="fr-FR" altLang="fr-FR" sz="1600" dirty="0"/>
          </a:p>
          <a:p>
            <a:pPr eaLnBrk="1" hangingPunct="1">
              <a:spcBef>
                <a:spcPct val="0"/>
              </a:spcBef>
              <a:buFontTx/>
              <a:buNone/>
            </a:pPr>
            <a:r>
              <a:rPr lang="fr-FR" altLang="fr-FR" sz="1600" dirty="0"/>
              <a:t>Taux horaire brut : </a:t>
            </a:r>
            <a:r>
              <a:rPr lang="fr-FR" altLang="fr-FR" sz="1600" dirty="0">
                <a:solidFill>
                  <a:srgbClr val="169CAD"/>
                </a:solidFill>
              </a:rPr>
              <a:t>10,48 €</a:t>
            </a:r>
          </a:p>
        </p:txBody>
      </p:sp>
      <p:sp>
        <p:nvSpPr>
          <p:cNvPr id="9" name="Titre 1">
            <a:extLst>
              <a:ext uri="{FF2B5EF4-FFF2-40B4-BE49-F238E27FC236}">
                <a16:creationId xmlns:a16="http://schemas.microsoft.com/office/drawing/2014/main" id="{5537959B-E6A2-4F4B-9EF9-453100FD27B3}"/>
              </a:ext>
            </a:extLst>
          </p:cNvPr>
          <p:cNvSpPr txBox="1">
            <a:spLocks/>
          </p:cNvSpPr>
          <p:nvPr/>
        </p:nvSpPr>
        <p:spPr bwMode="auto">
          <a:xfrm>
            <a:off x="1971486" y="170875"/>
            <a:ext cx="9672183"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rgbClr val="169CAD"/>
                </a:solidFill>
                <a:latin typeface="Trebuchet MS"/>
                <a:ea typeface="MS PGothic" panose="020B0600070205080204" pitchFamily="34" charset="-128"/>
                <a:cs typeface="Trebuchet MS"/>
              </a:defRPr>
            </a:lvl1pPr>
            <a:lvl2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2pPr>
            <a:lvl3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3pPr>
            <a:lvl4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4pPr>
            <a:lvl5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5pPr>
            <a:lvl6pPr marL="457200" algn="ctr" defTabSz="457200" rtl="0" fontAlgn="base">
              <a:spcBef>
                <a:spcPct val="0"/>
              </a:spcBef>
              <a:spcAft>
                <a:spcPct val="0"/>
              </a:spcAft>
              <a:defRPr sz="4400">
                <a:solidFill>
                  <a:srgbClr val="169CAD"/>
                </a:solidFill>
                <a:latin typeface="Trebuchet MS" charset="0"/>
                <a:ea typeface="ＭＳ Ｐゴシック" charset="0"/>
              </a:defRPr>
            </a:lvl6pPr>
            <a:lvl7pPr marL="914400" algn="ctr" defTabSz="457200" rtl="0" fontAlgn="base">
              <a:spcBef>
                <a:spcPct val="0"/>
              </a:spcBef>
              <a:spcAft>
                <a:spcPct val="0"/>
              </a:spcAft>
              <a:defRPr sz="4400">
                <a:solidFill>
                  <a:srgbClr val="169CAD"/>
                </a:solidFill>
                <a:latin typeface="Trebuchet MS" charset="0"/>
                <a:ea typeface="ＭＳ Ｐゴシック" charset="0"/>
              </a:defRPr>
            </a:lvl7pPr>
            <a:lvl8pPr marL="1371600" algn="ctr" defTabSz="457200" rtl="0" fontAlgn="base">
              <a:spcBef>
                <a:spcPct val="0"/>
              </a:spcBef>
              <a:spcAft>
                <a:spcPct val="0"/>
              </a:spcAft>
              <a:defRPr sz="4400">
                <a:solidFill>
                  <a:srgbClr val="169CAD"/>
                </a:solidFill>
                <a:latin typeface="Trebuchet MS" charset="0"/>
                <a:ea typeface="ＭＳ Ｐゴシック" charset="0"/>
              </a:defRPr>
            </a:lvl8pPr>
            <a:lvl9pPr marL="1828800" algn="ctr" defTabSz="457200" rtl="0" fontAlgn="base">
              <a:spcBef>
                <a:spcPct val="0"/>
              </a:spcBef>
              <a:spcAft>
                <a:spcPct val="0"/>
              </a:spcAft>
              <a:defRPr sz="4400">
                <a:solidFill>
                  <a:srgbClr val="169CAD"/>
                </a:solidFill>
                <a:latin typeface="Trebuchet MS" charset="0"/>
                <a:ea typeface="ＭＳ Ｐゴシック" charset="0"/>
              </a:defRPr>
            </a:lvl9pPr>
          </a:lstStyle>
          <a:p>
            <a:pPr algn="l" eaLnBrk="1" hangingPunct="1"/>
            <a:r>
              <a:rPr lang="fr-FR" altLang="fr-FR" dirty="0">
                <a:latin typeface="Trebuchet MS" panose="020B0603020202020204" pitchFamily="34" charset="0"/>
                <a:cs typeface="Trebuchet MS" panose="020B0603020202020204" pitchFamily="34" charset="0"/>
              </a:rPr>
              <a:t>Quelle rémunération ?</a:t>
            </a:r>
          </a:p>
        </p:txBody>
      </p:sp>
      <p:pic>
        <p:nvPicPr>
          <p:cNvPr id="13" name="Image 12">
            <a:extLst>
              <a:ext uri="{FF2B5EF4-FFF2-40B4-BE49-F238E27FC236}">
                <a16:creationId xmlns:a16="http://schemas.microsoft.com/office/drawing/2014/main" id="{6F5FF32A-205E-4D49-97A8-09FF567052B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48331" y="269546"/>
            <a:ext cx="1086399" cy="1149684"/>
          </a:xfrm>
          <a:prstGeom prst="rect">
            <a:avLst/>
          </a:prstGeom>
        </p:spPr>
      </p:pic>
      <p:pic>
        <p:nvPicPr>
          <p:cNvPr id="2" name="Image 1">
            <a:extLst>
              <a:ext uri="{FF2B5EF4-FFF2-40B4-BE49-F238E27FC236}">
                <a16:creationId xmlns:a16="http://schemas.microsoft.com/office/drawing/2014/main" id="{AB98534C-7D59-464D-A296-C632000610C8}"/>
              </a:ext>
            </a:extLst>
          </p:cNvPr>
          <p:cNvPicPr>
            <a:picLocks noChangeAspect="1"/>
          </p:cNvPicPr>
          <p:nvPr/>
        </p:nvPicPr>
        <p:blipFill>
          <a:blip r:embed="rId4"/>
          <a:stretch>
            <a:fillRect/>
          </a:stretch>
        </p:blipFill>
        <p:spPr>
          <a:xfrm>
            <a:off x="2008091" y="1958447"/>
            <a:ext cx="5797519" cy="4105270"/>
          </a:xfrm>
          <a:prstGeom prst="rect">
            <a:avLst/>
          </a:prstGeom>
        </p:spPr>
      </p:pic>
      <p:pic>
        <p:nvPicPr>
          <p:cNvPr id="3" name="Image 2">
            <a:extLst>
              <a:ext uri="{FF2B5EF4-FFF2-40B4-BE49-F238E27FC236}">
                <a16:creationId xmlns:a16="http://schemas.microsoft.com/office/drawing/2014/main" id="{2308CA07-D2FB-4479-A9DC-E17DE42A1DAE}"/>
              </a:ext>
            </a:extLst>
          </p:cNvPr>
          <p:cNvPicPr>
            <a:picLocks noChangeAspect="1"/>
          </p:cNvPicPr>
          <p:nvPr/>
        </p:nvPicPr>
        <p:blipFill rotWithShape="1">
          <a:blip r:embed="rId5"/>
          <a:srcRect r="6527" b="7346"/>
          <a:stretch/>
        </p:blipFill>
        <p:spPr>
          <a:xfrm>
            <a:off x="7805610" y="5275152"/>
            <a:ext cx="4332281" cy="1433137"/>
          </a:xfrm>
          <a:prstGeom prst="rect">
            <a:avLst/>
          </a:prstGeom>
        </p:spPr>
      </p:pic>
    </p:spTree>
    <p:extLst>
      <p:ext uri="{BB962C8B-B14F-4D97-AF65-F5344CB8AC3E}">
        <p14:creationId xmlns:p14="http://schemas.microsoft.com/office/powerpoint/2010/main" val="3031553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7" name="Espace réservé du contenu 2"/>
          <p:cNvSpPr>
            <a:spLocks noGrp="1"/>
          </p:cNvSpPr>
          <p:nvPr>
            <p:ph idx="1"/>
          </p:nvPr>
        </p:nvSpPr>
        <p:spPr>
          <a:xfrm>
            <a:off x="548331" y="1757083"/>
            <a:ext cx="11095338" cy="5145492"/>
          </a:xfrm>
        </p:spPr>
        <p:txBody>
          <a:bodyPr/>
          <a:lstStyle/>
          <a:p>
            <a:pPr algn="just">
              <a:spcBef>
                <a:spcPts val="1800"/>
              </a:spcBef>
              <a:buClr>
                <a:srgbClr val="169CAD"/>
              </a:buClr>
              <a:buFont typeface="Wingdings" pitchFamily="2" charset="2"/>
              <a:buChar char="ü"/>
            </a:pPr>
            <a:r>
              <a:rPr lang="fr-FR" sz="2000" b="1" dirty="0">
                <a:solidFill>
                  <a:schemeClr val="tx1">
                    <a:lumMod val="85000"/>
                    <a:lumOff val="15000"/>
                  </a:schemeClr>
                </a:solidFill>
              </a:rPr>
              <a:t>suivre une formation de qualité </a:t>
            </a:r>
            <a:r>
              <a:rPr lang="fr-FR" sz="2000" dirty="0">
                <a:solidFill>
                  <a:schemeClr val="tx1">
                    <a:lumMod val="85000"/>
                    <a:lumOff val="15000"/>
                  </a:schemeClr>
                </a:solidFill>
              </a:rPr>
              <a:t>assurée conjointement par les enseignants de l’université et les maîtres d’apprentissage dans l’entreprise ;</a:t>
            </a:r>
          </a:p>
          <a:p>
            <a:pPr algn="just">
              <a:spcBef>
                <a:spcPts val="1800"/>
              </a:spcBef>
              <a:buClr>
                <a:srgbClr val="169CAD"/>
              </a:buClr>
              <a:buFont typeface="Wingdings" pitchFamily="2" charset="2"/>
              <a:buChar char="ü"/>
            </a:pPr>
            <a:r>
              <a:rPr lang="fr-FR" sz="2000" b="1" dirty="0">
                <a:solidFill>
                  <a:schemeClr val="tx1">
                    <a:lumMod val="85000"/>
                    <a:lumOff val="15000"/>
                  </a:schemeClr>
                </a:solidFill>
              </a:rPr>
              <a:t>obtenir un diplôme de Bac +2 à Bac+5 </a:t>
            </a:r>
            <a:r>
              <a:rPr lang="fr-FR" sz="2000" dirty="0">
                <a:solidFill>
                  <a:schemeClr val="tx1">
                    <a:lumMod val="85000"/>
                    <a:lumOff val="15000"/>
                  </a:schemeClr>
                </a:solidFill>
              </a:rPr>
              <a:t>(DUT, licence professionnelle, master – préparation DCG/DSCG) ;</a:t>
            </a:r>
          </a:p>
          <a:p>
            <a:pPr algn="just">
              <a:spcBef>
                <a:spcPts val="1800"/>
              </a:spcBef>
              <a:buClr>
                <a:srgbClr val="169CAD"/>
              </a:buClr>
              <a:buFont typeface="Wingdings" pitchFamily="2" charset="2"/>
              <a:buChar char="ü"/>
            </a:pPr>
            <a:r>
              <a:rPr lang="fr-FR" sz="2000" b="1" dirty="0">
                <a:solidFill>
                  <a:schemeClr val="tx1">
                    <a:lumMod val="85000"/>
                    <a:lumOff val="15000"/>
                  </a:schemeClr>
                </a:solidFill>
              </a:rPr>
              <a:t>acquérir une expérience professionnelle </a:t>
            </a:r>
            <a:r>
              <a:rPr lang="fr-FR" sz="2000" dirty="0">
                <a:solidFill>
                  <a:schemeClr val="tx1">
                    <a:lumMod val="85000"/>
                    <a:lumOff val="15000"/>
                  </a:schemeClr>
                </a:solidFill>
              </a:rPr>
              <a:t>recherchée et valorisante,</a:t>
            </a:r>
          </a:p>
          <a:p>
            <a:pPr algn="just">
              <a:spcBef>
                <a:spcPts val="1800"/>
              </a:spcBef>
              <a:buClr>
                <a:srgbClr val="169CAD"/>
              </a:buClr>
              <a:buFont typeface="Wingdings" pitchFamily="2" charset="2"/>
              <a:buChar char="ü"/>
            </a:pPr>
            <a:r>
              <a:rPr lang="fr-FR" sz="2000" b="1" dirty="0">
                <a:solidFill>
                  <a:schemeClr val="tx1">
                    <a:lumMod val="85000"/>
                    <a:lumOff val="15000"/>
                  </a:schemeClr>
                </a:solidFill>
              </a:rPr>
              <a:t>signer un contrat de travail et bénéficier d’un statut de salarié </a:t>
            </a:r>
            <a:r>
              <a:rPr lang="fr-FR" sz="2000" dirty="0">
                <a:solidFill>
                  <a:schemeClr val="tx1">
                    <a:lumMod val="85000"/>
                    <a:lumOff val="15000"/>
                  </a:schemeClr>
                </a:solidFill>
              </a:rPr>
              <a:t>(congés payés, assurance maladie, mutuelle, cotisations retraite/chômage, etc.) ;</a:t>
            </a:r>
          </a:p>
          <a:p>
            <a:pPr algn="just">
              <a:spcBef>
                <a:spcPts val="1800"/>
              </a:spcBef>
              <a:buClr>
                <a:srgbClr val="169CAD"/>
              </a:buClr>
              <a:buFont typeface="Wingdings" pitchFamily="2" charset="2"/>
              <a:buChar char="ü"/>
            </a:pPr>
            <a:r>
              <a:rPr lang="fr-FR" sz="2000" b="1" dirty="0">
                <a:solidFill>
                  <a:schemeClr val="tx1">
                    <a:lumMod val="85000"/>
                    <a:lumOff val="15000"/>
                  </a:schemeClr>
                </a:solidFill>
              </a:rPr>
              <a:t>percevoir un salaire mensuel </a:t>
            </a:r>
            <a:r>
              <a:rPr lang="fr-FR" sz="2000" dirty="0">
                <a:solidFill>
                  <a:schemeClr val="tx1">
                    <a:lumMod val="85000"/>
                    <a:lumOff val="15000"/>
                  </a:schemeClr>
                </a:solidFill>
              </a:rPr>
              <a:t>en fonction de l’âge et de l’ancienneté dans le contrat ;</a:t>
            </a:r>
          </a:p>
          <a:p>
            <a:pPr algn="just">
              <a:spcBef>
                <a:spcPts val="1800"/>
              </a:spcBef>
              <a:buClr>
                <a:srgbClr val="169CAD"/>
              </a:buClr>
              <a:buFont typeface="Wingdings" pitchFamily="2" charset="2"/>
              <a:buChar char="ü"/>
            </a:pPr>
            <a:r>
              <a:rPr lang="fr-FR" sz="2000" b="1" dirty="0">
                <a:solidFill>
                  <a:schemeClr val="tx1">
                    <a:lumMod val="85000"/>
                    <a:lumOff val="15000"/>
                  </a:schemeClr>
                </a:solidFill>
              </a:rPr>
              <a:t>profiter d’une employabilité reconnue par les entreprises </a:t>
            </a:r>
            <a:r>
              <a:rPr lang="fr-FR" sz="2000" dirty="0">
                <a:solidFill>
                  <a:schemeClr val="tx1">
                    <a:lumMod val="85000"/>
                    <a:lumOff val="15000"/>
                  </a:schemeClr>
                </a:solidFill>
              </a:rPr>
              <a:t>avec une insertion professionnelle rapide ;</a:t>
            </a:r>
          </a:p>
          <a:p>
            <a:pPr algn="just">
              <a:spcBef>
                <a:spcPts val="1800"/>
              </a:spcBef>
              <a:buClr>
                <a:srgbClr val="169CAD"/>
              </a:buClr>
              <a:buFont typeface="Wingdings" pitchFamily="2" charset="2"/>
              <a:buChar char="ü"/>
            </a:pPr>
            <a:r>
              <a:rPr lang="fr-FR" sz="2000" b="1" dirty="0">
                <a:solidFill>
                  <a:schemeClr val="tx1">
                    <a:lumMod val="85000"/>
                    <a:lumOff val="15000"/>
                  </a:schemeClr>
                </a:solidFill>
              </a:rPr>
              <a:t>disposer d’un suivi individualisé </a:t>
            </a:r>
            <a:r>
              <a:rPr lang="fr-FR" sz="2000" dirty="0">
                <a:solidFill>
                  <a:schemeClr val="tx1">
                    <a:lumMod val="85000"/>
                    <a:lumOff val="15000"/>
                  </a:schemeClr>
                </a:solidFill>
              </a:rPr>
              <a:t>tout au long du parcours de l’apprenti.</a:t>
            </a:r>
          </a:p>
          <a:p>
            <a:pPr algn="just" eaLnBrk="1" hangingPunct="1">
              <a:spcBef>
                <a:spcPts val="1800"/>
              </a:spcBef>
              <a:buClr>
                <a:srgbClr val="169CAD"/>
              </a:buClr>
              <a:buFont typeface="Wingdings" pitchFamily="2" charset="2"/>
              <a:buChar char="ü"/>
              <a:defRPr/>
            </a:pPr>
            <a:endParaRPr lang="fr-FR" altLang="fr-FR" sz="2000" dirty="0">
              <a:solidFill>
                <a:schemeClr val="tx1">
                  <a:lumMod val="85000"/>
                  <a:lumOff val="15000"/>
                </a:schemeClr>
              </a:solidFill>
              <a:latin typeface="Trebuchet MS" panose="020B0603020202020204" pitchFamily="34" charset="0"/>
              <a:cs typeface="Trebuchet MS" panose="020B0603020202020204" pitchFamily="34" charset="0"/>
            </a:endParaRPr>
          </a:p>
        </p:txBody>
      </p:sp>
      <p:sp>
        <p:nvSpPr>
          <p:cNvPr id="5" name="Titre 1">
            <a:extLst>
              <a:ext uri="{FF2B5EF4-FFF2-40B4-BE49-F238E27FC236}">
                <a16:creationId xmlns:a16="http://schemas.microsoft.com/office/drawing/2014/main" id="{181A6FD0-B9E7-C841-A615-D47A6E98CCFD}"/>
              </a:ext>
            </a:extLst>
          </p:cNvPr>
          <p:cNvSpPr txBox="1">
            <a:spLocks/>
          </p:cNvSpPr>
          <p:nvPr/>
        </p:nvSpPr>
        <p:spPr bwMode="auto">
          <a:xfrm>
            <a:off x="1971486" y="282914"/>
            <a:ext cx="9672183"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rgbClr val="169CAD"/>
                </a:solidFill>
                <a:latin typeface="Trebuchet MS"/>
                <a:ea typeface="MS PGothic" panose="020B0600070205080204" pitchFamily="34" charset="-128"/>
                <a:cs typeface="Trebuchet MS"/>
              </a:defRPr>
            </a:lvl1pPr>
            <a:lvl2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2pPr>
            <a:lvl3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3pPr>
            <a:lvl4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4pPr>
            <a:lvl5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5pPr>
            <a:lvl6pPr marL="457200" algn="ctr" defTabSz="457200" rtl="0" fontAlgn="base">
              <a:spcBef>
                <a:spcPct val="0"/>
              </a:spcBef>
              <a:spcAft>
                <a:spcPct val="0"/>
              </a:spcAft>
              <a:defRPr sz="4400">
                <a:solidFill>
                  <a:srgbClr val="169CAD"/>
                </a:solidFill>
                <a:latin typeface="Trebuchet MS" charset="0"/>
                <a:ea typeface="ＭＳ Ｐゴシック" charset="0"/>
              </a:defRPr>
            </a:lvl6pPr>
            <a:lvl7pPr marL="914400" algn="ctr" defTabSz="457200" rtl="0" fontAlgn="base">
              <a:spcBef>
                <a:spcPct val="0"/>
              </a:spcBef>
              <a:spcAft>
                <a:spcPct val="0"/>
              </a:spcAft>
              <a:defRPr sz="4400">
                <a:solidFill>
                  <a:srgbClr val="169CAD"/>
                </a:solidFill>
                <a:latin typeface="Trebuchet MS" charset="0"/>
                <a:ea typeface="ＭＳ Ｐゴシック" charset="0"/>
              </a:defRPr>
            </a:lvl7pPr>
            <a:lvl8pPr marL="1371600" algn="ctr" defTabSz="457200" rtl="0" fontAlgn="base">
              <a:spcBef>
                <a:spcPct val="0"/>
              </a:spcBef>
              <a:spcAft>
                <a:spcPct val="0"/>
              </a:spcAft>
              <a:defRPr sz="4400">
                <a:solidFill>
                  <a:srgbClr val="169CAD"/>
                </a:solidFill>
                <a:latin typeface="Trebuchet MS" charset="0"/>
                <a:ea typeface="ＭＳ Ｐゴシック" charset="0"/>
              </a:defRPr>
            </a:lvl8pPr>
            <a:lvl9pPr marL="1828800" algn="ctr" defTabSz="457200" rtl="0" fontAlgn="base">
              <a:spcBef>
                <a:spcPct val="0"/>
              </a:spcBef>
              <a:spcAft>
                <a:spcPct val="0"/>
              </a:spcAft>
              <a:defRPr sz="4400">
                <a:solidFill>
                  <a:srgbClr val="169CAD"/>
                </a:solidFill>
                <a:latin typeface="Trebuchet MS" charset="0"/>
                <a:ea typeface="ＭＳ Ｐゴシック" charset="0"/>
              </a:defRPr>
            </a:lvl9pPr>
          </a:lstStyle>
          <a:p>
            <a:pPr algn="l" eaLnBrk="1" hangingPunct="1"/>
            <a:r>
              <a:rPr lang="fr-FR" altLang="fr-FR" dirty="0">
                <a:solidFill>
                  <a:srgbClr val="0DABBB"/>
                </a:solidFill>
                <a:latin typeface="Trebuchet MS" panose="020B0603020202020204" pitchFamily="34" charset="0"/>
                <a:cs typeface="Trebuchet MS" panose="020B0603020202020204" pitchFamily="34" charset="0"/>
              </a:rPr>
              <a:t>Quels sont les avantages de l’apprentissage à l’université ?</a:t>
            </a:r>
          </a:p>
        </p:txBody>
      </p:sp>
      <p:pic>
        <p:nvPicPr>
          <p:cNvPr id="11" name="Image 10">
            <a:extLst>
              <a:ext uri="{FF2B5EF4-FFF2-40B4-BE49-F238E27FC236}">
                <a16:creationId xmlns:a16="http://schemas.microsoft.com/office/drawing/2014/main" id="{EA2A8D51-362A-EC49-BB60-CBD5591D1150}"/>
              </a:ext>
            </a:extLst>
          </p:cNvPr>
          <p:cNvPicPr>
            <a:picLocks noChangeAspect="1"/>
          </p:cNvPicPr>
          <p:nvPr/>
        </p:nvPicPr>
        <p:blipFill>
          <a:blip r:embed="rId3"/>
          <a:stretch>
            <a:fillRect/>
          </a:stretch>
        </p:blipFill>
        <p:spPr>
          <a:xfrm>
            <a:off x="315250" y="98857"/>
            <a:ext cx="1514793" cy="151479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1776255" y="4043613"/>
            <a:ext cx="8927604" cy="2042501"/>
          </a:xfrm>
          <a:prstGeom prst="rect">
            <a:avLst/>
          </a:prstGeom>
        </p:spPr>
      </p:pic>
      <p:sp>
        <p:nvSpPr>
          <p:cNvPr id="6" name="Titre 1">
            <a:extLst>
              <a:ext uri="{FF2B5EF4-FFF2-40B4-BE49-F238E27FC236}">
                <a16:creationId xmlns:a16="http://schemas.microsoft.com/office/drawing/2014/main" id="{996B6496-BE4D-D841-B76D-3E0F8CF6C9EE}"/>
              </a:ext>
            </a:extLst>
          </p:cNvPr>
          <p:cNvSpPr txBox="1">
            <a:spLocks/>
          </p:cNvSpPr>
          <p:nvPr/>
        </p:nvSpPr>
        <p:spPr bwMode="auto">
          <a:xfrm>
            <a:off x="1971486" y="282914"/>
            <a:ext cx="9672183"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rgbClr val="169CAD"/>
                </a:solidFill>
                <a:latin typeface="Trebuchet MS"/>
                <a:ea typeface="MS PGothic" panose="020B0600070205080204" pitchFamily="34" charset="-128"/>
                <a:cs typeface="Trebuchet MS"/>
              </a:defRPr>
            </a:lvl1pPr>
            <a:lvl2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2pPr>
            <a:lvl3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3pPr>
            <a:lvl4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4pPr>
            <a:lvl5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5pPr>
            <a:lvl6pPr marL="457200" algn="ctr" defTabSz="457200" rtl="0" fontAlgn="base">
              <a:spcBef>
                <a:spcPct val="0"/>
              </a:spcBef>
              <a:spcAft>
                <a:spcPct val="0"/>
              </a:spcAft>
              <a:defRPr sz="4400">
                <a:solidFill>
                  <a:srgbClr val="169CAD"/>
                </a:solidFill>
                <a:latin typeface="Trebuchet MS" charset="0"/>
                <a:ea typeface="ＭＳ Ｐゴシック" charset="0"/>
              </a:defRPr>
            </a:lvl6pPr>
            <a:lvl7pPr marL="914400" algn="ctr" defTabSz="457200" rtl="0" fontAlgn="base">
              <a:spcBef>
                <a:spcPct val="0"/>
              </a:spcBef>
              <a:spcAft>
                <a:spcPct val="0"/>
              </a:spcAft>
              <a:defRPr sz="4400">
                <a:solidFill>
                  <a:srgbClr val="169CAD"/>
                </a:solidFill>
                <a:latin typeface="Trebuchet MS" charset="0"/>
                <a:ea typeface="ＭＳ Ｐゴシック" charset="0"/>
              </a:defRPr>
            </a:lvl7pPr>
            <a:lvl8pPr marL="1371600" algn="ctr" defTabSz="457200" rtl="0" fontAlgn="base">
              <a:spcBef>
                <a:spcPct val="0"/>
              </a:spcBef>
              <a:spcAft>
                <a:spcPct val="0"/>
              </a:spcAft>
              <a:defRPr sz="4400">
                <a:solidFill>
                  <a:srgbClr val="169CAD"/>
                </a:solidFill>
                <a:latin typeface="Trebuchet MS" charset="0"/>
                <a:ea typeface="ＭＳ Ｐゴシック" charset="0"/>
              </a:defRPr>
            </a:lvl8pPr>
            <a:lvl9pPr marL="1828800" algn="ctr" defTabSz="457200" rtl="0" fontAlgn="base">
              <a:spcBef>
                <a:spcPct val="0"/>
              </a:spcBef>
              <a:spcAft>
                <a:spcPct val="0"/>
              </a:spcAft>
              <a:defRPr sz="4400">
                <a:solidFill>
                  <a:srgbClr val="169CAD"/>
                </a:solidFill>
                <a:latin typeface="Trebuchet MS" charset="0"/>
                <a:ea typeface="ＭＳ Ｐゴシック" charset="0"/>
              </a:defRPr>
            </a:lvl9pPr>
          </a:lstStyle>
          <a:p>
            <a:pPr algn="l" eaLnBrk="1" hangingPunct="1"/>
            <a:r>
              <a:rPr lang="fr-FR" altLang="fr-FR" dirty="0">
                <a:latin typeface="Trebuchet MS" panose="020B0603020202020204" pitchFamily="34" charset="0"/>
                <a:cs typeface="Trebuchet MS" panose="020B0603020202020204" pitchFamily="34" charset="0"/>
              </a:rPr>
              <a:t>Un accompagnement sur mesure</a:t>
            </a:r>
          </a:p>
        </p:txBody>
      </p:sp>
      <p:pic>
        <p:nvPicPr>
          <p:cNvPr id="10" name="Image 9">
            <a:extLst>
              <a:ext uri="{FF2B5EF4-FFF2-40B4-BE49-F238E27FC236}">
                <a16:creationId xmlns:a16="http://schemas.microsoft.com/office/drawing/2014/main" id="{0C288E08-39BC-A74D-ACC7-0F729301A79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29296" y="267622"/>
            <a:ext cx="1085599" cy="1148838"/>
          </a:xfrm>
          <a:prstGeom prst="rect">
            <a:avLst/>
          </a:prstGeom>
        </p:spPr>
      </p:pic>
      <p:sp>
        <p:nvSpPr>
          <p:cNvPr id="11" name="Espace réservé du contenu 2">
            <a:extLst>
              <a:ext uri="{FF2B5EF4-FFF2-40B4-BE49-F238E27FC236}">
                <a16:creationId xmlns:a16="http://schemas.microsoft.com/office/drawing/2014/main" id="{8C71CDE7-CC6F-6946-805D-3F074B58D679}"/>
              </a:ext>
            </a:extLst>
          </p:cNvPr>
          <p:cNvSpPr>
            <a:spLocks noGrp="1"/>
          </p:cNvSpPr>
          <p:nvPr>
            <p:ph idx="1"/>
          </p:nvPr>
        </p:nvSpPr>
        <p:spPr>
          <a:xfrm>
            <a:off x="529295" y="1810067"/>
            <a:ext cx="11114373" cy="2771422"/>
          </a:xfrm>
        </p:spPr>
        <p:txBody>
          <a:bodyPr/>
          <a:lstStyle/>
          <a:p>
            <a:pPr marL="0" indent="0" algn="just">
              <a:buNone/>
            </a:pPr>
            <a:r>
              <a:rPr lang="fr-FR" sz="2800" dirty="0">
                <a:solidFill>
                  <a:schemeClr val="tx1">
                    <a:lumMod val="85000"/>
                    <a:lumOff val="15000"/>
                  </a:schemeClr>
                </a:solidFill>
              </a:rPr>
              <a:t>Le CFA des Universités Centre-Val de Loire et le responsable de la formation vous accompagne dans vos démarches de recherche d’entreprise afin de signer un contrat d’apprentissage le plus rapidement possible.</a:t>
            </a:r>
          </a:p>
        </p:txBody>
      </p:sp>
    </p:spTree>
    <p:extLst>
      <p:ext uri="{BB962C8B-B14F-4D97-AF65-F5344CB8AC3E}">
        <p14:creationId xmlns:p14="http://schemas.microsoft.com/office/powerpoint/2010/main" val="547921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53760" y="1944841"/>
            <a:ext cx="10989909" cy="4525963"/>
          </a:xfrm>
        </p:spPr>
        <p:txBody>
          <a:bodyPr/>
          <a:lstStyle/>
          <a:p>
            <a:pPr algn="just">
              <a:buClr>
                <a:srgbClr val="0DABBB"/>
              </a:buClr>
              <a:buFont typeface="Wingdings" pitchFamily="2" charset="2"/>
              <a:buChar char="ü"/>
            </a:pPr>
            <a:r>
              <a:rPr lang="fr-FR" sz="3600" dirty="0">
                <a:solidFill>
                  <a:schemeClr val="tx1">
                    <a:lumMod val="85000"/>
                    <a:lumOff val="15000"/>
                  </a:schemeClr>
                </a:solidFill>
              </a:rPr>
              <a:t> Connaitre son environnement professionnel, </a:t>
            </a:r>
          </a:p>
          <a:p>
            <a:pPr algn="just">
              <a:buClr>
                <a:srgbClr val="0DABBB"/>
              </a:buClr>
              <a:buFont typeface="Wingdings" pitchFamily="2" charset="2"/>
              <a:buChar char="ü"/>
            </a:pPr>
            <a:r>
              <a:rPr lang="fr-FR" sz="3600" dirty="0">
                <a:solidFill>
                  <a:schemeClr val="tx1">
                    <a:lumMod val="85000"/>
                    <a:lumOff val="15000"/>
                  </a:schemeClr>
                </a:solidFill>
              </a:rPr>
              <a:t> Elaborer un CV, </a:t>
            </a:r>
          </a:p>
          <a:p>
            <a:pPr algn="just">
              <a:buClr>
                <a:srgbClr val="0DABBB"/>
              </a:buClr>
              <a:buFont typeface="Wingdings" pitchFamily="2" charset="2"/>
              <a:buChar char="ü"/>
            </a:pPr>
            <a:r>
              <a:rPr lang="fr-FR" sz="3600" dirty="0">
                <a:solidFill>
                  <a:schemeClr val="tx1">
                    <a:lumMod val="85000"/>
                    <a:lumOff val="15000"/>
                  </a:schemeClr>
                </a:solidFill>
              </a:rPr>
              <a:t> Se préparer aux entretiens de motivation, </a:t>
            </a:r>
          </a:p>
          <a:p>
            <a:pPr algn="just">
              <a:buClr>
                <a:srgbClr val="0DABBB"/>
              </a:buClr>
              <a:buFont typeface="Wingdings" pitchFamily="2" charset="2"/>
              <a:buChar char="ü"/>
            </a:pPr>
            <a:r>
              <a:rPr lang="fr-FR" sz="3600" dirty="0">
                <a:solidFill>
                  <a:schemeClr val="tx1">
                    <a:lumMod val="85000"/>
                    <a:lumOff val="15000"/>
                  </a:schemeClr>
                </a:solidFill>
              </a:rPr>
              <a:t> Utilisation des réseaux sociaux, </a:t>
            </a:r>
          </a:p>
          <a:p>
            <a:pPr algn="just">
              <a:buClr>
                <a:srgbClr val="0DABBB"/>
              </a:buClr>
              <a:buFont typeface="Wingdings" pitchFamily="2" charset="2"/>
              <a:buChar char="ü"/>
            </a:pPr>
            <a:r>
              <a:rPr lang="fr-FR" sz="3600" dirty="0">
                <a:solidFill>
                  <a:schemeClr val="tx1">
                    <a:lumMod val="85000"/>
                    <a:lumOff val="15000"/>
                  </a:schemeClr>
                </a:solidFill>
              </a:rPr>
              <a:t> etc.</a:t>
            </a:r>
          </a:p>
        </p:txBody>
      </p:sp>
      <p:sp>
        <p:nvSpPr>
          <p:cNvPr id="5" name="Titre 1">
            <a:extLst>
              <a:ext uri="{FF2B5EF4-FFF2-40B4-BE49-F238E27FC236}">
                <a16:creationId xmlns:a16="http://schemas.microsoft.com/office/drawing/2014/main" id="{8119BFB3-083D-524A-8534-635AC3C1B388}"/>
              </a:ext>
            </a:extLst>
          </p:cNvPr>
          <p:cNvSpPr txBox="1">
            <a:spLocks/>
          </p:cNvSpPr>
          <p:nvPr/>
        </p:nvSpPr>
        <p:spPr bwMode="auto">
          <a:xfrm>
            <a:off x="1971486" y="925689"/>
            <a:ext cx="9672183" cy="6615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rgbClr val="169CAD"/>
                </a:solidFill>
                <a:latin typeface="Trebuchet MS"/>
                <a:ea typeface="MS PGothic" panose="020B0600070205080204" pitchFamily="34" charset="-128"/>
                <a:cs typeface="Trebuchet MS"/>
              </a:defRPr>
            </a:lvl1pPr>
            <a:lvl2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2pPr>
            <a:lvl3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3pPr>
            <a:lvl4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4pPr>
            <a:lvl5pPr algn="ctr" defTabSz="457200" rtl="0" eaLnBrk="0" fontAlgn="base" hangingPunct="0">
              <a:spcBef>
                <a:spcPct val="0"/>
              </a:spcBef>
              <a:spcAft>
                <a:spcPct val="0"/>
              </a:spcAft>
              <a:defRPr sz="4400">
                <a:solidFill>
                  <a:srgbClr val="169CAD"/>
                </a:solidFill>
                <a:latin typeface="Trebuchet MS" charset="0"/>
                <a:ea typeface="MS PGothic" panose="020B0600070205080204" pitchFamily="34" charset="-128"/>
                <a:cs typeface="Trebuchet MS" panose="020B0603020202020204" pitchFamily="34" charset="0"/>
              </a:defRPr>
            </a:lvl5pPr>
            <a:lvl6pPr marL="457200" algn="ctr" defTabSz="457200" rtl="0" fontAlgn="base">
              <a:spcBef>
                <a:spcPct val="0"/>
              </a:spcBef>
              <a:spcAft>
                <a:spcPct val="0"/>
              </a:spcAft>
              <a:defRPr sz="4400">
                <a:solidFill>
                  <a:srgbClr val="169CAD"/>
                </a:solidFill>
                <a:latin typeface="Trebuchet MS" charset="0"/>
                <a:ea typeface="ＭＳ Ｐゴシック" charset="0"/>
              </a:defRPr>
            </a:lvl6pPr>
            <a:lvl7pPr marL="914400" algn="ctr" defTabSz="457200" rtl="0" fontAlgn="base">
              <a:spcBef>
                <a:spcPct val="0"/>
              </a:spcBef>
              <a:spcAft>
                <a:spcPct val="0"/>
              </a:spcAft>
              <a:defRPr sz="4400">
                <a:solidFill>
                  <a:srgbClr val="169CAD"/>
                </a:solidFill>
                <a:latin typeface="Trebuchet MS" charset="0"/>
                <a:ea typeface="ＭＳ Ｐゴシック" charset="0"/>
              </a:defRPr>
            </a:lvl7pPr>
            <a:lvl8pPr marL="1371600" algn="ctr" defTabSz="457200" rtl="0" fontAlgn="base">
              <a:spcBef>
                <a:spcPct val="0"/>
              </a:spcBef>
              <a:spcAft>
                <a:spcPct val="0"/>
              </a:spcAft>
              <a:defRPr sz="4400">
                <a:solidFill>
                  <a:srgbClr val="169CAD"/>
                </a:solidFill>
                <a:latin typeface="Trebuchet MS" charset="0"/>
                <a:ea typeface="ＭＳ Ｐゴシック" charset="0"/>
              </a:defRPr>
            </a:lvl8pPr>
            <a:lvl9pPr marL="1828800" algn="ctr" defTabSz="457200" rtl="0" fontAlgn="base">
              <a:spcBef>
                <a:spcPct val="0"/>
              </a:spcBef>
              <a:spcAft>
                <a:spcPct val="0"/>
              </a:spcAft>
              <a:defRPr sz="4400">
                <a:solidFill>
                  <a:srgbClr val="169CAD"/>
                </a:solidFill>
                <a:latin typeface="Trebuchet MS" charset="0"/>
                <a:ea typeface="ＭＳ Ｐゴシック" charset="0"/>
              </a:defRPr>
            </a:lvl9pPr>
          </a:lstStyle>
          <a:p>
            <a:pPr algn="l" eaLnBrk="1" hangingPunct="1"/>
            <a:r>
              <a:rPr lang="fr-FR" altLang="fr-FR" spc="-150" dirty="0">
                <a:solidFill>
                  <a:srgbClr val="0DABBB"/>
                </a:solidFill>
                <a:latin typeface="Trebuchet MS" panose="020B0603020202020204" pitchFamily="34" charset="0"/>
                <a:cs typeface="Trebuchet MS" panose="020B0603020202020204" pitchFamily="34" charset="0"/>
              </a:rPr>
              <a:t>Réalisation d’atelier Conseils pour décrocher son contrat d’apprentissage</a:t>
            </a:r>
          </a:p>
          <a:p>
            <a:pPr algn="l" eaLnBrk="1" hangingPunct="1"/>
            <a:endParaRPr lang="fr-FR" altLang="fr-FR" spc="-150" dirty="0">
              <a:solidFill>
                <a:srgbClr val="0DABBB"/>
              </a:solidFill>
              <a:latin typeface="Trebuchet MS" panose="020B0603020202020204" pitchFamily="34" charset="0"/>
              <a:cs typeface="Trebuchet MS" panose="020B0603020202020204" pitchFamily="34" charset="0"/>
            </a:endParaRPr>
          </a:p>
        </p:txBody>
      </p:sp>
      <p:pic>
        <p:nvPicPr>
          <p:cNvPr id="7" name="Image 6">
            <a:extLst>
              <a:ext uri="{FF2B5EF4-FFF2-40B4-BE49-F238E27FC236}">
                <a16:creationId xmlns:a16="http://schemas.microsoft.com/office/drawing/2014/main" id="{D1744FBD-1B8C-4546-86BB-CE359D4B46A2}"/>
              </a:ext>
            </a:extLst>
          </p:cNvPr>
          <p:cNvPicPr>
            <a:picLocks noChangeAspect="1"/>
          </p:cNvPicPr>
          <p:nvPr/>
        </p:nvPicPr>
        <p:blipFill>
          <a:blip r:embed="rId3"/>
          <a:stretch>
            <a:fillRect/>
          </a:stretch>
        </p:blipFill>
        <p:spPr>
          <a:xfrm>
            <a:off x="429495" y="416488"/>
            <a:ext cx="1285200" cy="1161333"/>
          </a:xfrm>
          <a:prstGeom prst="rect">
            <a:avLst/>
          </a:prstGeom>
        </p:spPr>
      </p:pic>
      <p:pic>
        <p:nvPicPr>
          <p:cNvPr id="2" name="Image 1"/>
          <p:cNvPicPr>
            <a:picLocks noChangeAspect="1"/>
          </p:cNvPicPr>
          <p:nvPr/>
        </p:nvPicPr>
        <p:blipFill>
          <a:blip r:embed="rId4"/>
          <a:stretch>
            <a:fillRect/>
          </a:stretch>
        </p:blipFill>
        <p:spPr>
          <a:xfrm>
            <a:off x="3473803" y="4695825"/>
            <a:ext cx="8639175" cy="2162175"/>
          </a:xfrm>
          <a:prstGeom prst="rect">
            <a:avLst/>
          </a:prstGeom>
        </p:spPr>
      </p:pic>
    </p:spTree>
    <p:extLst>
      <p:ext uri="{BB962C8B-B14F-4D97-AF65-F5344CB8AC3E}">
        <p14:creationId xmlns:p14="http://schemas.microsoft.com/office/powerpoint/2010/main" val="3884046799"/>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3631</TotalTime>
  <Words>1524</Words>
  <Application>Microsoft Office PowerPoint</Application>
  <PresentationFormat>Grand écran</PresentationFormat>
  <Paragraphs>164</Paragraphs>
  <Slides>21</Slides>
  <Notes>13</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21</vt:i4>
      </vt:variant>
    </vt:vector>
  </HeadingPairs>
  <TitlesOfParts>
    <vt:vector size="29" baseType="lpstr">
      <vt:lpstr>ＭＳ Ｐゴシック</vt:lpstr>
      <vt:lpstr>ＭＳ Ｐゴシック</vt:lpstr>
      <vt:lpstr>Arial</vt:lpstr>
      <vt:lpstr>Calibri</vt:lpstr>
      <vt:lpstr>DengXian</vt:lpstr>
      <vt:lpstr>Trebuchet MS</vt:lpstr>
      <vt:lpstr>Wingdings</vt:lpstr>
      <vt:lpstr>Thème Office</vt:lpstr>
      <vt:lpstr>L’apprentissage à l’université</vt:lpstr>
      <vt:lpstr>Présentation PowerPoint</vt:lpstr>
      <vt:lpstr>Présentation PowerPoint</vt:lpstr>
      <vt:lpstr>Qu’est-ce que l’apprentissage ?</vt:lpstr>
      <vt:lpstr>Qui ? Où ? Comment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CFAIURC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Jessica Pennella</dc:creator>
  <cp:lastModifiedBy>clegras</cp:lastModifiedBy>
  <cp:revision>135</cp:revision>
  <cp:lastPrinted>2017-10-19T08:18:40Z</cp:lastPrinted>
  <dcterms:created xsi:type="dcterms:W3CDTF">2016-09-21T09:35:12Z</dcterms:created>
  <dcterms:modified xsi:type="dcterms:W3CDTF">2021-12-15T09:46:36Z</dcterms:modified>
</cp:coreProperties>
</file>