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76" r:id="rId2"/>
    <p:sldId id="322" r:id="rId3"/>
    <p:sldId id="738" r:id="rId4"/>
    <p:sldId id="339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341" r:id="rId14"/>
    <p:sldId id="727" r:id="rId15"/>
    <p:sldId id="722" r:id="rId16"/>
    <p:sldId id="723" r:id="rId17"/>
    <p:sldId id="724" r:id="rId18"/>
    <p:sldId id="725" r:id="rId19"/>
    <p:sldId id="726" r:id="rId20"/>
    <p:sldId id="740" r:id="rId21"/>
    <p:sldId id="728" r:id="rId22"/>
    <p:sldId id="729" r:id="rId23"/>
    <p:sldId id="730" r:id="rId24"/>
    <p:sldId id="734" r:id="rId25"/>
    <p:sldId id="732" r:id="rId26"/>
    <p:sldId id="739" r:id="rId27"/>
    <p:sldId id="737" r:id="rId28"/>
    <p:sldId id="327" r:id="rId29"/>
    <p:sldId id="321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A24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8" autoAdjust="0"/>
    <p:restoredTop sz="94604"/>
  </p:normalViewPr>
  <p:slideViewPr>
    <p:cSldViewPr>
      <p:cViewPr varScale="1">
        <p:scale>
          <a:sx n="90" d="100"/>
          <a:sy n="90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5A07-61BE-4EBF-A2CF-A87B22233B33}" type="datetimeFigureOut">
              <a:rPr lang="pt-BR" smtClean="0"/>
              <a:pPr/>
              <a:t>10/05/2020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07E5-5431-45B7-8ADD-0E0758C7B5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4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F07E5-5431-45B7-8ADD-0E0758C7B5C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07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8B8DE5-25A8-40C7-B041-2F7CC62C1356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E1-1045-4CCB-A900-D9C08F6CF61A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0C5A-AFBA-43CF-8DE1-40FAF54702C1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A1EF-8AB2-4B61-8016-70750C0B8BED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25DDAB2-0FA4-4C5E-AA89-1EF7AF52AE6A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93E-70C4-40BB-AEE5-5317C4B07E47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C811-6DDB-495E-922E-C4FEECB32627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B342-B16D-41A9-93C5-0C94B5F22D47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F408-539F-4A28-BD42-55D535B62E4D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4FB-BEC4-4810-9D17-0BD2925B1095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E30-873B-45B3-920F-D0E1E3948A00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DABB8B-D544-44C7-9F0B-D49866E8C746}" type="datetime1">
              <a:rPr lang="pt-BR" smtClean="0"/>
              <a:pPr/>
              <a:t>10/05/2020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Algoritmos e Estruturas de Dados </a:t>
            </a:r>
            <a:r>
              <a:rPr lang="pt-BR" sz="3000" dirty="0" err="1"/>
              <a:t>I</a:t>
            </a:r>
            <a:br>
              <a:rPr lang="pt-BR" dirty="0"/>
            </a:br>
            <a:r>
              <a:rPr lang="pt-BR" sz="2700" dirty="0">
                <a:solidFill>
                  <a:schemeClr val="bg1">
                    <a:lumMod val="50000"/>
                  </a:schemeClr>
                </a:solidFill>
              </a:rPr>
              <a:t>Vetor de Caractere - </a:t>
            </a:r>
            <a:r>
              <a:rPr lang="pt-BR" sz="27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endParaRPr lang="pt-BR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87624" y="515719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Prof. Ivre Marjorie</a:t>
            </a:r>
          </a:p>
        </p:txBody>
      </p:sp>
    </p:spTree>
    <p:extLst>
      <p:ext uri="{BB962C8B-B14F-4D97-AF65-F5344CB8AC3E}">
        <p14:creationId xmlns:p14="http://schemas.microsoft.com/office/powerpoint/2010/main" val="146761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1000" dirty="0"/>
          </a:p>
          <a:p>
            <a:pPr marL="514350" indent="-514350">
              <a:buNone/>
            </a:pPr>
            <a:r>
              <a:rPr lang="pt-BR" dirty="0"/>
              <a:t>3.  Inicialização por meio do teclado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3591" y="4568265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gets</a:t>
            </a:r>
            <a:r>
              <a:rPr lang="pt-BR" sz="2800" b="1" dirty="0"/>
              <a:t>()</a:t>
            </a:r>
            <a:r>
              <a:rPr lang="pt-BR" sz="2800" dirty="0"/>
              <a:t> armazena na variável </a:t>
            </a:r>
            <a:r>
              <a:rPr lang="pt-BR" sz="2800" b="1" dirty="0"/>
              <a:t>frase</a:t>
            </a:r>
            <a:r>
              <a:rPr lang="pt-BR" sz="2800" dirty="0"/>
              <a:t> todos os símbolos digitados até a ocorrência do </a:t>
            </a:r>
            <a:r>
              <a:rPr lang="pt-BR" sz="2800" b="1" dirty="0"/>
              <a:t>ENTER</a:t>
            </a:r>
            <a:r>
              <a:rPr lang="pt-BR" sz="2800" dirty="0"/>
              <a:t>.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</a:t>
            </a:r>
            <a:r>
              <a:rPr kumimoji="0" lang="pt-BR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função exige a utilização da biblioteca </a:t>
            </a:r>
            <a:r>
              <a:rPr kumimoji="0" lang="pt-BR" sz="2800" b="1" i="0" u="none" strike="noStrike" kern="120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.h.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79712" y="2204864"/>
            <a:ext cx="4824536" cy="2169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char</a:t>
            </a:r>
            <a:r>
              <a:rPr lang="pt-BR" sz="3000" dirty="0">
                <a:cs typeface="Courier New" pitchFamily="49" charset="0"/>
              </a:rPr>
              <a:t> </a:t>
            </a:r>
            <a:r>
              <a:rPr lang="pt-BR" sz="3000" b="1" dirty="0">
                <a:cs typeface="Courier New" pitchFamily="49" charset="0"/>
              </a:rPr>
              <a:t>frase[100];</a:t>
            </a:r>
          </a:p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printf</a:t>
            </a:r>
            <a:r>
              <a:rPr lang="pt-BR" sz="3000" dirty="0">
                <a:cs typeface="Courier New" pitchFamily="49" charset="0"/>
              </a:rPr>
              <a:t>(“Digite um texto: ”);</a:t>
            </a:r>
          </a:p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gets</a:t>
            </a:r>
            <a:r>
              <a:rPr lang="pt-BR" sz="3000" dirty="0">
                <a:cs typeface="Courier New" pitchFamily="49" charset="0"/>
              </a:rPr>
              <a:t>(frase);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081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Imprimindo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552" y="4869160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puts</a:t>
            </a:r>
            <a:r>
              <a:rPr lang="pt-BR" sz="2800" b="1" dirty="0"/>
              <a:t>() </a:t>
            </a:r>
            <a:r>
              <a:rPr lang="pt-BR" sz="2800" dirty="0"/>
              <a:t>é usada para imprimir uma cadeia de caracteres inicializada com o uso da função </a:t>
            </a:r>
            <a:r>
              <a:rPr lang="pt-BR" sz="2800" b="1" dirty="0" err="1"/>
              <a:t>gets</a:t>
            </a:r>
            <a:r>
              <a:rPr lang="pt-BR" sz="2800" b="1" dirty="0"/>
              <a:t>().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03648" y="1412776"/>
            <a:ext cx="6264696" cy="33239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err="1"/>
              <a:t>char</a:t>
            </a:r>
            <a:r>
              <a:rPr lang="pt-BR" sz="2800" dirty="0"/>
              <a:t> frase[100];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err="1"/>
              <a:t>printf</a:t>
            </a:r>
            <a:r>
              <a:rPr lang="pt-BR" sz="2800" dirty="0"/>
              <a:t>(“\n Digite um texto: ”);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err="1"/>
              <a:t>gets</a:t>
            </a:r>
            <a:r>
              <a:rPr lang="pt-BR" sz="2800" dirty="0"/>
              <a:t>(frase);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err="1"/>
              <a:t>printf</a:t>
            </a:r>
            <a:r>
              <a:rPr lang="pt-BR" sz="2800" dirty="0"/>
              <a:t>(“\n A frase digitada foi: ”);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err="1"/>
              <a:t>puts</a:t>
            </a:r>
            <a:r>
              <a:rPr lang="pt-BR" sz="2800" dirty="0"/>
              <a:t>(frase);</a:t>
            </a:r>
          </a:p>
        </p:txBody>
      </p:sp>
    </p:spTree>
    <p:extLst>
      <p:ext uri="{BB962C8B-B14F-4D97-AF65-F5344CB8AC3E}">
        <p14:creationId xmlns:p14="http://schemas.microsoft.com/office/powerpoint/2010/main" val="343902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Imprimindo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552" y="4797152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/>
              <a:t>Também é possível imprimir a cadeia de caracteres com o comando </a:t>
            </a:r>
            <a:r>
              <a:rPr lang="pt-BR" sz="2800" b="1" dirty="0" err="1"/>
              <a:t>printf</a:t>
            </a:r>
            <a:r>
              <a:rPr lang="pt-BR" sz="2800" dirty="0"/>
              <a:t>, nesse caso, vamos precisar usar o </a:t>
            </a:r>
            <a:r>
              <a:rPr lang="pt-BR" sz="2800" b="1" dirty="0"/>
              <a:t>%s</a:t>
            </a:r>
            <a:r>
              <a:rPr lang="pt-BR" sz="2800" dirty="0"/>
              <a:t> (</a:t>
            </a:r>
            <a:r>
              <a:rPr lang="pt-BR" sz="2800" dirty="0" err="1"/>
              <a:t>string</a:t>
            </a:r>
            <a:r>
              <a:rPr lang="pt-BR" sz="2800" dirty="0"/>
              <a:t>)</a:t>
            </a:r>
            <a:endParaRPr kumimoji="0" lang="pt-BR" sz="2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03648" y="1687448"/>
            <a:ext cx="6264696" cy="2677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  </a:t>
            </a:r>
            <a:r>
              <a:rPr lang="pt-BR" sz="2800" dirty="0" err="1"/>
              <a:t>char</a:t>
            </a:r>
            <a:r>
              <a:rPr lang="pt-BR" sz="2800" dirty="0"/>
              <a:t> frase[100];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</a:t>
            </a:r>
            <a:r>
              <a:rPr lang="pt-BR" sz="2800" dirty="0" err="1"/>
              <a:t>printf</a:t>
            </a:r>
            <a:r>
              <a:rPr lang="pt-BR" sz="2800" dirty="0"/>
              <a:t>(“\n Digite um texto: ”);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</a:t>
            </a:r>
            <a:r>
              <a:rPr lang="pt-BR" sz="2800" dirty="0" err="1"/>
              <a:t>gets</a:t>
            </a:r>
            <a:r>
              <a:rPr lang="pt-BR" sz="2800" dirty="0"/>
              <a:t>(frase);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</a:t>
            </a:r>
            <a:r>
              <a:rPr lang="pt-BR" sz="2800" dirty="0" err="1"/>
              <a:t>printf</a:t>
            </a:r>
            <a:r>
              <a:rPr lang="pt-BR" sz="2800" dirty="0"/>
              <a:t>(“\n A frase digitada foi: %s”, frase);</a:t>
            </a:r>
          </a:p>
        </p:txBody>
      </p:sp>
    </p:spTree>
    <p:extLst>
      <p:ext uri="{BB962C8B-B14F-4D97-AF65-F5344CB8AC3E}">
        <p14:creationId xmlns:p14="http://schemas.microsoft.com/office/powerpoint/2010/main" val="400929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F59B-5DD5-4414-962E-5ADB0158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108E0-23FD-4ED8-A2D7-658269D9A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2400" dirty="0"/>
              <a:t>Como todas as cadeias de caracteres são variáveis compostas homogêneas (</a:t>
            </a:r>
            <a:r>
              <a:rPr lang="pt-BR" sz="2400" b="1" dirty="0"/>
              <a:t>vetor</a:t>
            </a:r>
            <a:r>
              <a:rPr lang="pt-BR" sz="2400" dirty="0"/>
              <a:t> ou </a:t>
            </a:r>
            <a:r>
              <a:rPr lang="pt-BR" sz="2400" b="1" dirty="0"/>
              <a:t>matriz</a:t>
            </a:r>
            <a:r>
              <a:rPr lang="pt-BR" sz="2400" dirty="0"/>
              <a:t>) deve-se utilizar funções específicas</a:t>
            </a:r>
          </a:p>
          <a:p>
            <a:pPr lvl="1"/>
            <a:r>
              <a:rPr lang="pt-BR" sz="2400" dirty="0"/>
              <a:t>Essas funções fazem parte da biblioteca </a:t>
            </a:r>
            <a:r>
              <a:rPr lang="pt-BR" sz="2400" b="1" dirty="0" err="1">
                <a:solidFill>
                  <a:srgbClr val="FF0000"/>
                </a:solidFill>
              </a:rPr>
              <a:t>string.h</a:t>
            </a:r>
            <a:endParaRPr lang="pt-BR" sz="2400" b="1" dirty="0">
              <a:solidFill>
                <a:srgbClr val="FF0000"/>
              </a:solidFill>
            </a:endParaRPr>
          </a:p>
          <a:p>
            <a:pPr lvl="1"/>
            <a:r>
              <a:rPr lang="pt-BR" sz="2400" dirty="0"/>
              <a:t>Algumas delas:</a:t>
            </a:r>
          </a:p>
          <a:p>
            <a:pPr lvl="2"/>
            <a:r>
              <a:rPr lang="pt-BR" sz="2400" dirty="0" err="1"/>
              <a:t>strlen</a:t>
            </a:r>
            <a:r>
              <a:rPr lang="pt-BR" sz="2400" dirty="0"/>
              <a:t>( )</a:t>
            </a:r>
          </a:p>
          <a:p>
            <a:pPr lvl="2"/>
            <a:r>
              <a:rPr lang="pt-BR" sz="2400" dirty="0" err="1"/>
              <a:t>strcpy</a:t>
            </a:r>
            <a:r>
              <a:rPr lang="pt-BR" sz="2400" dirty="0"/>
              <a:t>( )</a:t>
            </a:r>
          </a:p>
          <a:p>
            <a:pPr lvl="2"/>
            <a:r>
              <a:rPr lang="pt-BR" sz="2400" dirty="0" err="1"/>
              <a:t>strcat</a:t>
            </a:r>
            <a:r>
              <a:rPr lang="pt-BR" sz="2400" dirty="0"/>
              <a:t>( )</a:t>
            </a:r>
          </a:p>
          <a:p>
            <a:pPr lvl="2"/>
            <a:r>
              <a:rPr lang="pt-BR" sz="2400" dirty="0" err="1"/>
              <a:t>strcmp</a:t>
            </a:r>
            <a:r>
              <a:rPr lang="pt-BR" sz="2400" dirty="0"/>
              <a:t>( )</a:t>
            </a:r>
          </a:p>
          <a:p>
            <a:pPr lvl="2"/>
            <a:r>
              <a:rPr lang="pt-BR" sz="2400" dirty="0" err="1"/>
              <a:t>strupr</a:t>
            </a:r>
            <a:r>
              <a:rPr lang="pt-BR" sz="2400" dirty="0"/>
              <a:t>( )</a:t>
            </a:r>
          </a:p>
          <a:p>
            <a:pPr lvl="2"/>
            <a:r>
              <a:rPr lang="pt-BR" sz="2400" dirty="0" err="1"/>
              <a:t>strlwr</a:t>
            </a:r>
            <a:r>
              <a:rPr lang="pt-BR" sz="2400" dirty="0"/>
              <a:t>( 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88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1- Função: </a:t>
            </a:r>
            <a:r>
              <a:rPr lang="pt-BR" sz="3000" dirty="0" err="1"/>
              <a:t>strlen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835696" y="2492896"/>
            <a:ext cx="5172790" cy="226215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pt-BR" sz="2800" dirty="0" err="1"/>
              <a:t>int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  <a:r>
              <a:rPr lang="pt-BR" sz="2800" b="1" dirty="0"/>
              <a:t>;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pt-BR" sz="2800" dirty="0" err="1"/>
              <a:t>char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str1</a:t>
            </a:r>
            <a:r>
              <a:rPr lang="pt-BR" sz="2800" dirty="0"/>
              <a:t>[20];</a:t>
            </a:r>
          </a:p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  <a:r>
              <a:rPr lang="pt-BR" sz="2800" b="1" dirty="0"/>
              <a:t> = </a:t>
            </a:r>
            <a:r>
              <a:rPr lang="pt-BR" sz="2800" b="1" dirty="0" err="1"/>
              <a:t>strlen</a:t>
            </a:r>
            <a:r>
              <a:rPr lang="pt-BR" sz="2800" b="1" dirty="0"/>
              <a:t>(</a:t>
            </a:r>
            <a:r>
              <a:rPr lang="pt-BR" sz="2800" b="1" dirty="0">
                <a:solidFill>
                  <a:srgbClr val="FF0000"/>
                </a:solidFill>
              </a:rPr>
              <a:t>str1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515719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strlen</a:t>
            </a:r>
            <a:r>
              <a:rPr lang="pt-BR" sz="2800" b="1" dirty="0"/>
              <a:t> </a:t>
            </a:r>
            <a:r>
              <a:rPr lang="pt-BR" sz="2800" dirty="0"/>
              <a:t>retorna para a variável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  <a:r>
              <a:rPr lang="pt-BR" sz="2800" b="1" dirty="0"/>
              <a:t>  </a:t>
            </a:r>
            <a:r>
              <a:rPr lang="pt-BR" sz="2800" dirty="0"/>
              <a:t>o número de caracteres da cadeia </a:t>
            </a:r>
            <a:r>
              <a:rPr lang="pt-BR" sz="2800" b="1" dirty="0">
                <a:solidFill>
                  <a:srgbClr val="FF0000"/>
                </a:solidFill>
              </a:rPr>
              <a:t>str1.</a:t>
            </a:r>
            <a:r>
              <a:rPr lang="pt-BR" sz="2800" dirty="0"/>
              <a:t> 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33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2- Função: </a:t>
            </a:r>
            <a:r>
              <a:rPr lang="pt-BR" sz="3000" dirty="0" err="1"/>
              <a:t>strcpy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3131840" y="2603520"/>
            <a:ext cx="3444598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 err="1"/>
              <a:t>strcpy</a:t>
            </a:r>
            <a:r>
              <a:rPr lang="pt-BR" sz="2800" b="1" dirty="0"/>
              <a:t> (</a:t>
            </a:r>
            <a:r>
              <a:rPr lang="pt-BR" sz="2800" b="1" dirty="0">
                <a:solidFill>
                  <a:srgbClr val="FF0000"/>
                </a:solidFill>
              </a:rPr>
              <a:t>str1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str2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422108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strcpy</a:t>
            </a:r>
            <a:r>
              <a:rPr lang="pt-BR" sz="2800" b="1" dirty="0"/>
              <a:t> </a:t>
            </a:r>
            <a:r>
              <a:rPr lang="pt-BR" sz="2800" dirty="0"/>
              <a:t>copia a cadeia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str2 </a:t>
            </a:r>
            <a:r>
              <a:rPr lang="pt-BR" sz="2800" dirty="0"/>
              <a:t>na cadeia </a:t>
            </a:r>
            <a:r>
              <a:rPr lang="pt-BR" sz="2800" b="1" dirty="0">
                <a:solidFill>
                  <a:srgbClr val="FF0000"/>
                </a:solidFill>
              </a:rPr>
              <a:t>str1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Sendo assim, a cadeia </a:t>
            </a:r>
            <a:r>
              <a:rPr lang="pt-BR" sz="2800" b="1" dirty="0">
                <a:solidFill>
                  <a:srgbClr val="FF0000"/>
                </a:solidFill>
              </a:rPr>
              <a:t>str1 </a:t>
            </a:r>
            <a:r>
              <a:rPr lang="pt-BR" sz="2800" b="1" dirty="0"/>
              <a:t>será substituída </a:t>
            </a:r>
            <a:r>
              <a:rPr lang="pt-BR" sz="2800" dirty="0"/>
              <a:t>pela cadeia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str2 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11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3- Função: </a:t>
            </a:r>
            <a:r>
              <a:rPr lang="pt-BR" sz="3000" dirty="0" err="1"/>
              <a:t>str</a:t>
            </a:r>
            <a:r>
              <a:rPr lang="pt-BR" sz="2800" b="1" dirty="0" err="1">
                <a:solidFill>
                  <a:srgbClr val="92D050"/>
                </a:solidFill>
              </a:rPr>
              <a:t>n</a:t>
            </a:r>
            <a:r>
              <a:rPr lang="pt-BR" sz="2800" dirty="0" err="1"/>
              <a:t>c</a:t>
            </a:r>
            <a:r>
              <a:rPr lang="pt-BR" sz="3000" dirty="0" err="1"/>
              <a:t>py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2771800" y="2708920"/>
            <a:ext cx="4320480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 err="1"/>
              <a:t>strncpy</a:t>
            </a:r>
            <a:r>
              <a:rPr lang="pt-BR" sz="2800" b="1" dirty="0"/>
              <a:t> (</a:t>
            </a:r>
            <a:r>
              <a:rPr lang="pt-BR" sz="2800" b="1" dirty="0">
                <a:solidFill>
                  <a:srgbClr val="FF0000"/>
                </a:solidFill>
              </a:rPr>
              <a:t>str1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str2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rgbClr val="92D050"/>
                </a:solidFill>
              </a:rPr>
              <a:t>n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422108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strncpy</a:t>
            </a:r>
            <a:r>
              <a:rPr lang="pt-BR" sz="2800" b="1" dirty="0"/>
              <a:t> </a:t>
            </a:r>
            <a:r>
              <a:rPr lang="pt-BR" sz="2800" dirty="0"/>
              <a:t>copia os </a:t>
            </a:r>
            <a:r>
              <a:rPr lang="pt-BR" sz="2800" b="1" dirty="0">
                <a:solidFill>
                  <a:srgbClr val="92D050"/>
                </a:solidFill>
              </a:rPr>
              <a:t>n </a:t>
            </a:r>
            <a:r>
              <a:rPr lang="pt-BR" sz="2800" dirty="0"/>
              <a:t>primeiros caracteres da cadeia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str2 </a:t>
            </a:r>
            <a:r>
              <a:rPr lang="pt-BR" sz="2800" dirty="0"/>
              <a:t>para a cadeia </a:t>
            </a:r>
            <a:r>
              <a:rPr lang="pt-BR" sz="2800" b="1" dirty="0">
                <a:solidFill>
                  <a:srgbClr val="FF0000"/>
                </a:solidFill>
              </a:rPr>
              <a:t>str1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800" dirty="0"/>
              <a:t> 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64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4- Função: </a:t>
            </a:r>
            <a:r>
              <a:rPr lang="pt-BR" sz="3000" dirty="0" err="1"/>
              <a:t>strcat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2411760" y="2564904"/>
            <a:ext cx="4752528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 err="1"/>
              <a:t>strcat</a:t>
            </a:r>
            <a:r>
              <a:rPr lang="pt-BR" sz="2800" b="1" dirty="0"/>
              <a:t>(</a:t>
            </a:r>
            <a:r>
              <a:rPr lang="pt-BR" sz="2800" b="1" dirty="0">
                <a:solidFill>
                  <a:srgbClr val="FF0000"/>
                </a:solidFill>
              </a:rPr>
              <a:t>cadeia1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422108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strcat</a:t>
            </a:r>
            <a:r>
              <a:rPr lang="pt-BR" sz="2800" b="1" dirty="0"/>
              <a:t> </a:t>
            </a:r>
            <a:r>
              <a:rPr lang="pt-BR" sz="2800" dirty="0"/>
              <a:t>concatena a cadeia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 </a:t>
            </a:r>
            <a:r>
              <a:rPr lang="pt-BR" sz="2800" dirty="0"/>
              <a:t>na cadeia </a:t>
            </a:r>
            <a:r>
              <a:rPr lang="pt-BR" sz="2800" b="1" dirty="0">
                <a:solidFill>
                  <a:srgbClr val="FF0000"/>
                </a:solidFill>
              </a:rPr>
              <a:t>cadeia1</a:t>
            </a:r>
            <a:r>
              <a:rPr lang="pt-BR" sz="2800" dirty="0"/>
              <a:t>, ou seja, </a:t>
            </a:r>
            <a:r>
              <a:rPr lang="pt-BR" sz="2800" b="1" dirty="0"/>
              <a:t>acrescenta</a:t>
            </a:r>
            <a:r>
              <a:rPr lang="pt-BR" sz="2800" dirty="0"/>
              <a:t> a cadeia </a:t>
            </a:r>
            <a:r>
              <a:rPr lang="pt-BR" sz="2800" b="1" dirty="0">
                <a:solidFill>
                  <a:srgbClr val="FF0000"/>
                </a:solidFill>
              </a:rPr>
              <a:t>cadeia1</a:t>
            </a:r>
            <a:r>
              <a:rPr lang="pt-BR" sz="2800" dirty="0"/>
              <a:t> a cadeia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 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57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5- Função: </a:t>
            </a:r>
            <a:r>
              <a:rPr lang="pt-BR" sz="3000" dirty="0" err="1"/>
              <a:t>strcmp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259632" y="2204864"/>
            <a:ext cx="6696744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/>
              <a:t>Resultado = </a:t>
            </a:r>
            <a:r>
              <a:rPr lang="pt-BR" sz="2800" b="1" dirty="0" err="1"/>
              <a:t>strcmp</a:t>
            </a:r>
            <a:r>
              <a:rPr lang="pt-BR" sz="2800" b="1" dirty="0"/>
              <a:t> (</a:t>
            </a:r>
            <a:r>
              <a:rPr lang="pt-BR" sz="2800" b="1" dirty="0">
                <a:solidFill>
                  <a:srgbClr val="FF0000"/>
                </a:solidFill>
              </a:rPr>
              <a:t>cadeia1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8" name="Retângulo 7"/>
          <p:cNvSpPr/>
          <p:nvPr/>
        </p:nvSpPr>
        <p:spPr>
          <a:xfrm>
            <a:off x="611560" y="3284984"/>
            <a:ext cx="820891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400" dirty="0"/>
              <a:t>Compara duas cadeias de caracteres e retorna um número inteiro para a variável </a:t>
            </a:r>
            <a:r>
              <a:rPr lang="pt-BR" sz="2400" b="1" dirty="0"/>
              <a:t>Resultado</a:t>
            </a:r>
            <a:r>
              <a:rPr lang="pt-BR" sz="2400" dirty="0"/>
              <a:t>, que pode ser: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pt-BR" sz="2400" b="1" dirty="0"/>
              <a:t>Zero: </a:t>
            </a:r>
            <a:r>
              <a:rPr lang="pt-BR" sz="2400" dirty="0"/>
              <a:t>se as duas cadeias forem iguais 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pt-BR" sz="2400" b="1" dirty="0"/>
              <a:t>Um número menor que 0: </a:t>
            </a:r>
            <a:r>
              <a:rPr lang="pt-BR" sz="2400" dirty="0"/>
              <a:t>se a cadeia </a:t>
            </a:r>
            <a:r>
              <a:rPr lang="pt-BR" sz="2400" b="1" dirty="0">
                <a:solidFill>
                  <a:srgbClr val="FF0000"/>
                </a:solidFill>
              </a:rPr>
              <a:t>cadeia1 </a:t>
            </a:r>
            <a:r>
              <a:rPr lang="pt-BR" sz="2400" dirty="0"/>
              <a:t>for alfabeticamente menor que </a:t>
            </a:r>
            <a:r>
              <a:rPr lang="pt-B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pt-BR" sz="2400" b="1" dirty="0"/>
              <a:t>Um número maior que 0: </a:t>
            </a:r>
            <a:r>
              <a:rPr lang="pt-BR" sz="2400" dirty="0"/>
              <a:t>se a cadeia </a:t>
            </a:r>
            <a:r>
              <a:rPr lang="pt-BR" sz="2400" b="1" dirty="0">
                <a:solidFill>
                  <a:srgbClr val="FF0000"/>
                </a:solidFill>
              </a:rPr>
              <a:t>cadeia1 </a:t>
            </a:r>
            <a:r>
              <a:rPr lang="pt-BR" sz="2400" dirty="0"/>
              <a:t>for alfabeticamente maior que </a:t>
            </a:r>
            <a:r>
              <a:rPr lang="pt-B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  <a:endParaRPr lang="pt-BR" sz="2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71600" y="6020603"/>
            <a:ext cx="7776864" cy="5767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i="1" dirty="0">
                <a:solidFill>
                  <a:schemeClr val="accent6">
                    <a:lumMod val="50000"/>
                  </a:schemeClr>
                </a:solidFill>
              </a:rPr>
              <a:t>* Essa função considera letras maiúsculas como sendo símbolos </a:t>
            </a:r>
            <a:r>
              <a:rPr lang="pt-BR" sz="1600" b="1" i="1" dirty="0">
                <a:solidFill>
                  <a:schemeClr val="accent6">
                    <a:lumMod val="50000"/>
                  </a:schemeClr>
                </a:solidFill>
              </a:rPr>
              <a:t>diferentes</a:t>
            </a:r>
            <a:r>
              <a:rPr lang="pt-BR" sz="1600" i="1" dirty="0">
                <a:solidFill>
                  <a:schemeClr val="accent6">
                    <a:lumMod val="50000"/>
                  </a:schemeClr>
                </a:solidFill>
              </a:rPr>
              <a:t> de letras minúsculas </a:t>
            </a:r>
          </a:p>
        </p:txBody>
      </p:sp>
    </p:spTree>
    <p:extLst>
      <p:ext uri="{BB962C8B-B14F-4D97-AF65-F5344CB8AC3E}">
        <p14:creationId xmlns:p14="http://schemas.microsoft.com/office/powerpoint/2010/main" val="210885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6- Função: </a:t>
            </a:r>
            <a:r>
              <a:rPr lang="pt-BR" sz="3000" dirty="0" err="1"/>
              <a:t>str</a:t>
            </a:r>
            <a:r>
              <a:rPr lang="pt-BR" sz="3000" b="1" dirty="0" err="1">
                <a:solidFill>
                  <a:srgbClr val="92D050"/>
                </a:solidFill>
              </a:rPr>
              <a:t>i</a:t>
            </a:r>
            <a:r>
              <a:rPr lang="pt-BR" sz="3000" dirty="0" err="1"/>
              <a:t>cmp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259632" y="2204864"/>
            <a:ext cx="6696744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/>
              <a:t>Resultado = </a:t>
            </a:r>
            <a:r>
              <a:rPr lang="pt-BR" sz="2800" b="1" dirty="0" err="1"/>
              <a:t>str</a:t>
            </a:r>
            <a:r>
              <a:rPr lang="pt-BR" sz="2800" b="1" dirty="0" err="1">
                <a:solidFill>
                  <a:srgbClr val="92D050"/>
                </a:solidFill>
              </a:rPr>
              <a:t>i</a:t>
            </a:r>
            <a:r>
              <a:rPr lang="pt-BR" sz="2800" b="1" dirty="0" err="1"/>
              <a:t>cmp</a:t>
            </a:r>
            <a:r>
              <a:rPr lang="pt-BR" sz="2800" b="1" dirty="0"/>
              <a:t> (</a:t>
            </a:r>
            <a:r>
              <a:rPr lang="pt-BR" sz="2800" b="1" dirty="0">
                <a:solidFill>
                  <a:srgbClr val="FF0000"/>
                </a:solidFill>
              </a:rPr>
              <a:t>cadeia1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8" name="Retângulo 7"/>
          <p:cNvSpPr/>
          <p:nvPr/>
        </p:nvSpPr>
        <p:spPr>
          <a:xfrm>
            <a:off x="611560" y="3284984"/>
            <a:ext cx="820891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400" dirty="0"/>
              <a:t>Compara duas cadeias de caracteres e retorna um número inteiro para a variável </a:t>
            </a:r>
            <a:r>
              <a:rPr lang="pt-BR" sz="2400" b="1" dirty="0"/>
              <a:t>Resultado</a:t>
            </a:r>
            <a:r>
              <a:rPr lang="pt-BR" sz="2400" dirty="0"/>
              <a:t>, que pode ser: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pt-BR" sz="2400" b="1" dirty="0"/>
              <a:t>Zero: </a:t>
            </a:r>
            <a:r>
              <a:rPr lang="pt-BR" sz="2400" dirty="0"/>
              <a:t>se as duas cadeias forem iguais 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pt-BR" sz="2400" b="1" dirty="0"/>
              <a:t>Um número menor que 0: </a:t>
            </a:r>
            <a:r>
              <a:rPr lang="pt-BR" sz="2400" dirty="0"/>
              <a:t>se a cadeia </a:t>
            </a:r>
            <a:r>
              <a:rPr lang="pt-BR" sz="2400" b="1" dirty="0">
                <a:solidFill>
                  <a:srgbClr val="FF0000"/>
                </a:solidFill>
              </a:rPr>
              <a:t>cadeia1 </a:t>
            </a:r>
            <a:r>
              <a:rPr lang="pt-BR" sz="2400" dirty="0"/>
              <a:t>for alfabeticamente menor que </a:t>
            </a:r>
            <a:r>
              <a:rPr lang="pt-B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pt-BR" sz="2400" b="1" dirty="0"/>
              <a:t>Um número maior que 0: </a:t>
            </a:r>
            <a:r>
              <a:rPr lang="pt-BR" sz="2400" dirty="0"/>
              <a:t>se a cadeia </a:t>
            </a:r>
            <a:r>
              <a:rPr lang="pt-BR" sz="2400" b="1" dirty="0">
                <a:solidFill>
                  <a:srgbClr val="FF0000"/>
                </a:solidFill>
              </a:rPr>
              <a:t>cadeia1 </a:t>
            </a:r>
            <a:r>
              <a:rPr lang="pt-BR" sz="2400" dirty="0"/>
              <a:t>for alfabeticamente maior que </a:t>
            </a:r>
            <a:r>
              <a:rPr lang="pt-B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cadeia2</a:t>
            </a:r>
            <a:endParaRPr lang="pt-BR" sz="2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5616" y="6021288"/>
            <a:ext cx="6984776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i="1" dirty="0">
                <a:solidFill>
                  <a:schemeClr val="accent6">
                    <a:lumMod val="50000"/>
                  </a:schemeClr>
                </a:solidFill>
              </a:rPr>
              <a:t>* Essa função considera letras maiúsculas  e minúsculas como sendo símbolos </a:t>
            </a:r>
            <a:r>
              <a:rPr lang="pt-BR" sz="1600" b="1" i="1" dirty="0">
                <a:solidFill>
                  <a:schemeClr val="accent6">
                    <a:lumMod val="50000"/>
                  </a:schemeClr>
                </a:solidFill>
              </a:rPr>
              <a:t>iguais</a:t>
            </a:r>
            <a:r>
              <a:rPr lang="pt-BR" sz="1600" i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83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F59B-5DD5-4414-962E-5ADB0158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108E0-23FD-4ED8-A2D7-658269D9A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8606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Nessa aula vamos praticar o uso de vetor para armazenar caracteres</a:t>
            </a:r>
          </a:p>
          <a:p>
            <a:pPr marL="0" lvl="0" indent="0">
              <a:buNone/>
            </a:pPr>
            <a:endParaRPr lang="pt-BR" sz="1000" dirty="0"/>
          </a:p>
          <a:p>
            <a:pPr fontAlgn="base"/>
            <a:r>
              <a:rPr lang="pt-BR" dirty="0" err="1"/>
              <a:t>Strings</a:t>
            </a:r>
            <a:r>
              <a:rPr lang="pt-BR" dirty="0"/>
              <a:t> (cadeias de caracteres) são muito utilizadas para guardar: </a:t>
            </a:r>
          </a:p>
          <a:p>
            <a:pPr lvl="1" fontAlgn="base"/>
            <a:r>
              <a:rPr lang="pt-BR" dirty="0"/>
              <a:t>nomes de arquivos </a:t>
            </a:r>
          </a:p>
          <a:p>
            <a:pPr lvl="1" fontAlgn="base"/>
            <a:r>
              <a:rPr lang="pt-BR" dirty="0"/>
              <a:t>nomes de usuários </a:t>
            </a:r>
          </a:p>
          <a:p>
            <a:pPr lvl="1" fontAlgn="base"/>
            <a:r>
              <a:rPr lang="pt-BR" dirty="0"/>
              <a:t>qualquer informação baseada em caracteres.</a:t>
            </a:r>
          </a:p>
          <a:p>
            <a:endParaRPr lang="pt-BR" dirty="0"/>
          </a:p>
          <a:p>
            <a:r>
              <a:rPr lang="pt-BR" dirty="0"/>
              <a:t>A linguagem C utiliza </a:t>
            </a:r>
            <a:r>
              <a:rPr lang="pt-BR" b="1" dirty="0"/>
              <a:t>vetores</a:t>
            </a:r>
            <a:r>
              <a:rPr lang="pt-BR" dirty="0"/>
              <a:t> de </a:t>
            </a:r>
            <a:r>
              <a:rPr lang="pt-BR" b="1" dirty="0"/>
              <a:t>char</a:t>
            </a:r>
            <a:r>
              <a:rPr lang="pt-BR" dirty="0"/>
              <a:t> para armazenar uma cadeia de caracteres, 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onde cada posição representa um caractere</a:t>
            </a:r>
          </a:p>
          <a:p>
            <a:pPr marL="274320" lvl="1" indent="0">
              <a:buNone/>
            </a:pPr>
            <a:endParaRPr lang="pt-BR" sz="1000" dirty="0"/>
          </a:p>
          <a:p>
            <a:endParaRPr lang="pt-BR" dirty="0"/>
          </a:p>
          <a:p>
            <a:endParaRPr lang="pt-BR" sz="2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38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7- Função: </a:t>
            </a:r>
            <a:r>
              <a:rPr lang="pt-BR" sz="3200" dirty="0" err="1"/>
              <a:t>toupper</a:t>
            </a:r>
            <a:r>
              <a:rPr lang="pt-BR" sz="3200" dirty="0"/>
              <a:t>(</a:t>
            </a:r>
            <a:r>
              <a:rPr lang="pt-BR" sz="3200" dirty="0" err="1">
                <a:solidFill>
                  <a:srgbClr val="FF0000"/>
                </a:solidFill>
              </a:rPr>
              <a:t>caracter</a:t>
            </a:r>
            <a:r>
              <a:rPr lang="pt-BR" sz="3200" dirty="0"/>
              <a:t>) – converte o </a:t>
            </a:r>
            <a:r>
              <a:rPr lang="pt-BR" sz="3200" dirty="0" err="1"/>
              <a:t>caracter</a:t>
            </a:r>
            <a:r>
              <a:rPr lang="pt-BR" sz="3200" dirty="0"/>
              <a:t> em maiúsculo.</a:t>
            </a:r>
          </a:p>
          <a:p>
            <a:pPr marL="514350" indent="-514350">
              <a:buNone/>
            </a:pPr>
            <a:r>
              <a:rPr lang="pt-BR" sz="3200" b="1" dirty="0"/>
              <a:t>8- Função: </a:t>
            </a:r>
            <a:r>
              <a:rPr lang="pt-BR" sz="3200" dirty="0" err="1"/>
              <a:t>strupr</a:t>
            </a:r>
            <a:r>
              <a:rPr lang="pt-BR" sz="3200" dirty="0"/>
              <a:t>(</a:t>
            </a:r>
            <a:r>
              <a:rPr lang="pt-BR" sz="3200" dirty="0" err="1">
                <a:solidFill>
                  <a:srgbClr val="00B050"/>
                </a:solidFill>
              </a:rPr>
              <a:t>string</a:t>
            </a:r>
            <a:r>
              <a:rPr lang="pt-BR" sz="3200" dirty="0"/>
              <a:t>) – converte a </a:t>
            </a:r>
            <a:r>
              <a:rPr lang="pt-BR" sz="3200" dirty="0" err="1"/>
              <a:t>string</a:t>
            </a:r>
            <a:r>
              <a:rPr lang="pt-BR" sz="3200" dirty="0"/>
              <a:t> para maiúsculo</a:t>
            </a:r>
          </a:p>
          <a:p>
            <a:pPr marL="514350" indent="-514350">
              <a:buNone/>
            </a:pPr>
            <a:r>
              <a:rPr lang="pt-BR" sz="3200" b="1" dirty="0"/>
              <a:t>9- Função: </a:t>
            </a:r>
            <a:r>
              <a:rPr lang="pt-BR" sz="3200" dirty="0" err="1"/>
              <a:t>tolower</a:t>
            </a:r>
            <a:r>
              <a:rPr lang="pt-BR" sz="3200" dirty="0"/>
              <a:t>(</a:t>
            </a:r>
            <a:r>
              <a:rPr lang="pt-BR" sz="3200" dirty="0" err="1">
                <a:solidFill>
                  <a:srgbClr val="FF0000"/>
                </a:solidFill>
              </a:rPr>
              <a:t>caracter</a:t>
            </a:r>
            <a:r>
              <a:rPr lang="pt-BR" sz="3200" dirty="0"/>
              <a:t>) – converte o </a:t>
            </a:r>
            <a:r>
              <a:rPr lang="pt-BR" sz="3200" dirty="0" err="1"/>
              <a:t>caracter</a:t>
            </a:r>
            <a:r>
              <a:rPr lang="pt-BR" sz="3200" dirty="0"/>
              <a:t> em minúsculo.</a:t>
            </a:r>
          </a:p>
          <a:p>
            <a:pPr marL="514350" indent="-514350">
              <a:buNone/>
            </a:pPr>
            <a:r>
              <a:rPr lang="pt-BR" sz="3200" b="1" dirty="0"/>
              <a:t>10- Função: </a:t>
            </a:r>
            <a:r>
              <a:rPr lang="pt-BR" sz="3200" dirty="0" err="1"/>
              <a:t>strlwr</a:t>
            </a:r>
            <a:r>
              <a:rPr lang="pt-BR" sz="3200" dirty="0"/>
              <a:t>(</a:t>
            </a:r>
            <a:r>
              <a:rPr lang="pt-BR" sz="3200" dirty="0" err="1">
                <a:solidFill>
                  <a:srgbClr val="00B050"/>
                </a:solidFill>
              </a:rPr>
              <a:t>string</a:t>
            </a:r>
            <a:r>
              <a:rPr lang="pt-BR" sz="3200" dirty="0"/>
              <a:t>) – converte a </a:t>
            </a:r>
            <a:r>
              <a:rPr lang="pt-BR" sz="3200" dirty="0" err="1"/>
              <a:t>string</a:t>
            </a:r>
            <a:r>
              <a:rPr lang="pt-BR" sz="3200" dirty="0"/>
              <a:t> para minúsculo </a:t>
            </a:r>
            <a:endParaRPr lang="pt-BR" sz="3200" b="1" dirty="0"/>
          </a:p>
          <a:p>
            <a:pPr marL="514350" indent="-514350">
              <a:buNone/>
            </a:pP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2459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3000" b="1" dirty="0"/>
              <a:t>11- Função: </a:t>
            </a:r>
            <a:r>
              <a:rPr lang="pt-BR" sz="3000" dirty="0" err="1"/>
              <a:t>toascii</a:t>
            </a:r>
            <a:r>
              <a:rPr lang="pt-BR" sz="3000" dirty="0"/>
              <a:t>( )</a:t>
            </a:r>
            <a:endParaRPr lang="pt-BR" sz="3000" b="1" dirty="0"/>
          </a:p>
          <a:p>
            <a:pPr marL="514350" indent="-514350">
              <a:buFont typeface="+mj-lt"/>
              <a:buAutoNum type="arabicPeriod" startAt="5"/>
            </a:pPr>
            <a:endParaRPr lang="pt-BR" sz="2000" b="1" dirty="0"/>
          </a:p>
          <a:p>
            <a:pPr marL="514350" indent="-514350" algn="ctr">
              <a:buNone/>
            </a:pP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2339751" y="2603520"/>
            <a:ext cx="5251673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/>
              <a:t>Valor = </a:t>
            </a:r>
            <a:r>
              <a:rPr lang="pt-BR" sz="2800" b="1" dirty="0" err="1"/>
              <a:t>toascii</a:t>
            </a:r>
            <a:r>
              <a:rPr lang="pt-BR" sz="2800" b="1" dirty="0"/>
              <a:t>(</a:t>
            </a:r>
            <a:r>
              <a:rPr lang="pt-BR" sz="2800" b="1" dirty="0">
                <a:solidFill>
                  <a:srgbClr val="FF0000"/>
                </a:solidFill>
              </a:rPr>
              <a:t>caractere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4221088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toascii</a:t>
            </a:r>
            <a:r>
              <a:rPr lang="pt-BR" sz="2800" b="1" dirty="0"/>
              <a:t> </a:t>
            </a:r>
            <a:r>
              <a:rPr lang="pt-BR" sz="2800" dirty="0"/>
              <a:t>retorna para a variável </a:t>
            </a:r>
            <a:r>
              <a:rPr lang="pt-BR" sz="2800" b="1" dirty="0"/>
              <a:t>Valor </a:t>
            </a:r>
            <a:r>
              <a:rPr lang="pt-BR" sz="2800" dirty="0"/>
              <a:t>o valor numérico que representa o </a:t>
            </a:r>
            <a:r>
              <a:rPr lang="pt-BR" sz="2800" b="1" dirty="0">
                <a:solidFill>
                  <a:srgbClr val="FF0000"/>
                </a:solidFill>
              </a:rPr>
              <a:t>caractere </a:t>
            </a:r>
            <a:r>
              <a:rPr lang="pt-BR" sz="2800" dirty="0"/>
              <a:t>na tabela ASCII. Essa função exige a utilização da biblioteca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ctype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.h. 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9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da biblioteca </a:t>
            </a:r>
            <a:r>
              <a:rPr lang="pt-BR" dirty="0" err="1"/>
              <a:t>string.h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67744" y="2348880"/>
            <a:ext cx="5040560" cy="96949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pt-BR" sz="2800" b="1" dirty="0"/>
              <a:t>caractere = </a:t>
            </a:r>
            <a:r>
              <a:rPr lang="pt-BR" sz="2800" b="1" dirty="0" err="1"/>
              <a:t>int</a:t>
            </a:r>
            <a:r>
              <a:rPr lang="pt-BR" sz="2800" b="1" dirty="0"/>
              <a:t>(</a:t>
            </a:r>
            <a:r>
              <a:rPr lang="pt-BR" sz="2800" b="1" dirty="0">
                <a:solidFill>
                  <a:srgbClr val="FF0000"/>
                </a:solidFill>
              </a:rPr>
              <a:t>número</a:t>
            </a:r>
            <a:r>
              <a:rPr lang="pt-BR" sz="2800" b="1" dirty="0"/>
              <a:t>);</a:t>
            </a:r>
          </a:p>
          <a:p>
            <a:pPr marL="514350" indent="-514350" algn="ctr">
              <a:lnSpc>
                <a:spcPct val="150000"/>
              </a:lnSpc>
              <a:buNone/>
            </a:pPr>
            <a:endParaRPr lang="pt-BR" sz="10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4221088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/>
              <a:t>A função </a:t>
            </a:r>
            <a:r>
              <a:rPr lang="pt-BR" sz="2800" b="1" dirty="0" err="1"/>
              <a:t>int</a:t>
            </a:r>
            <a:r>
              <a:rPr lang="pt-BR" sz="2800" b="1" dirty="0"/>
              <a:t> </a:t>
            </a:r>
            <a:r>
              <a:rPr lang="pt-BR" sz="2800" dirty="0"/>
              <a:t>retorna para a variável </a:t>
            </a:r>
            <a:r>
              <a:rPr lang="pt-BR" sz="2800" b="1" dirty="0"/>
              <a:t>caractere </a:t>
            </a:r>
            <a:r>
              <a:rPr lang="pt-BR" sz="2800" dirty="0"/>
              <a:t>o caractere ASCII que é representado pelo </a:t>
            </a:r>
            <a:r>
              <a:rPr lang="pt-BR" sz="2800" b="1" dirty="0">
                <a:solidFill>
                  <a:srgbClr val="FF0000"/>
                </a:solidFill>
              </a:rPr>
              <a:t>número</a:t>
            </a:r>
            <a:r>
              <a:rPr lang="pt-BR" sz="2800" dirty="0"/>
              <a:t>. 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6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377" y="179100"/>
            <a:ext cx="8229600" cy="990600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864096" y="1262365"/>
            <a:ext cx="788436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r>
              <a:rPr lang="pt-BR" sz="1600" dirty="0"/>
              <a:t>#include &lt;</a:t>
            </a:r>
            <a:r>
              <a:rPr lang="pt-BR" sz="1600" dirty="0" err="1"/>
              <a:t>stdlib.h</a:t>
            </a:r>
            <a:r>
              <a:rPr lang="pt-BR" sz="1600" dirty="0"/>
              <a:t>&gt;</a:t>
            </a:r>
          </a:p>
          <a:p>
            <a:endParaRPr lang="pt-BR" sz="1600" dirty="0"/>
          </a:p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</a:t>
            </a:r>
          </a:p>
          <a:p>
            <a:r>
              <a:rPr lang="pt-BR" sz="1600" dirty="0"/>
              <a:t>{</a:t>
            </a:r>
          </a:p>
          <a:p>
            <a:r>
              <a:rPr lang="pt-BR" sz="1600" dirty="0"/>
              <a:t>    char nome1[100], nome2[100];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("Digite seu nome completo: ");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scanf</a:t>
            </a:r>
            <a:r>
              <a:rPr lang="pt-BR" sz="1600" dirty="0"/>
              <a:t>(" %s", nome1);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("Digite seu nome completo: ");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gets</a:t>
            </a:r>
            <a:r>
              <a:rPr lang="pt-BR" sz="1600" dirty="0"/>
              <a:t>(nome2);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gets</a:t>
            </a:r>
            <a:r>
              <a:rPr lang="pt-BR" sz="1600" dirty="0"/>
              <a:t>(nome2); //usado duas vezes para resolver o problema de pular essa entrada de dados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("\n**************** Resultado com PRINTF ****************");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("\nNome1: %s ", nome1);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("\nNome2: %s ", nome2);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("\n\n**************** Resultado com PUTS ****************");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("\n");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puts</a:t>
            </a:r>
            <a:r>
              <a:rPr lang="pt-BR" sz="1600" dirty="0"/>
              <a:t>(nome1);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("\n");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puts</a:t>
            </a:r>
            <a:r>
              <a:rPr lang="pt-BR" sz="1600" dirty="0"/>
              <a:t>(nome2);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return</a:t>
            </a:r>
            <a:r>
              <a:rPr lang="pt-BR" sz="1600" dirty="0"/>
              <a:t> 0;</a:t>
            </a:r>
          </a:p>
          <a:p>
            <a:r>
              <a:rPr lang="pt-BR" sz="1600" dirty="0"/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9BE73-B2ED-4F08-90F3-60CE98A3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3" t="23837" r="46552" b="57907"/>
          <a:stretch/>
        </p:blipFill>
        <p:spPr>
          <a:xfrm>
            <a:off x="87793" y="251108"/>
            <a:ext cx="846584" cy="8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377" y="179100"/>
            <a:ext cx="8229600" cy="990600"/>
          </a:xfrm>
        </p:spPr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4" name="Retângulo 3"/>
          <p:cNvSpPr/>
          <p:nvPr/>
        </p:nvSpPr>
        <p:spPr>
          <a:xfrm>
            <a:off x="934377" y="1741453"/>
            <a:ext cx="7020272" cy="29238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300" dirty="0" err="1"/>
              <a:t>int</a:t>
            </a:r>
            <a:r>
              <a:rPr lang="pt-BR" sz="2300" dirty="0"/>
              <a:t> </a:t>
            </a:r>
            <a:r>
              <a:rPr lang="pt-BR" sz="2300" dirty="0" err="1"/>
              <a:t>main</a:t>
            </a:r>
            <a:r>
              <a:rPr lang="pt-BR" sz="2300" dirty="0"/>
              <a:t>() </a:t>
            </a:r>
          </a:p>
          <a:p>
            <a:r>
              <a:rPr lang="pt-BR" sz="2300" dirty="0"/>
              <a:t>{</a:t>
            </a:r>
          </a:p>
          <a:p>
            <a:pPr lvl="1"/>
            <a:r>
              <a:rPr lang="pt-BR" sz="2300" dirty="0"/>
              <a:t>  </a:t>
            </a:r>
            <a:r>
              <a:rPr lang="pt-BR" sz="2300" dirty="0" err="1"/>
              <a:t>char</a:t>
            </a:r>
            <a:r>
              <a:rPr lang="pt-BR" sz="2300" dirty="0"/>
              <a:t> nome[40] = "Jose", sobrenome[30] = "Maria";</a:t>
            </a:r>
          </a:p>
          <a:p>
            <a:pPr lvl="1"/>
            <a:r>
              <a:rPr lang="pt-BR" sz="23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pt-BR" sz="2300" b="1" dirty="0" err="1">
                <a:solidFill>
                  <a:schemeClr val="accent6">
                    <a:lumMod val="75000"/>
                  </a:schemeClr>
                </a:solidFill>
              </a:rPr>
              <a:t>strcat</a:t>
            </a:r>
            <a:r>
              <a:rPr lang="pt-BR" sz="2300" b="1" dirty="0">
                <a:solidFill>
                  <a:schemeClr val="accent6">
                    <a:lumMod val="75000"/>
                  </a:schemeClr>
                </a:solidFill>
              </a:rPr>
              <a:t>(nome, sobrenome);</a:t>
            </a:r>
          </a:p>
          <a:p>
            <a:pPr lvl="1"/>
            <a:r>
              <a:rPr lang="pt-BR" sz="2300" dirty="0"/>
              <a:t>  </a:t>
            </a:r>
            <a:r>
              <a:rPr lang="pt-BR" sz="2300" dirty="0" err="1"/>
              <a:t>printf</a:t>
            </a:r>
            <a:r>
              <a:rPr lang="pt-BR" sz="2300" dirty="0"/>
              <a:t>(“ Sobrenome %s”, sobrenome);</a:t>
            </a:r>
          </a:p>
          <a:p>
            <a:pPr lvl="1"/>
            <a:r>
              <a:rPr lang="pt-BR" sz="2300" dirty="0"/>
              <a:t>  </a:t>
            </a:r>
            <a:r>
              <a:rPr lang="pt-BR" sz="2300" dirty="0" err="1"/>
              <a:t>printf</a:t>
            </a:r>
            <a:r>
              <a:rPr lang="pt-BR" sz="2300" dirty="0"/>
              <a:t>(“\n Nome %</a:t>
            </a:r>
            <a:r>
              <a:rPr lang="pt-BR" sz="2300" dirty="0" err="1"/>
              <a:t>s”,nome</a:t>
            </a:r>
            <a:r>
              <a:rPr lang="pt-BR" sz="2300" dirty="0"/>
              <a:t>);</a:t>
            </a:r>
          </a:p>
          <a:p>
            <a:pPr lvl="1"/>
            <a:r>
              <a:rPr lang="pt-BR" sz="2300" dirty="0"/>
              <a:t>  </a:t>
            </a:r>
            <a:r>
              <a:rPr lang="pt-BR" sz="2300" dirty="0" err="1"/>
              <a:t>return</a:t>
            </a:r>
            <a:r>
              <a:rPr lang="pt-BR" sz="2300" dirty="0"/>
              <a:t> 0;</a:t>
            </a:r>
          </a:p>
          <a:p>
            <a:r>
              <a:rPr lang="pt-BR" sz="2300" dirty="0"/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9BE73-B2ED-4F08-90F3-60CE98A3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3" t="23837" r="46552" b="57907"/>
          <a:stretch/>
        </p:blipFill>
        <p:spPr>
          <a:xfrm>
            <a:off x="87793" y="251108"/>
            <a:ext cx="846584" cy="8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729" y="107092"/>
            <a:ext cx="8229600" cy="990600"/>
          </a:xfrm>
        </p:spPr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4" name="Retângulo 3"/>
          <p:cNvSpPr/>
          <p:nvPr/>
        </p:nvSpPr>
        <p:spPr>
          <a:xfrm>
            <a:off x="934377" y="1412776"/>
            <a:ext cx="6552728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main</a:t>
            </a:r>
            <a:r>
              <a:rPr lang="pt-BR" sz="2200" dirty="0"/>
              <a:t> () </a:t>
            </a:r>
          </a:p>
          <a:p>
            <a:r>
              <a:rPr lang="pt-BR" sz="2200" dirty="0"/>
              <a:t>{</a:t>
            </a:r>
          </a:p>
          <a:p>
            <a:r>
              <a:rPr lang="pt-BR" sz="2200" dirty="0"/>
              <a:t> </a:t>
            </a:r>
            <a:r>
              <a:rPr lang="pt-BR" sz="2200" dirty="0" err="1"/>
              <a:t>char</a:t>
            </a:r>
            <a:r>
              <a:rPr lang="pt-BR" sz="2200" dirty="0"/>
              <a:t> nome[40] = "Jose", sobrenome[30] = "Jose";</a:t>
            </a:r>
          </a:p>
          <a:p>
            <a:r>
              <a:rPr lang="pt-BR" sz="2200" dirty="0"/>
              <a:t> </a:t>
            </a:r>
            <a:r>
              <a:rPr lang="pt-BR" sz="2200" dirty="0" err="1"/>
              <a:t>int</a:t>
            </a:r>
            <a:r>
              <a:rPr lang="pt-BR" sz="2200" dirty="0"/>
              <a:t> teste;</a:t>
            </a:r>
          </a:p>
          <a:p>
            <a:r>
              <a:rPr lang="pt-BR" sz="2200" dirty="0"/>
              <a:t> teste = </a:t>
            </a:r>
            <a:r>
              <a:rPr lang="pt-BR" sz="2200" b="1" dirty="0" err="1">
                <a:solidFill>
                  <a:schemeClr val="accent6">
                    <a:lumMod val="75000"/>
                  </a:schemeClr>
                </a:solidFill>
              </a:rPr>
              <a:t>strcmp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 (nome, sobrenome);</a:t>
            </a:r>
          </a:p>
          <a:p>
            <a:r>
              <a:rPr lang="pt-BR" sz="2200" dirty="0"/>
              <a:t> </a:t>
            </a:r>
            <a:r>
              <a:rPr lang="pt-BR" sz="2200" dirty="0" err="1"/>
              <a:t>if</a:t>
            </a:r>
            <a:r>
              <a:rPr lang="pt-BR" sz="2200" dirty="0"/>
              <a:t>  (teste != 0)</a:t>
            </a:r>
          </a:p>
          <a:p>
            <a:r>
              <a:rPr lang="pt-BR" sz="2200" dirty="0"/>
              <a:t>     { 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printf</a:t>
            </a:r>
            <a:r>
              <a:rPr lang="pt-BR" sz="2200" dirty="0"/>
              <a:t>(“As strings </a:t>
            </a:r>
            <a:r>
              <a:rPr lang="pt-BR" sz="2200" dirty="0" err="1"/>
              <a:t>sao</a:t>
            </a:r>
            <a:r>
              <a:rPr lang="pt-BR" sz="2200" dirty="0"/>
              <a:t> diferentes”);</a:t>
            </a:r>
          </a:p>
          <a:p>
            <a:r>
              <a:rPr lang="pt-BR" sz="2200" dirty="0"/>
              <a:t>     } </a:t>
            </a:r>
          </a:p>
          <a:p>
            <a:r>
              <a:rPr lang="pt-BR" sz="2200" dirty="0"/>
              <a:t> </a:t>
            </a:r>
            <a:r>
              <a:rPr lang="pt-BR" sz="2200" dirty="0" err="1"/>
              <a:t>else</a:t>
            </a:r>
            <a:r>
              <a:rPr lang="pt-BR" sz="2200" dirty="0"/>
              <a:t> 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printf</a:t>
            </a:r>
            <a:r>
              <a:rPr lang="pt-BR" sz="2200" dirty="0"/>
              <a:t>(“As strings </a:t>
            </a:r>
            <a:r>
              <a:rPr lang="pt-BR" sz="2200" dirty="0" err="1"/>
              <a:t>sao</a:t>
            </a:r>
            <a:r>
              <a:rPr lang="pt-BR" sz="2200" dirty="0"/>
              <a:t> </a:t>
            </a:r>
            <a:r>
              <a:rPr lang="pt-BR" sz="2200" dirty="0" err="1"/>
              <a:t>identicas</a:t>
            </a:r>
            <a:r>
              <a:rPr lang="pt-BR" sz="2200" dirty="0"/>
              <a:t>”);</a:t>
            </a:r>
          </a:p>
          <a:p>
            <a:r>
              <a:rPr lang="pt-BR" sz="2200" dirty="0"/>
              <a:t> </a:t>
            </a:r>
            <a:r>
              <a:rPr lang="pt-BR" sz="2200" dirty="0" err="1"/>
              <a:t>return</a:t>
            </a:r>
            <a:r>
              <a:rPr lang="pt-BR" sz="2200" dirty="0"/>
              <a:t> 0;</a:t>
            </a:r>
          </a:p>
          <a:p>
            <a:r>
              <a:rPr lang="pt-BR" sz="2200" dirty="0"/>
              <a:t>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E9BE73-B2ED-4F08-90F3-60CE98A3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3" t="23837" r="46552" b="57907"/>
          <a:stretch/>
        </p:blipFill>
        <p:spPr>
          <a:xfrm>
            <a:off x="87793" y="251108"/>
            <a:ext cx="846584" cy="8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729" y="107092"/>
            <a:ext cx="8229600" cy="990600"/>
          </a:xfrm>
        </p:spPr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4" name="Retângulo 3"/>
          <p:cNvSpPr/>
          <p:nvPr/>
        </p:nvSpPr>
        <p:spPr>
          <a:xfrm>
            <a:off x="934377" y="1412776"/>
            <a:ext cx="6552728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main</a:t>
            </a:r>
            <a:r>
              <a:rPr lang="pt-BR" sz="2200" dirty="0"/>
              <a:t>()</a:t>
            </a:r>
          </a:p>
          <a:p>
            <a:r>
              <a:rPr lang="pt-BR" sz="2200" dirty="0"/>
              <a:t>{</a:t>
            </a:r>
          </a:p>
          <a:p>
            <a:r>
              <a:rPr lang="pt-BR" sz="2200" dirty="0"/>
              <a:t>    char letra, </a:t>
            </a:r>
            <a:r>
              <a:rPr lang="pt-BR" sz="2200" dirty="0" err="1"/>
              <a:t>maiuscula</a:t>
            </a:r>
            <a:r>
              <a:rPr lang="pt-BR" sz="2200" dirty="0"/>
              <a:t>, </a:t>
            </a:r>
            <a:r>
              <a:rPr lang="pt-BR" sz="2200" dirty="0" err="1"/>
              <a:t>minuscula</a:t>
            </a:r>
            <a:r>
              <a:rPr lang="pt-BR" sz="2200" dirty="0"/>
              <a:t>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printf</a:t>
            </a:r>
            <a:r>
              <a:rPr lang="pt-BR" sz="2200" dirty="0"/>
              <a:t>("\n\</a:t>
            </a:r>
            <a:r>
              <a:rPr lang="pt-BR" sz="2200" dirty="0" err="1"/>
              <a:t>nDigite</a:t>
            </a:r>
            <a:r>
              <a:rPr lang="pt-BR" sz="2200" dirty="0"/>
              <a:t> uma letra: ");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scanf</a:t>
            </a:r>
            <a:r>
              <a:rPr lang="pt-BR" sz="2200" dirty="0"/>
              <a:t>("%</a:t>
            </a:r>
            <a:r>
              <a:rPr lang="pt-BR" sz="2200" dirty="0" err="1"/>
              <a:t>c",&amp;letra</a:t>
            </a:r>
            <a:r>
              <a:rPr lang="pt-BR" sz="2200" dirty="0"/>
              <a:t>);</a:t>
            </a:r>
          </a:p>
          <a:p>
            <a:r>
              <a:rPr lang="pt-BR" sz="2200" dirty="0"/>
              <a:t>    //</a:t>
            </a:r>
            <a:r>
              <a:rPr lang="pt-BR" sz="2200" dirty="0" err="1"/>
              <a:t>toupper</a:t>
            </a:r>
            <a:r>
              <a:rPr lang="pt-BR" sz="2200" dirty="0"/>
              <a:t> transforma em </a:t>
            </a:r>
            <a:r>
              <a:rPr lang="pt-BR" sz="2200" dirty="0" err="1"/>
              <a:t>maiuscula</a:t>
            </a:r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maiuscula</a:t>
            </a:r>
            <a:r>
              <a:rPr lang="pt-BR" sz="2200" dirty="0"/>
              <a:t> = </a:t>
            </a:r>
            <a:r>
              <a:rPr lang="pt-BR" sz="2200" dirty="0" err="1"/>
              <a:t>toupper</a:t>
            </a:r>
            <a:r>
              <a:rPr lang="pt-BR" sz="2200" dirty="0"/>
              <a:t>(letra);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printf</a:t>
            </a:r>
            <a:r>
              <a:rPr lang="pt-BR" sz="2200" dirty="0"/>
              <a:t>("\</a:t>
            </a:r>
            <a:r>
              <a:rPr lang="pt-BR" sz="2200" dirty="0" err="1"/>
              <a:t>nMaiuscula</a:t>
            </a:r>
            <a:r>
              <a:rPr lang="pt-BR" sz="2200" dirty="0"/>
              <a:t>: %c",</a:t>
            </a:r>
            <a:r>
              <a:rPr lang="pt-BR" sz="2200" dirty="0" err="1"/>
              <a:t>maiuscula</a:t>
            </a:r>
            <a:r>
              <a:rPr lang="pt-BR" sz="2200" dirty="0"/>
              <a:t>);</a:t>
            </a:r>
          </a:p>
          <a:p>
            <a:r>
              <a:rPr lang="pt-BR" sz="2200" dirty="0"/>
              <a:t>    //</a:t>
            </a:r>
            <a:r>
              <a:rPr lang="pt-BR" sz="2200" dirty="0" err="1"/>
              <a:t>tolower</a:t>
            </a:r>
            <a:r>
              <a:rPr lang="pt-BR" sz="2200" dirty="0"/>
              <a:t> transforma em </a:t>
            </a:r>
            <a:r>
              <a:rPr lang="pt-BR" sz="2200" dirty="0" err="1"/>
              <a:t>minuscula</a:t>
            </a:r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minuscula</a:t>
            </a:r>
            <a:r>
              <a:rPr lang="pt-BR" sz="2200" dirty="0"/>
              <a:t> = </a:t>
            </a:r>
            <a:r>
              <a:rPr lang="pt-BR" sz="2200" dirty="0" err="1"/>
              <a:t>tolower</a:t>
            </a:r>
            <a:r>
              <a:rPr lang="pt-BR" sz="2200" dirty="0"/>
              <a:t>(letra);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printf</a:t>
            </a:r>
            <a:r>
              <a:rPr lang="pt-BR" sz="2200" dirty="0"/>
              <a:t>("\n\</a:t>
            </a:r>
            <a:r>
              <a:rPr lang="pt-BR" sz="2200" dirty="0" err="1"/>
              <a:t>Minuscula</a:t>
            </a:r>
            <a:r>
              <a:rPr lang="pt-BR" sz="2200" dirty="0"/>
              <a:t>: %c",</a:t>
            </a:r>
            <a:r>
              <a:rPr lang="pt-BR" sz="2200" dirty="0" err="1"/>
              <a:t>minuscula</a:t>
            </a:r>
            <a:r>
              <a:rPr lang="pt-BR" sz="2200" dirty="0"/>
              <a:t>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return</a:t>
            </a:r>
            <a:r>
              <a:rPr lang="pt-BR" sz="2200" dirty="0"/>
              <a:t> 0;</a:t>
            </a:r>
          </a:p>
          <a:p>
            <a:r>
              <a:rPr lang="pt-BR" sz="2200" dirty="0"/>
              <a:t>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E9BE73-B2ED-4F08-90F3-60CE98A3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3" t="23837" r="46552" b="57907"/>
          <a:stretch/>
        </p:blipFill>
        <p:spPr>
          <a:xfrm>
            <a:off x="87793" y="251108"/>
            <a:ext cx="846584" cy="8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55F680-F0D4-4EA0-B427-31194D03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8979504-08EF-4BFF-B5C6-065B0E964D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solicite o nome do usuário, em seguida, imprimir na tela:</a:t>
            </a:r>
          </a:p>
          <a:p>
            <a:pPr lvl="2"/>
            <a:r>
              <a:rPr lang="pt-BR" sz="2600" dirty="0"/>
              <a:t>O nome do </a:t>
            </a:r>
            <a:r>
              <a:rPr lang="pt-BR" sz="2600" b="1" dirty="0"/>
              <a:t>usuário</a:t>
            </a:r>
            <a:endParaRPr lang="pt-BR" sz="2600" dirty="0"/>
          </a:p>
          <a:p>
            <a:pPr lvl="2"/>
            <a:r>
              <a:rPr lang="pt-BR" sz="2600" dirty="0"/>
              <a:t>O nome do </a:t>
            </a:r>
            <a:r>
              <a:rPr lang="pt-BR" sz="2600" b="1" dirty="0"/>
              <a:t>usuário invertido</a:t>
            </a:r>
            <a:endParaRPr lang="pt-BR" sz="2600" dirty="0"/>
          </a:p>
          <a:p>
            <a:pPr lvl="2"/>
            <a:r>
              <a:rPr lang="pt-BR" sz="2600" dirty="0"/>
              <a:t>A </a:t>
            </a:r>
            <a:r>
              <a:rPr lang="pt-BR" sz="2600" b="1" dirty="0"/>
              <a:t>quantidade</a:t>
            </a:r>
            <a:r>
              <a:rPr lang="pt-BR" sz="2600" dirty="0"/>
              <a:t> de caracteres digitados</a:t>
            </a:r>
          </a:p>
          <a:p>
            <a:pPr lvl="2"/>
            <a:r>
              <a:rPr lang="pt-BR" sz="2600" dirty="0"/>
              <a:t>O </a:t>
            </a:r>
            <a:r>
              <a:rPr lang="pt-BR" sz="2600" b="1" dirty="0"/>
              <a:t>número de caracteres</a:t>
            </a:r>
            <a:r>
              <a:rPr lang="pt-BR" sz="2600" dirty="0"/>
              <a:t> contidos no nome do usuário (sem considerar os espaços)</a:t>
            </a:r>
          </a:p>
          <a:p>
            <a:pPr lvl="2"/>
            <a:r>
              <a:rPr lang="pt-BR" sz="2600" dirty="0"/>
              <a:t>O </a:t>
            </a:r>
            <a:r>
              <a:rPr lang="pt-BR" sz="2600" b="1" dirty="0"/>
              <a:t>número de vogais </a:t>
            </a:r>
            <a:r>
              <a:rPr lang="pt-BR" sz="2600" dirty="0"/>
              <a:t>do nome do usuário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21522E0-4E8D-4A3C-8E11-C400C4A97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59957" cy="161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021522E0-4E8D-4A3C-8E11-C400C4A97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9957" cy="1616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15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55F680-F0D4-4EA0-B427-31194D03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8979504-08EF-4BFF-B5C6-065B0E964D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sz="1800" dirty="0"/>
          </a:p>
          <a:p>
            <a:pPr marL="514350" indent="-514350">
              <a:buFont typeface="+mj-lt"/>
              <a:buAutoNum type="arabicPeriod" startAt="2"/>
            </a:pPr>
            <a:r>
              <a:rPr lang="pt-BR" sz="2400" dirty="0"/>
              <a:t>Faça um programa que receba uma frase, calcule e mostre a quantidade de palavras da frase digitada.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sz="2400" dirty="0"/>
              <a:t>Faça um programa que inverta os caracteres de uma </a:t>
            </a:r>
            <a:r>
              <a:rPr lang="pt-BR" sz="2400" dirty="0" err="1"/>
              <a:t>string</a:t>
            </a:r>
            <a:r>
              <a:rPr lang="pt-BR" sz="2400" dirty="0"/>
              <a:t>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Faça um programa que receba uma frase e uma palavra. Caso a frase contenha a palavra ESCOLA, substitua pela palavra digitada. 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21522E0-4E8D-4A3C-8E11-C400C4A97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59957" cy="161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021522E0-4E8D-4A3C-8E11-C400C4A97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9957" cy="1616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52622" r="17706" b="17482"/>
          <a:stretch/>
        </p:blipFill>
        <p:spPr bwMode="auto">
          <a:xfrm>
            <a:off x="2051720" y="4581128"/>
            <a:ext cx="5544616" cy="185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8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-27384"/>
            <a:ext cx="5832648" cy="1143000"/>
          </a:xfrm>
        </p:spPr>
        <p:txBody>
          <a:bodyPr/>
          <a:lstStyle/>
          <a:p>
            <a:r>
              <a:rPr lang="pt-BR" dirty="0"/>
              <a:t>Referência Bibliográfica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MIZRAHI, </a:t>
            </a:r>
            <a:r>
              <a:rPr lang="pt-BR" sz="2400" dirty="0" err="1"/>
              <a:t>Victorine</a:t>
            </a:r>
            <a:r>
              <a:rPr lang="pt-BR" sz="2400" dirty="0"/>
              <a:t> Viviane. </a:t>
            </a:r>
            <a:r>
              <a:rPr lang="pt-BR" sz="2400" b="1" dirty="0"/>
              <a:t>Treinamento em linguagem C. </a:t>
            </a:r>
            <a:r>
              <a:rPr lang="pt-BR" sz="2400" dirty="0"/>
              <a:t>São </a:t>
            </a:r>
            <a:r>
              <a:rPr lang="pt-BR" sz="2400" dirty="0" err="1"/>
              <a:t>Paulo:Pearson</a:t>
            </a:r>
            <a:r>
              <a:rPr lang="pt-BR" sz="2400" dirty="0"/>
              <a:t> Prentice Hall, 2008. 2ª edição. Curso Completo.  Capítulo 7.</a:t>
            </a:r>
          </a:p>
          <a:p>
            <a:r>
              <a:rPr lang="pt-BR" sz="2400" dirty="0"/>
              <a:t>ASCENCIO, Ana Fernanda Gomes e CAMPOS, Edilene A. </a:t>
            </a:r>
            <a:r>
              <a:rPr lang="pt-BR" sz="2400" dirty="0" err="1"/>
              <a:t>Veneruchi</a:t>
            </a:r>
            <a:r>
              <a:rPr lang="pt-BR" sz="2400" dirty="0"/>
              <a:t>. </a:t>
            </a:r>
            <a:r>
              <a:rPr lang="pt-BR" sz="2400" b="1" dirty="0"/>
              <a:t>Fundamentos da Programação de Computadores – Algoritmos, Pascal, C/C++ e Java</a:t>
            </a:r>
            <a:r>
              <a:rPr lang="pt-BR" sz="2400" dirty="0"/>
              <a:t>. São Paulo: Pearson Prentice Hall, 2012. 3ª Edição.</a:t>
            </a:r>
            <a:endParaRPr lang="pt-BR" sz="11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 descr="livro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1"/>
            <a:ext cx="1948454" cy="1700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F59B-5DD5-4414-962E-5ADB0158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108E0-23FD-4ED8-A2D7-658269D9A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86064"/>
          </a:xfrm>
        </p:spPr>
        <p:txBody>
          <a:bodyPr>
            <a:normAutofit/>
          </a:bodyPr>
          <a:lstStyle/>
          <a:p>
            <a:pPr fontAlgn="base"/>
            <a:endParaRPr lang="pt-BR" sz="2400" dirty="0"/>
          </a:p>
          <a:p>
            <a:pPr fontAlgn="base"/>
            <a:r>
              <a:rPr lang="pt-BR" sz="2400" dirty="0"/>
              <a:t>A diferença básica entre </a:t>
            </a:r>
            <a:r>
              <a:rPr lang="pt-BR" sz="2400" dirty="0" err="1"/>
              <a:t>strings</a:t>
            </a:r>
            <a:r>
              <a:rPr lang="pt-BR" sz="2400" dirty="0"/>
              <a:t> e outros vetores é:  </a:t>
            </a:r>
          </a:p>
          <a:p>
            <a:pPr lvl="1" fontAlgn="base"/>
            <a:r>
              <a:rPr lang="pt-BR" sz="2400" dirty="0"/>
              <a:t>A linguagem de programação  C indica o fim do vetor de </a:t>
            </a:r>
            <a:r>
              <a:rPr lang="pt-BR" sz="2400" dirty="0" err="1"/>
              <a:t>strings</a:t>
            </a:r>
            <a:r>
              <a:rPr lang="pt-BR" sz="2400" dirty="0"/>
              <a:t> através do acréscimo do acréscimo do caractere NULL (‘\0’) no final do </a:t>
            </a:r>
            <a:r>
              <a:rPr lang="pt-BR" sz="2400" dirty="0" err="1"/>
              <a:t>String</a:t>
            </a:r>
            <a:r>
              <a:rPr lang="pt-BR" sz="2400" dirty="0"/>
              <a:t>.  </a:t>
            </a:r>
          </a:p>
          <a:p>
            <a:pPr marL="274320" lvl="1" indent="0">
              <a:buNone/>
            </a:pPr>
            <a:endParaRPr lang="pt-BR" sz="2400" dirty="0"/>
          </a:p>
          <a:p>
            <a:r>
              <a:rPr lang="pt-BR" sz="2400" dirty="0"/>
              <a:t>Deve-se declarar sempre o vetor </a:t>
            </a:r>
            <a:r>
              <a:rPr lang="pt-BR" sz="2400" b="1" dirty="0">
                <a:solidFill>
                  <a:srgbClr val="C00000"/>
                </a:solidFill>
              </a:rPr>
              <a:t>com uma posição a mais </a:t>
            </a:r>
            <a:r>
              <a:rPr lang="pt-BR" sz="2400" dirty="0"/>
              <a:t>para armazenar o caractere nulo (‘\0’)</a:t>
            </a:r>
          </a:p>
          <a:p>
            <a:pPr lvl="1"/>
            <a:r>
              <a:rPr lang="pt-BR" sz="2400" b="1" dirty="0"/>
              <a:t> </a:t>
            </a:r>
            <a:r>
              <a:rPr lang="pt-BR" sz="2400" dirty="0"/>
              <a:t>que </a:t>
            </a:r>
            <a:r>
              <a:rPr lang="pt-BR" sz="2400" b="1" dirty="0"/>
              <a:t>não</a:t>
            </a:r>
            <a:r>
              <a:rPr lang="pt-BR" sz="2400" dirty="0"/>
              <a:t> precisa ser armazenado manualmente, isso é feito automaticamente pelo compilador</a:t>
            </a:r>
          </a:p>
          <a:p>
            <a:endParaRPr lang="pt-BR" dirty="0"/>
          </a:p>
          <a:p>
            <a:endParaRPr lang="pt-BR" sz="2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7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F59B-5DD5-4414-962E-5ADB0158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108E0-23FD-4ED8-A2D7-658269D9A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1888" y="1268760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pt-BR" dirty="0"/>
              <a:t>Para armazenar a palavra </a:t>
            </a:r>
            <a:r>
              <a:rPr lang="pt-BR" b="1" dirty="0"/>
              <a:t>CADEIA</a:t>
            </a:r>
            <a:r>
              <a:rPr lang="pt-BR" dirty="0"/>
              <a:t> deve-se declarar um vetor do tipo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/>
              <a:t> com 7 posições (que ocuparão posições contíguas na memória)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variável </a:t>
            </a:r>
            <a:r>
              <a:rPr lang="pt-BR" b="1" dirty="0"/>
              <a:t>palavra</a:t>
            </a:r>
            <a:r>
              <a:rPr lang="pt-BR" dirty="0"/>
              <a:t>, quando é declarada pode ocupar qualquer posição na memória</a:t>
            </a:r>
          </a:p>
          <a:p>
            <a:r>
              <a:rPr lang="pt-BR" dirty="0"/>
              <a:t>Entretanto, todas as posições do vetor ocupam espaços de memória adjacentes, sendo que cada caractere ocupa </a:t>
            </a:r>
            <a:r>
              <a:rPr lang="pt-BR" b="1" dirty="0">
                <a:solidFill>
                  <a:srgbClr val="0070C0"/>
                </a:solidFill>
              </a:rPr>
              <a:t>1 byte</a:t>
            </a:r>
          </a:p>
          <a:p>
            <a:endParaRPr lang="pt-BR" dirty="0"/>
          </a:p>
          <a:p>
            <a:endParaRPr lang="pt-BR" dirty="0"/>
          </a:p>
          <a:p>
            <a:endParaRPr lang="pt-BR" sz="26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5AB80-9CF2-443C-87C1-DAD6FFC8D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5" t="34593" r="21651" b="40195"/>
          <a:stretch/>
        </p:blipFill>
        <p:spPr>
          <a:xfrm>
            <a:off x="1691680" y="2564904"/>
            <a:ext cx="5770016" cy="19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t-BR" sz="1000" dirty="0"/>
          </a:p>
          <a:p>
            <a:pPr marL="0" indent="0">
              <a:buNone/>
            </a:pPr>
            <a:r>
              <a:rPr lang="pt-BR" b="1" dirty="0"/>
              <a:t>1- Inicialização no momento da declaração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552" y="3645024"/>
            <a:ext cx="8229600" cy="29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variável </a:t>
            </a: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nome1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recebeu as letras separadamente (inclusive o caractere nulo). Por isso, cada uma das letras está envolvida por apóstrofos (' ') – essa é a maneira de identificar um caractere isoladamente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7564" y="2119209"/>
            <a:ext cx="7848872" cy="9918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char</a:t>
            </a:r>
            <a:r>
              <a:rPr lang="pt-BR" sz="3000" dirty="0">
                <a:cs typeface="Courier New" pitchFamily="49" charset="0"/>
              </a:rPr>
              <a:t> </a:t>
            </a:r>
            <a:r>
              <a:rPr lang="pt-BR" sz="3000" b="1" dirty="0">
                <a:cs typeface="Courier New" pitchFamily="49" charset="0"/>
              </a:rPr>
              <a:t>nome1</a:t>
            </a:r>
            <a:r>
              <a:rPr lang="pt-BR" sz="3000" dirty="0">
                <a:cs typeface="Courier New" pitchFamily="49" charset="0"/>
              </a:rPr>
              <a:t>[ ]= {'P', 'r', 'o', 'g', 'r', 'a', 'm', 'a', '\0'};</a:t>
            </a:r>
          </a:p>
          <a:p>
            <a:pPr>
              <a:lnSpc>
                <a:spcPct val="150000"/>
              </a:lnSpc>
              <a:buNone/>
            </a:pPr>
            <a:endParaRPr lang="pt-BR" sz="1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3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t-BR" sz="1000" dirty="0"/>
          </a:p>
          <a:p>
            <a:pPr marL="0" indent="0">
              <a:buNone/>
            </a:pPr>
            <a:r>
              <a:rPr lang="pt-BR" b="1" dirty="0"/>
              <a:t>2- Inicialização no momento da declaração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95536" y="3717032"/>
            <a:ext cx="8373616" cy="29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variável </a:t>
            </a: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nome2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recebeu uma palavra,</a:t>
            </a:r>
            <a:r>
              <a:rPr kumimoji="0" lang="pt-BR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recebendo automaticamente o caractere nulo. Por isso, a palavra Programa está entre aspas (</a:t>
            </a:r>
            <a:r>
              <a:rPr lang="pt-BR" sz="3000" dirty="0">
                <a:cs typeface="Courier New" pitchFamily="49" charset="0"/>
              </a:rPr>
              <a:t>" "</a:t>
            </a:r>
            <a:r>
              <a:rPr kumimoji="0" lang="pt-BR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esta é a maneira de identificar uma cadeia de caracteres.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19672" y="2500154"/>
            <a:ext cx="5400600" cy="7848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char</a:t>
            </a:r>
            <a:r>
              <a:rPr lang="pt-BR" sz="3000" dirty="0">
                <a:cs typeface="Courier New" pitchFamily="49" charset="0"/>
              </a:rPr>
              <a:t> </a:t>
            </a:r>
            <a:r>
              <a:rPr lang="pt-BR" sz="3000" b="1" dirty="0">
                <a:cs typeface="Courier New" pitchFamily="49" charset="0"/>
              </a:rPr>
              <a:t>nome2</a:t>
            </a:r>
            <a:r>
              <a:rPr lang="pt-BR" sz="3000" dirty="0">
                <a:cs typeface="Courier New" pitchFamily="49" charset="0"/>
              </a:rPr>
              <a:t>[ ]= "Programa";</a:t>
            </a:r>
          </a:p>
        </p:txBody>
      </p:sp>
    </p:spTree>
    <p:extLst>
      <p:ext uri="{BB962C8B-B14F-4D97-AF65-F5344CB8AC3E}">
        <p14:creationId xmlns:p14="http://schemas.microsoft.com/office/powerpoint/2010/main" val="88987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/>
              <a:t>3- </a:t>
            </a:r>
            <a:r>
              <a:rPr lang="pt-BR" b="1" dirty="0"/>
              <a:t>Inicialização por meio da atribuição (</a:t>
            </a:r>
            <a:r>
              <a:rPr lang="pt-BR" b="1" i="1" dirty="0"/>
              <a:t>depois da declaração</a:t>
            </a:r>
            <a:r>
              <a:rPr lang="pt-BR" b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552" y="4536504"/>
            <a:ext cx="8229600" cy="263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000" dirty="0"/>
              <a:t>A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variável </a:t>
            </a: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vet1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recebeu um valor constante (a palavra Programa).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79712" y="2348880"/>
            <a:ext cx="4824536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char</a:t>
            </a:r>
            <a:r>
              <a:rPr lang="pt-BR" sz="3000" dirty="0">
                <a:cs typeface="Courier New" pitchFamily="49" charset="0"/>
              </a:rPr>
              <a:t> </a:t>
            </a:r>
            <a:r>
              <a:rPr lang="pt-BR" sz="3000" b="1" dirty="0">
                <a:cs typeface="Courier New" pitchFamily="49" charset="0"/>
              </a:rPr>
              <a:t>vet1[10], vet2[5];</a:t>
            </a:r>
          </a:p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strcpy</a:t>
            </a:r>
            <a:r>
              <a:rPr lang="pt-BR" sz="3000" dirty="0">
                <a:cs typeface="Courier New" pitchFamily="49" charset="0"/>
              </a:rPr>
              <a:t>(vet1, “Programa”);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96738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b="1" dirty="0"/>
              <a:t>4- Inicialização por meio da atribuição (</a:t>
            </a:r>
            <a:r>
              <a:rPr lang="pt-BR" b="1" i="1" dirty="0"/>
              <a:t>depois da declaração</a:t>
            </a:r>
            <a:r>
              <a:rPr lang="pt-BR" b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348880"/>
            <a:ext cx="4824536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char</a:t>
            </a:r>
            <a:r>
              <a:rPr lang="pt-BR" sz="3000" dirty="0">
                <a:cs typeface="Courier New" pitchFamily="49" charset="0"/>
              </a:rPr>
              <a:t> </a:t>
            </a:r>
            <a:r>
              <a:rPr lang="pt-BR" sz="3000" b="1" dirty="0">
                <a:cs typeface="Courier New" pitchFamily="49" charset="0"/>
              </a:rPr>
              <a:t>vet1[10], vet2[5];</a:t>
            </a:r>
          </a:p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strcpy</a:t>
            </a:r>
            <a:r>
              <a:rPr lang="pt-BR" sz="3000" dirty="0">
                <a:cs typeface="Courier New" pitchFamily="49" charset="0"/>
              </a:rPr>
              <a:t>(vet1, vet2);</a:t>
            </a:r>
            <a:endParaRPr lang="pt-BR" sz="30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51952" y="4532116"/>
            <a:ext cx="7200800" cy="136815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Usando duas </a:t>
            </a:r>
            <a:r>
              <a:rPr lang="pt-BR" sz="2400" dirty="0" err="1">
                <a:solidFill>
                  <a:schemeClr val="tx1"/>
                </a:solidFill>
              </a:rPr>
              <a:t>strings</a:t>
            </a:r>
            <a:r>
              <a:rPr lang="pt-BR" sz="2400" dirty="0">
                <a:solidFill>
                  <a:schemeClr val="tx1"/>
                </a:solidFill>
              </a:rPr>
              <a:t>, uma será copiada na outra. Ou seja, o conteúdo da variável </a:t>
            </a:r>
            <a:r>
              <a:rPr lang="pt-BR" sz="2400" b="1" dirty="0">
                <a:solidFill>
                  <a:schemeClr val="tx1"/>
                </a:solidFill>
              </a:rPr>
              <a:t>vet2</a:t>
            </a:r>
            <a:r>
              <a:rPr lang="pt-BR" sz="2400" dirty="0">
                <a:solidFill>
                  <a:schemeClr val="tx1"/>
                </a:solidFill>
              </a:rPr>
              <a:t> foi copiado na variável </a:t>
            </a:r>
            <a:r>
              <a:rPr lang="pt-BR" sz="2400" b="1" dirty="0">
                <a:solidFill>
                  <a:schemeClr val="tx1"/>
                </a:solidFill>
              </a:rPr>
              <a:t>vet1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Conector angulado 7"/>
          <p:cNvCxnSpPr>
            <a:stCxn id="6" idx="2"/>
            <a:endCxn id="4" idx="0"/>
          </p:cNvCxnSpPr>
          <p:nvPr/>
        </p:nvCxnSpPr>
        <p:spPr>
          <a:xfrm rot="16200000" flipH="1">
            <a:off x="3961200" y="4040964"/>
            <a:ext cx="705908" cy="2763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8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b="1" dirty="0"/>
              <a:t>5- Inicialização por meio do teclado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6919" y="4110244"/>
            <a:ext cx="8229600" cy="263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/>
              <a:t>O comando </a:t>
            </a:r>
            <a:r>
              <a:rPr lang="pt-BR" sz="2800" b="1" dirty="0" err="1"/>
              <a:t>scanf</a:t>
            </a:r>
            <a:r>
              <a:rPr lang="pt-BR" sz="2800" b="1" dirty="0"/>
              <a:t> </a:t>
            </a:r>
            <a:r>
              <a:rPr lang="pt-BR" sz="2800" dirty="0"/>
              <a:t>consegue armazenar valores vindos do teclado na variável </a:t>
            </a:r>
            <a:r>
              <a:rPr lang="pt-BR" sz="2800" b="1" dirty="0"/>
              <a:t>frase</a:t>
            </a:r>
            <a:r>
              <a:rPr lang="pt-BR" sz="2800" dirty="0"/>
              <a:t>. No caso de uma cadeia de caracteres , esse comando consegue armazenar todos os símbolos digitados até a primeira ocorrência do </a:t>
            </a:r>
            <a:r>
              <a:rPr lang="pt-BR" sz="2800" b="1" dirty="0"/>
              <a:t>espaço em branco</a:t>
            </a:r>
            <a:r>
              <a:rPr lang="pt-BR" sz="2800" dirty="0"/>
              <a:t>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91680" y="1809396"/>
            <a:ext cx="4824536" cy="2169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char</a:t>
            </a:r>
            <a:r>
              <a:rPr lang="pt-BR" sz="3000" dirty="0">
                <a:cs typeface="Courier New" pitchFamily="49" charset="0"/>
              </a:rPr>
              <a:t> </a:t>
            </a:r>
            <a:r>
              <a:rPr lang="pt-BR" sz="3000" b="1" dirty="0">
                <a:cs typeface="Courier New" pitchFamily="49" charset="0"/>
              </a:rPr>
              <a:t>frase[100];</a:t>
            </a:r>
          </a:p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printf</a:t>
            </a:r>
            <a:r>
              <a:rPr lang="pt-BR" sz="3000" dirty="0">
                <a:cs typeface="Courier New" pitchFamily="49" charset="0"/>
              </a:rPr>
              <a:t>(“Digite um texto: ”);</a:t>
            </a:r>
          </a:p>
          <a:p>
            <a:pPr>
              <a:lnSpc>
                <a:spcPct val="150000"/>
              </a:lnSpc>
              <a:buNone/>
            </a:pPr>
            <a:r>
              <a:rPr lang="pt-BR" sz="3000" dirty="0" err="1">
                <a:cs typeface="Courier New" pitchFamily="49" charset="0"/>
              </a:rPr>
              <a:t>scanf</a:t>
            </a:r>
            <a:r>
              <a:rPr lang="pt-BR" sz="3000" dirty="0">
                <a:cs typeface="Courier New" pitchFamily="49" charset="0"/>
              </a:rPr>
              <a:t>(“%s”, frase);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53688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2373</TotalTime>
  <Words>1719</Words>
  <Application>Microsoft Macintosh PowerPoint</Application>
  <PresentationFormat>Apresentação na tela (4:3)</PresentationFormat>
  <Paragraphs>217</Paragraphs>
  <Slides>29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Bookman Old Style</vt:lpstr>
      <vt:lpstr>Calibri</vt:lpstr>
      <vt:lpstr>Courier New</vt:lpstr>
      <vt:lpstr>Gill Sans MT</vt:lpstr>
      <vt:lpstr>Wingdings</vt:lpstr>
      <vt:lpstr>Wingdings 3</vt:lpstr>
      <vt:lpstr>Origem</vt:lpstr>
      <vt:lpstr>Clip</vt:lpstr>
      <vt:lpstr>Algoritmos e Estruturas de Dados I Vetor de Caractere - String</vt:lpstr>
      <vt:lpstr>Introdução</vt:lpstr>
      <vt:lpstr>Introdução</vt:lpstr>
      <vt:lpstr>Exemplo</vt:lpstr>
      <vt:lpstr>Inicializando cadeias de caracteres</vt:lpstr>
      <vt:lpstr>Inicializando cadeias de caracteres</vt:lpstr>
      <vt:lpstr>Inicializando cadeias de caracteres</vt:lpstr>
      <vt:lpstr>Inicializando cadeias de caracteres</vt:lpstr>
      <vt:lpstr>Inicializando cadeias de caracteres</vt:lpstr>
      <vt:lpstr>Inicializando cadeias de caracteres</vt:lpstr>
      <vt:lpstr>Imprimindo cadeias de caracteres</vt:lpstr>
      <vt:lpstr>Imprimindo cadeias de caracteres</vt:lpstr>
      <vt:lpstr>Funções da biblioteca string.h</vt:lpstr>
      <vt:lpstr>Funções da biblioteca string.h</vt:lpstr>
      <vt:lpstr>Funções da biblioteca string.h</vt:lpstr>
      <vt:lpstr>Funções da biblioteca string.h</vt:lpstr>
      <vt:lpstr>Funções da biblioteca string.h</vt:lpstr>
      <vt:lpstr>Funções da biblioteca string.h</vt:lpstr>
      <vt:lpstr>Funções da biblioteca string.h</vt:lpstr>
      <vt:lpstr>Funções da biblioteca string.h</vt:lpstr>
      <vt:lpstr>Funções da biblioteca string.h</vt:lpstr>
      <vt:lpstr>Funções da biblioteca string.h</vt:lpstr>
      <vt:lpstr>Exemplo 1</vt:lpstr>
      <vt:lpstr>Exemplo 2</vt:lpstr>
      <vt:lpstr>Exemplo 3</vt:lpstr>
      <vt:lpstr>Exemplo 4</vt:lpstr>
      <vt:lpstr> Exercícios</vt:lpstr>
      <vt:lpstr> Exercícios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 Motivação</dc:title>
  <dc:creator>Ivre Marjorie</dc:creator>
  <cp:lastModifiedBy>Ivre Machado</cp:lastModifiedBy>
  <cp:revision>122</cp:revision>
  <dcterms:created xsi:type="dcterms:W3CDTF">2014-01-13T21:14:49Z</dcterms:created>
  <dcterms:modified xsi:type="dcterms:W3CDTF">2020-05-11T01:46:26Z</dcterms:modified>
</cp:coreProperties>
</file>