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139" autoAdjust="0"/>
  </p:normalViewPr>
  <p:slideViewPr>
    <p:cSldViewPr>
      <p:cViewPr varScale="1">
        <p:scale>
          <a:sx n="70" d="100"/>
          <a:sy n="70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2346C-7C75-4820-8218-C06B7385591A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DD86-930A-4E8D-BF95-37D19A5C462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9668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DD86-930A-4E8D-BF95-37D19A5C462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5794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EB1D12-8C2C-48B8-8857-CB4FDA83A50E}" type="datetimeFigureOut">
              <a:rPr lang="pt-BR" smtClean="0"/>
              <a:pPr/>
              <a:t>27/8/2015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CD6747-155F-43E3-BD7B-7DBDF4A5A21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ter image description he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91" t="26971" r="-245" b="650"/>
          <a:stretch/>
        </p:blipFill>
        <p:spPr bwMode="auto">
          <a:xfrm>
            <a:off x="0" y="0"/>
            <a:ext cx="5995368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PyQueue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3861048"/>
            <a:ext cx="6800800" cy="1752600"/>
          </a:xfrm>
        </p:spPr>
        <p:txBody>
          <a:bodyPr/>
          <a:lstStyle/>
          <a:p>
            <a:r>
              <a:rPr lang="en-US" dirty="0" smtClean="0"/>
              <a:t>Prof. Claudio </a:t>
            </a:r>
            <a:r>
              <a:rPr lang="en-US" dirty="0" err="1" smtClean="0"/>
              <a:t>Barauna</a:t>
            </a:r>
            <a:r>
              <a:rPr lang="en-US" dirty="0" smtClean="0"/>
              <a:t>  e Lucas Armand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531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6844939"/>
              </p:ext>
            </p:extLst>
          </p:nvPr>
        </p:nvGraphicFramePr>
        <p:xfrm>
          <a:off x="251520" y="1340767"/>
          <a:ext cx="8712967" cy="4320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9026"/>
                <a:gridCol w="2027771"/>
                <a:gridCol w="2429026"/>
                <a:gridCol w="1827144"/>
              </a:tblGrid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MMSK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MEk1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MD1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MMS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queue.MMSK(Lambda, Mi, S, K).Nfila()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queue.MEk1(Lambda, Mi, K).Nfila()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queue.MD1(Lambda, Mi).Nfila()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queue.MMS(Lambda, Mi, S).Nfila()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366036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queue.MMSK(Lambda, Mi, S, K).Nsistema()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queue.MEk1(Lambda, Mi, K).Nsistema()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queue.MD1(Lambda, Mi).Nsistema()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queue.MMS(Lambda, Mi, S).Nsistema()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u="none" strike="noStrike">
                          <a:effectLst/>
                        </a:rPr>
                        <a:t>queue.MMSK(Lambda, Mi, S, K).P(n)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queue.MEk1(Lambda, Mi, K).P0()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queue.MD1(Lambda, Mi).P0()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queue.MMS(Lambda, Mi, S).P(n)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u="none" strike="noStrike">
                          <a:effectLst/>
                        </a:rPr>
                        <a:t>queue.MMSK(Lambda, Mi, S, K).P0()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queue.MEk1(Lambda, Mi, K).</a:t>
                      </a:r>
                      <a:r>
                        <a:rPr lang="pt-BR" sz="800" u="none" strike="noStrike" dirty="0" err="1">
                          <a:effectLst/>
                        </a:rPr>
                        <a:t>Ro</a:t>
                      </a:r>
                      <a:r>
                        <a:rPr lang="pt-BR" sz="800" u="none" strike="noStrike" dirty="0">
                          <a:effectLst/>
                        </a:rPr>
                        <a:t>()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queue.MD1(Lambda, Mi).Ro()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queue.MMS(Lambda, Mi, S).P0()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queue.MMSK(Lambda, Mi, S, K).Pfila()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queue.MEk1(Lambda, Mi, K).Tfila()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queue.MD1(Lambda, Mi).Tfila()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queue.MMS(Lambda, Mi, S).PT()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366036"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u="none" strike="noStrike">
                          <a:effectLst/>
                        </a:rPr>
                        <a:t>queue.MMSK(Lambda, Mi, S, K).Ro()</a:t>
                      </a:r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queue.MEk1(Lambda, Mi, K).Tsistema()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queue.MD1(Lambda, Mi).Tsistema()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queue.MMS(Lambda, Mi, S).Pfila()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queue.MMSK(Lambda, Mi, S, K).Tfila()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queue.MMS(Lambda, Mi, S).Ro()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queue.MMSK(Lambda, Mi, S, K).Tsistema()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MMSN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MG1K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queue.MMS(Lambda, Mi, S).Tfila()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366036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queue.MMSN(Lambda, Mi, S, N).Nfila()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queue.MG1K(Lambda, Mi, Variance, K).Mi_h()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queue.MMS(Lambda, Mi, S).Tsistema()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366036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MG1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queue.MMSN(Lambda, Mi, S, N).Nsistema()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queue.MG1K(Lambda, Mi, Variance, K).Mi_l_h()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queue.MG1(Lambda, Mi, Variance).Nfila()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queue.MMSN(Lambda, Mi, S, N).P(n)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queue.MG1K(Lambda, Mi, Variance, K).Pk()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queue.MG1(Lambda, Mi, Variance).Nsistema()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queue.MMSN(Lambda, Mi, S, N).P0()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queue.MG1K(Lambda, Mi, Variance, K).Pk_l()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queue.MG1(Lambda, Mi, Variance).P0()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queue.MMSN(Lambda, Mi, S, N).Pfila()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queue.MG1K(Lambda, Mi, Variance, K).Ro()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366036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queue.MG1(Lambda, Mi, Variance).Ro()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queue.MMSN(Lambda, Mi, S, N).Ro()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queue.MG1K(Lambda, Mi, Variance, K).Throughput()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197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queue.MG1(Lambda, Mi, Variance).Tfila()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queue.MMSN(Lambda, Mi, S, N).Tfila()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u="none" strike="noStrike">
                          <a:effectLst/>
                        </a:rPr>
                        <a:t>queue.MG1K(Lambda, Mi, Variance, K).Z()</a:t>
                      </a:r>
                      <a:endParaRPr lang="it-IT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  <a:tr h="313294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queue.MG1(Lambda, Mi, Variance).Tsistema()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queue.MMSN(Lambda, Mi, S, N).Tsistema()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queue.MG1K(Lambda, Mi, Variance, K).r()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75" marR="6775" marT="6775" marB="0" anchor="b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Indice</a:t>
            </a:r>
            <a:r>
              <a:rPr lang="en-US" dirty="0" smtClean="0"/>
              <a:t> “</a:t>
            </a:r>
            <a:r>
              <a:rPr lang="en-US" dirty="0" err="1" smtClean="0"/>
              <a:t>Arbritary</a:t>
            </a:r>
            <a:r>
              <a:rPr lang="en-US" dirty="0" smtClean="0"/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561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376214"/>
            <a:ext cx="3178696" cy="4525963"/>
          </a:xfrm>
        </p:spPr>
        <p:txBody>
          <a:bodyPr/>
          <a:lstStyle/>
          <a:p>
            <a:r>
              <a:rPr lang="pt-BR" dirty="0" smtClean="0"/>
              <a:t>Para montar a rede estão disponíveis três tipos de nós:</a:t>
            </a:r>
          </a:p>
          <a:p>
            <a:pPr marL="109728" indent="0">
              <a:buNone/>
            </a:pPr>
            <a:endParaRPr lang="pt-BR" dirty="0" smtClean="0"/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Rede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2533650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95989"/>
            <a:ext cx="40100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932040" y="12687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pt-BR" dirty="0" smtClean="0"/>
              <a:t>*	</a:t>
            </a:r>
            <a:r>
              <a:rPr lang="pt-BR" dirty="0" err="1" smtClean="0"/>
              <a:t>Process</a:t>
            </a:r>
            <a:endParaRPr lang="pt-BR" dirty="0" smtClean="0"/>
          </a:p>
          <a:p>
            <a:pPr lvl="1"/>
            <a:r>
              <a:rPr lang="pt-BR" dirty="0" smtClean="0"/>
              <a:t>*	Input</a:t>
            </a:r>
          </a:p>
          <a:p>
            <a:pPr lvl="1"/>
            <a:r>
              <a:rPr lang="pt-BR" dirty="0" smtClean="0"/>
              <a:t>*	Output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8118" y="3645024"/>
            <a:ext cx="37719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3683" y="5058642"/>
            <a:ext cx="42386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e seta reta 6"/>
          <p:cNvCxnSpPr/>
          <p:nvPr/>
        </p:nvCxnSpPr>
        <p:spPr>
          <a:xfrm flipV="1">
            <a:off x="3203848" y="3140968"/>
            <a:ext cx="110983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194177" y="4149080"/>
            <a:ext cx="12338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203848" y="4423711"/>
            <a:ext cx="1224136" cy="634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4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10660"/>
            <a:ext cx="7344816" cy="4525963"/>
          </a:xfrm>
        </p:spPr>
        <p:txBody>
          <a:bodyPr/>
          <a:lstStyle/>
          <a:p>
            <a:r>
              <a:rPr lang="pt-BR" dirty="0" smtClean="0"/>
              <a:t>Input</a:t>
            </a:r>
          </a:p>
          <a:p>
            <a:pPr marL="109728" indent="0">
              <a:buNone/>
            </a:pPr>
            <a:endParaRPr lang="pt-BR" sz="1400" dirty="0"/>
          </a:p>
          <a:p>
            <a:pPr marL="109728" indent="0">
              <a:buNone/>
            </a:pPr>
            <a:r>
              <a:rPr lang="pt-BR" sz="1800" dirty="0" smtClean="0"/>
              <a:t>É o nó de entrada de unidades no sistema ,para defini-lo deve se escolher a modo de chegada das unidades e os parâmetros necessários para definir esse modo.</a:t>
            </a:r>
          </a:p>
          <a:p>
            <a:pPr marL="109728" indent="0">
              <a:buNone/>
            </a:pPr>
            <a:endParaRPr lang="pt-BR" sz="1800" dirty="0" smtClean="0"/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Rede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41338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08796"/>
            <a:ext cx="40290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9503" y="5260348"/>
            <a:ext cx="1562100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1978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10660"/>
            <a:ext cx="7344816" cy="2483767"/>
          </a:xfrm>
        </p:spPr>
        <p:txBody>
          <a:bodyPr>
            <a:normAutofit/>
          </a:bodyPr>
          <a:lstStyle/>
          <a:p>
            <a:r>
              <a:rPr lang="pt-BR" dirty="0" err="1" smtClean="0"/>
              <a:t>Process</a:t>
            </a:r>
            <a:endParaRPr lang="pt-BR" dirty="0" smtClean="0"/>
          </a:p>
          <a:p>
            <a:pPr marL="109728" indent="0">
              <a:buNone/>
            </a:pPr>
            <a:endParaRPr lang="pt-BR" sz="1400" dirty="0"/>
          </a:p>
          <a:p>
            <a:pPr marL="109728" indent="0">
              <a:buNone/>
            </a:pPr>
            <a:r>
              <a:rPr lang="pt-BR" sz="1800" dirty="0" smtClean="0"/>
              <a:t>É o nó de atendimento de unidades no sistema , para defini-lo deve se escolher o tipo de atendimento e seus parâmetros. É um nó especialmente importante porque os resultados são construídos em torno deles. Uma observação relevante é que (apesar de existir uma gama de redes) só foi programado a solução para redes de Jackson, ou seja, chegada e atendimento exponencial.</a:t>
            </a: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Rede</a:t>
            </a:r>
            <a:endParaRPr lang="pt-BR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9903" y="5335091"/>
            <a:ext cx="278130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94427"/>
            <a:ext cx="40957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0290" y="3821482"/>
            <a:ext cx="40576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41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410660"/>
            <a:ext cx="8136904" cy="4525963"/>
          </a:xfrm>
        </p:spPr>
        <p:txBody>
          <a:bodyPr/>
          <a:lstStyle/>
          <a:p>
            <a:r>
              <a:rPr lang="pt-BR" dirty="0" smtClean="0"/>
              <a:t>Output</a:t>
            </a:r>
          </a:p>
          <a:p>
            <a:pPr marL="109728" indent="0">
              <a:buNone/>
            </a:pPr>
            <a:endParaRPr lang="pt-BR" sz="1400" dirty="0"/>
          </a:p>
          <a:p>
            <a:pPr marL="109728" indent="0">
              <a:buNone/>
            </a:pPr>
            <a:r>
              <a:rPr lang="pt-BR" sz="1800" dirty="0" smtClean="0"/>
              <a:t>É o nó de saída (não são necessários parâmetros para defini-lo)</a:t>
            </a:r>
          </a:p>
          <a:p>
            <a:pPr marL="109728" indent="0">
              <a:buNone/>
            </a:pPr>
            <a:endParaRPr lang="pt-BR" sz="1800" dirty="0" smtClean="0"/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Rede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3407"/>
            <a:ext cx="36766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2623" y="3950094"/>
            <a:ext cx="401955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265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76962" y="1382585"/>
            <a:ext cx="9063590" cy="894287"/>
          </a:xfrm>
        </p:spPr>
        <p:txBody>
          <a:bodyPr/>
          <a:lstStyle/>
          <a:p>
            <a:r>
              <a:rPr lang="pt-BR" dirty="0" smtClean="0"/>
              <a:t>Link</a:t>
            </a:r>
            <a:r>
              <a:rPr lang="pt-BR" sz="1400" dirty="0" smtClean="0"/>
              <a:t>        </a:t>
            </a:r>
            <a:r>
              <a:rPr lang="pt-BR" sz="1800" dirty="0" smtClean="0"/>
              <a:t>Uma rede de filas é definida por nós </a:t>
            </a:r>
            <a:r>
              <a:rPr lang="pt-BR" sz="1800" dirty="0"/>
              <a:t> </a:t>
            </a:r>
            <a:r>
              <a:rPr lang="pt-BR" sz="1800" dirty="0" smtClean="0"/>
              <a:t>interligados, essas 		        ligações  chamaremos de “links”. Para gerar um link devemos:</a:t>
            </a:r>
          </a:p>
          <a:p>
            <a:pPr marL="109728" indent="0">
              <a:buNone/>
            </a:pPr>
            <a:endParaRPr lang="pt-BR" sz="1800" dirty="0" smtClean="0"/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Rede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837" y="2804640"/>
            <a:ext cx="2409825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6561" y="2377827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1)Clicar no botão “LINK” :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6560" y="4181506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2)Selecionar o nó de </a:t>
            </a:r>
            <a:r>
              <a:rPr lang="pt-BR" dirty="0" err="1" smtClean="0"/>
              <a:t>saida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5261" y="4550838"/>
            <a:ext cx="942975" cy="71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252708" y="5520625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3)Selecionar o nó de entrada:</a:t>
            </a:r>
            <a:endParaRPr lang="pt-BR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412" y="6021288"/>
            <a:ext cx="828675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4666577" y="2562493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4)Determine as probabilidades:</a:t>
            </a:r>
            <a:endParaRPr lang="pt-BR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85047"/>
            <a:ext cx="21717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6008290" y="455083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5) Link:</a:t>
            </a:r>
            <a:endParaRPr lang="pt-BR" dirty="0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0294" y="5061282"/>
            <a:ext cx="2257425" cy="82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04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76962" y="1382585"/>
            <a:ext cx="9063590" cy="894287"/>
          </a:xfrm>
        </p:spPr>
        <p:txBody>
          <a:bodyPr/>
          <a:lstStyle/>
          <a:p>
            <a:r>
              <a:rPr lang="pt-BR" dirty="0" smtClean="0"/>
              <a:t>Link</a:t>
            </a:r>
            <a:r>
              <a:rPr lang="pt-BR" sz="1400" dirty="0" smtClean="0"/>
              <a:t>        </a:t>
            </a:r>
            <a:r>
              <a:rPr lang="pt-BR" sz="1800" dirty="0" smtClean="0"/>
              <a:t>A interface do programa permite conectar os nós da rede </a:t>
            </a:r>
          </a:p>
          <a:p>
            <a:pPr marL="109728" indent="0">
              <a:buNone/>
            </a:pPr>
            <a:r>
              <a:rPr lang="pt-BR" sz="1800" dirty="0"/>
              <a:t>	 </a:t>
            </a:r>
            <a:r>
              <a:rPr lang="pt-BR" sz="1800" dirty="0" smtClean="0"/>
              <a:t>       de varias maneiras:</a:t>
            </a: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Rede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76208"/>
            <a:ext cx="2219325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2958" y="2638108"/>
            <a:ext cx="22479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66696"/>
            <a:ext cx="2114550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783" y="4581128"/>
            <a:ext cx="42862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3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da Rede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4843" y="1874473"/>
            <a:ext cx="6951534" cy="48301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1"/>
          <p:cNvSpPr>
            <a:spLocks noGrp="1"/>
          </p:cNvSpPr>
          <p:nvPr>
            <p:ph idx="1"/>
          </p:nvPr>
        </p:nvSpPr>
        <p:spPr>
          <a:xfrm>
            <a:off x="476962" y="1382585"/>
            <a:ext cx="9063590" cy="894287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584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556792"/>
            <a:ext cx="8424936" cy="4525963"/>
          </a:xfrm>
        </p:spPr>
        <p:txBody>
          <a:bodyPr/>
          <a:lstStyle/>
          <a:p>
            <a:r>
              <a:rPr lang="pt-BR" dirty="0" smtClean="0"/>
              <a:t>Nosso projeto ainda esta em desenvolvimento, muito do que idealizamos ainda não foi implementado ( como a parte de otimização de redes) e até o que já foi implementado precisa de melhorias. Também é importante dizer que o programa nunca foi testado por usuários... Isso pode ser traduzido </a:t>
            </a:r>
            <a:r>
              <a:rPr lang="pt-BR" dirty="0" smtClean="0"/>
              <a:t>em uma palavra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endParaRPr lang="pt-BR" dirty="0"/>
          </a:p>
          <a:p>
            <a:pPr marL="630936" lvl="2" indent="0" algn="ctr">
              <a:buNone/>
            </a:pPr>
            <a:r>
              <a:rPr lang="pt-BR" sz="3200" dirty="0" smtClean="0">
                <a:solidFill>
                  <a:srgbClr val="FF0000"/>
                </a:solidFill>
              </a:rPr>
              <a:t>ERROS!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831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556792"/>
            <a:ext cx="8424936" cy="4525963"/>
          </a:xfrm>
        </p:spPr>
        <p:txBody>
          <a:bodyPr/>
          <a:lstStyle/>
          <a:p>
            <a:pPr algn="just"/>
            <a:r>
              <a:rPr lang="pt-BR" dirty="0" smtClean="0"/>
              <a:t>Alguns dos erros são conhecidos, outros não, por isso que é muito importante que vocês nos mandem os seus relatórios de erros, assim poderemos compreender melhor onde focar nossas atenções e até descobrir falhas que desconhecidas. Qualquer sugestão é bem vinda e nos oferecemos para dar suporte a qualquer um queira saber mais sobre o projeto. </a:t>
            </a:r>
            <a:endParaRPr lang="pt-BR" sz="3200" dirty="0" smtClean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059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 smtClean="0"/>
          </a:p>
          <a:p>
            <a:pPr marL="109728" indent="0" algn="ctr">
              <a:buNone/>
            </a:pPr>
            <a:r>
              <a:rPr lang="pt-BR" dirty="0" smtClean="0"/>
              <a:t>O </a:t>
            </a:r>
            <a:r>
              <a:rPr lang="pt-BR" dirty="0" err="1" smtClean="0"/>
              <a:t>PyQueue</a:t>
            </a:r>
            <a:r>
              <a:rPr lang="pt-BR" dirty="0" smtClean="0"/>
              <a:t> é uma programa</a:t>
            </a:r>
            <a:r>
              <a:rPr lang="en-US" dirty="0" smtClean="0"/>
              <a:t>/</a:t>
            </a:r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pt-BR" dirty="0" smtClean="0"/>
              <a:t>programada em </a:t>
            </a:r>
            <a:r>
              <a:rPr lang="pt-BR" dirty="0" err="1" smtClean="0"/>
              <a:t>python</a:t>
            </a:r>
            <a:r>
              <a:rPr lang="pt-BR" dirty="0" smtClean="0"/>
              <a:t>, que possibilita o usuário (através de uma interface simples) estudar as soluções analíticas de filas e </a:t>
            </a:r>
          </a:p>
          <a:p>
            <a:pPr marL="109728" indent="0" algn="ctr">
              <a:buNone/>
            </a:pPr>
            <a:r>
              <a:rPr lang="pt-BR" dirty="0" smtClean="0"/>
              <a:t>redes de filas.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</a:t>
            </a:r>
            <a:r>
              <a:rPr lang="pt-BR" dirty="0" err="1" smtClean="0"/>
              <a:t>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528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1556792"/>
            <a:ext cx="8229600" cy="1143000"/>
          </a:xfrm>
        </p:spPr>
        <p:txBody>
          <a:bodyPr>
            <a:normAutofit/>
          </a:bodyPr>
          <a:lstStyle/>
          <a:p>
            <a:r>
              <a:rPr lang="pt-BR" sz="5400" dirty="0" smtClean="0"/>
              <a:t>Obrigado pela atenção!</a:t>
            </a:r>
            <a:endParaRPr lang="pt-BR" sz="5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1322" y="2924944"/>
            <a:ext cx="33813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220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t-BR" dirty="0" smtClean="0"/>
              <a:t>A ferramenta pretende :</a:t>
            </a:r>
          </a:p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r>
              <a:rPr lang="pt-BR" sz="2000" dirty="0" smtClean="0"/>
              <a:t>	* Fomentar a utilização da teoria de filas como uma 	possível solução de problemas diversos (aplicável a </a:t>
            </a:r>
            <a:r>
              <a:rPr lang="pt-BR" sz="2000" dirty="0" smtClean="0"/>
              <a:t>varias 	áreas </a:t>
            </a:r>
            <a:r>
              <a:rPr lang="pt-BR" sz="2000" dirty="0" smtClean="0"/>
              <a:t>da engenharia.)</a:t>
            </a:r>
          </a:p>
          <a:p>
            <a:pPr marL="109728" indent="0">
              <a:buNone/>
            </a:pPr>
            <a:r>
              <a:rPr lang="pt-BR" sz="2000" dirty="0"/>
              <a:t>	</a:t>
            </a:r>
            <a:endParaRPr lang="pt-BR" sz="2000" dirty="0" smtClean="0"/>
          </a:p>
          <a:p>
            <a:pPr marL="109728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*Auxiliar o estudante a adquirir um conhecimento mais 	concreto sobre processos estocásticos</a:t>
            </a:r>
          </a:p>
          <a:p>
            <a:pPr marL="109728" indent="0">
              <a:buNone/>
            </a:pPr>
            <a:r>
              <a:rPr lang="pt-BR" sz="2000" dirty="0"/>
              <a:t>	</a:t>
            </a:r>
            <a:endParaRPr lang="pt-BR" sz="2000" dirty="0" smtClean="0"/>
          </a:p>
          <a:p>
            <a:pPr marL="109728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*Possibilitar ao pesquisador realizar análise analíticas </a:t>
            </a:r>
            <a:r>
              <a:rPr lang="pt-BR" sz="2000" dirty="0" smtClean="0"/>
              <a:t>sobre 	modelos </a:t>
            </a:r>
            <a:r>
              <a:rPr lang="pt-BR" sz="2000" dirty="0" smtClean="0"/>
              <a:t>de redes de filas</a:t>
            </a:r>
          </a:p>
          <a:p>
            <a:pPr marL="109728" indent="0">
              <a:buNone/>
            </a:pPr>
            <a:endParaRPr lang="pt-BR" sz="2000" dirty="0"/>
          </a:p>
          <a:p>
            <a:pPr marL="109728" indent="0">
              <a:buNone/>
            </a:pPr>
            <a:r>
              <a:rPr lang="pt-BR" sz="2000" dirty="0" smtClean="0"/>
              <a:t>	*Integrar técnicas de otimização a análise de redes 	(Grande diferencial das soluções analíticas)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298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2299" y="692696"/>
            <a:ext cx="4728994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3965" y="3501008"/>
            <a:ext cx="4849753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481328"/>
            <a:ext cx="3456384" cy="45259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Essas são as duas telas básicas da interface do programa.</a:t>
            </a:r>
          </a:p>
          <a:p>
            <a:endParaRPr lang="pt-BR" sz="2000" dirty="0"/>
          </a:p>
          <a:p>
            <a:r>
              <a:rPr lang="pt-BR" sz="2000" dirty="0" smtClean="0"/>
              <a:t>A primeira imagem mostra  a interface de rede de filas</a:t>
            </a:r>
          </a:p>
          <a:p>
            <a:endParaRPr lang="pt-BR" sz="2000" dirty="0"/>
          </a:p>
          <a:p>
            <a:r>
              <a:rPr lang="pt-BR" sz="2000" dirty="0" smtClean="0"/>
              <a:t>A segunda é a interface de analise da própria fila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37307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2000" dirty="0" smtClean="0"/>
              <a:t>A análise de filas se da através de “</a:t>
            </a:r>
            <a:r>
              <a:rPr lang="pt-BR" sz="2000" dirty="0" err="1" smtClean="0"/>
              <a:t>reports</a:t>
            </a:r>
            <a:r>
              <a:rPr lang="pt-BR" sz="2000" dirty="0" smtClean="0"/>
              <a:t>” e construção de gráficos</a:t>
            </a:r>
            <a:endParaRPr lang="pt-BR" sz="2000" dirty="0"/>
          </a:p>
          <a:p>
            <a:pPr marL="109728" indent="0">
              <a:buNone/>
            </a:pPr>
            <a:endParaRPr lang="pt-BR" sz="2000" dirty="0" smtClean="0"/>
          </a:p>
          <a:p>
            <a:pPr marL="109728" indent="0">
              <a:buNone/>
            </a:pPr>
            <a:r>
              <a:rPr lang="pt-BR" sz="2000" dirty="0" smtClean="0"/>
              <a:t>Para montar a fila basta selecionar o tipo de fila, entrar com as informações básicas e dar “Ok”:</a:t>
            </a:r>
          </a:p>
          <a:p>
            <a:pPr marL="109728" indent="0">
              <a:buNone/>
            </a:pPr>
            <a:endParaRPr lang="pt-BR" sz="2000" dirty="0"/>
          </a:p>
          <a:p>
            <a:pPr marL="109728" indent="0">
              <a:buNone/>
            </a:pPr>
            <a:r>
              <a:rPr lang="pt-BR" sz="2000" dirty="0" smtClean="0"/>
              <a:t>Para gerar o gráfico</a:t>
            </a:r>
          </a:p>
          <a:p>
            <a:pPr marL="109728" indent="0">
              <a:buNone/>
            </a:pPr>
            <a:r>
              <a:rPr lang="pt-BR" sz="2000" dirty="0" smtClean="0"/>
              <a:t>Basta </a:t>
            </a:r>
            <a:r>
              <a:rPr lang="pt-BR" sz="2000" dirty="0" err="1" smtClean="0"/>
              <a:t>cliacar</a:t>
            </a:r>
            <a:r>
              <a:rPr lang="pt-BR" sz="2000" dirty="0" smtClean="0"/>
              <a:t> em:</a:t>
            </a:r>
          </a:p>
          <a:p>
            <a:pPr marL="109728" indent="0">
              <a:buNone/>
            </a:pPr>
            <a:r>
              <a:rPr lang="pt-BR" sz="2000" dirty="0"/>
              <a:t>	 </a:t>
            </a:r>
            <a:r>
              <a:rPr lang="pt-BR" sz="2000" dirty="0" smtClean="0"/>
              <a:t>“</a:t>
            </a:r>
            <a:r>
              <a:rPr lang="pt-BR" sz="2000" dirty="0" err="1" smtClean="0"/>
              <a:t>Plot</a:t>
            </a:r>
            <a:r>
              <a:rPr lang="pt-BR" sz="2000" dirty="0" smtClean="0"/>
              <a:t>”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da Fila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2656"/>
            <a:ext cx="2676525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0984" y="1170856"/>
            <a:ext cx="2667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2856"/>
            <a:ext cx="2667000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63014"/>
            <a:ext cx="2303808" cy="203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9888" y="3870733"/>
            <a:ext cx="3400222" cy="281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H="1">
            <a:off x="4535996" y="3645024"/>
            <a:ext cx="1080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6948264" y="3157198"/>
            <a:ext cx="323440" cy="61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19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Fila</a:t>
            </a:r>
            <a:endParaRPr lang="pt-BR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2000" dirty="0" smtClean="0"/>
              <a:t>Os gráficos “base” são a distribuição de probabilidade (para n entre 0 e 9) *</a:t>
            </a:r>
          </a:p>
          <a:p>
            <a:pPr marL="109728" indent="0">
              <a:buNone/>
            </a:pPr>
            <a:endParaRPr lang="pt-BR" sz="2000" dirty="0"/>
          </a:p>
          <a:p>
            <a:pPr marL="109728" indent="0">
              <a:buNone/>
            </a:pPr>
            <a:r>
              <a:rPr lang="pt-BR" sz="2000" dirty="0" smtClean="0"/>
              <a:t>Para mudar isso basta</a:t>
            </a:r>
          </a:p>
          <a:p>
            <a:pPr marL="109728" indent="0">
              <a:buNone/>
            </a:pPr>
            <a:r>
              <a:rPr lang="pt-BR" sz="2000" dirty="0"/>
              <a:t>i</a:t>
            </a:r>
            <a:r>
              <a:rPr lang="pt-BR" sz="2000" dirty="0" smtClean="0"/>
              <a:t>r em configurações, selecionar a função de interesse a variável que se deseja estudar e o “range” (esse range é uma lista com valores a analisar)**</a:t>
            </a:r>
          </a:p>
          <a:p>
            <a:pPr marL="109728" indent="0">
              <a:buNone/>
            </a:pPr>
            <a:endParaRPr lang="pt-BR" sz="2000" dirty="0"/>
          </a:p>
          <a:p>
            <a:pPr marL="109728" indent="0">
              <a:buNone/>
            </a:pPr>
            <a:endParaRPr lang="pt-BR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7564" y="326248"/>
            <a:ext cx="13906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5678" y="1052736"/>
            <a:ext cx="3558747" cy="25815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5678" y="3790628"/>
            <a:ext cx="1590675" cy="82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3419872" y="6237312"/>
            <a:ext cx="5328592" cy="462781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pt-BR" sz="2000" dirty="0" smtClean="0"/>
              <a:t>*  = Logo só funciona para filas que a função P(n) seja exista</a:t>
            </a:r>
          </a:p>
          <a:p>
            <a:pPr marL="109728" indent="0">
              <a:buNone/>
            </a:pPr>
            <a:r>
              <a:rPr lang="pt-BR" sz="2000" dirty="0" smtClean="0"/>
              <a:t>** = Para mais informações sobre “range” ver a documentação do </a:t>
            </a:r>
            <a:r>
              <a:rPr lang="pt-BR" sz="2000" dirty="0" err="1" smtClean="0"/>
              <a:t>python</a:t>
            </a:r>
            <a:r>
              <a:rPr lang="pt-BR" sz="2000" dirty="0" smtClean="0"/>
              <a:t> </a:t>
            </a:r>
          </a:p>
          <a:p>
            <a:pPr marL="109728" indent="0">
              <a:buFont typeface="Wingdings 3"/>
              <a:buNone/>
            </a:pPr>
            <a:endParaRPr lang="pt-BR" sz="2000" dirty="0" smtClean="0"/>
          </a:p>
          <a:p>
            <a:pPr marL="109728" indent="0">
              <a:buFont typeface="Wingdings 3"/>
              <a:buNone/>
            </a:pPr>
            <a:endParaRPr lang="pt-BR" sz="20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1443" y="3790628"/>
            <a:ext cx="158115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0808" y="5013176"/>
            <a:ext cx="3362325" cy="998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69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Fila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6097" y="260648"/>
            <a:ext cx="3264024" cy="2369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2000" dirty="0" smtClean="0"/>
              <a:t>Quando se entra no menu de configuração existe uma opção extra chamada </a:t>
            </a:r>
            <a:r>
              <a:rPr lang="pt-BR" sz="2000" dirty="0" smtClean="0"/>
              <a:t> “</a:t>
            </a:r>
            <a:r>
              <a:rPr lang="pt-BR" sz="2000" dirty="0" smtClean="0"/>
              <a:t>Arbritary”</a:t>
            </a:r>
          </a:p>
          <a:p>
            <a:pPr marL="109728" indent="0">
              <a:buNone/>
            </a:pPr>
            <a:endParaRPr lang="pt-BR" sz="2000" dirty="0" smtClean="0"/>
          </a:p>
          <a:p>
            <a:pPr marL="109728" indent="0">
              <a:buNone/>
            </a:pPr>
            <a:r>
              <a:rPr lang="pt-BR" sz="2000" dirty="0" smtClean="0"/>
              <a:t>Através dessa opção o usuário pode construir uma função  qualquer (baseada nos resultados na fila) e </a:t>
            </a:r>
            <a:r>
              <a:rPr lang="pt-BR" sz="2000" dirty="0" err="1" smtClean="0"/>
              <a:t>plota-la</a:t>
            </a:r>
            <a:r>
              <a:rPr lang="pt-BR" sz="2000" dirty="0" smtClean="0"/>
              <a:t> num gráfico</a:t>
            </a:r>
            <a:endParaRPr lang="pt-BR" sz="2000" dirty="0"/>
          </a:p>
          <a:p>
            <a:pPr marL="109728" indent="0">
              <a:buNone/>
            </a:pPr>
            <a:endParaRPr lang="pt-BR" sz="20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09455"/>
            <a:ext cx="2133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8109" y="3356992"/>
            <a:ext cx="201930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074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sz="1800" dirty="0" smtClean="0"/>
              <a:t>Suponha que estamos analisando uma oportunidade oferecida a um pequeno estaleiro de reparos em Niterói.  As informações que temos são:</a:t>
            </a:r>
          </a:p>
          <a:p>
            <a:pPr lvl="2"/>
            <a:r>
              <a:rPr lang="pt-BR" sz="1800" dirty="0" smtClean="0"/>
              <a:t>Taxa média de pedidos: Duas embarcações / dia </a:t>
            </a:r>
          </a:p>
          <a:p>
            <a:pPr lvl="2"/>
            <a:r>
              <a:rPr lang="pt-BR" sz="1800" dirty="0" smtClean="0"/>
              <a:t>Capacidade de atendimento: três embarcações / dia</a:t>
            </a:r>
          </a:p>
          <a:p>
            <a:pPr lvl="2"/>
            <a:r>
              <a:rPr lang="pt-BR" sz="1800" dirty="0" smtClean="0"/>
              <a:t>Método de reparo : Repara uma embarcação de cada vez</a:t>
            </a:r>
          </a:p>
          <a:p>
            <a:pPr lvl="2"/>
            <a:r>
              <a:rPr lang="pt-BR" sz="1800" dirty="0" smtClean="0"/>
              <a:t>Espaço no próprio estaleiro: vaga para que (no máximo) duas embarcações aguardem reparo </a:t>
            </a:r>
          </a:p>
          <a:p>
            <a:pPr lvl="2"/>
            <a:r>
              <a:rPr lang="pt-BR" sz="1800" dirty="0" smtClean="0"/>
              <a:t>Lucro médio por embarcação reparada : R$ 2500,00</a:t>
            </a:r>
          </a:p>
          <a:p>
            <a:pPr lvl="2"/>
            <a:r>
              <a:rPr lang="pt-BR" sz="1800" dirty="0" smtClean="0"/>
              <a:t>Custo para alugar um cais em outro estaleiro : R$150,00</a:t>
            </a:r>
            <a:r>
              <a:rPr lang="en-US" sz="1800" dirty="0" smtClean="0"/>
              <a:t>/</a:t>
            </a:r>
            <a:r>
              <a:rPr lang="pt-BR" sz="1800" dirty="0" smtClean="0"/>
              <a:t>dia </a:t>
            </a:r>
          </a:p>
          <a:p>
            <a:pPr lvl="2"/>
            <a:endParaRPr lang="pt-BR" sz="1800" dirty="0"/>
          </a:p>
          <a:p>
            <a:pPr marL="630936" lvl="2" indent="0">
              <a:buNone/>
            </a:pPr>
            <a:r>
              <a:rPr lang="pt-BR" sz="1800" dirty="0" smtClean="0"/>
              <a:t>Sabendo que os tempos das chegadas se adequam bem por uma distribuição Poisson, e a distribuição do atendimento tem variância de 1,6 embarcação / dia.  Vale apena alugar um espaço em outro lugar, se sim quantos?</a:t>
            </a:r>
            <a:endParaRPr lang="pt-BR" sz="1800" dirty="0"/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Fila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078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Analise da Fila</a:t>
            </a:r>
            <a:endParaRPr lang="pt-BR" dirty="0"/>
          </a:p>
        </p:txBody>
      </p:sp>
      <p:sp>
        <p:nvSpPr>
          <p:cNvPr id="6" name="Espaço Reservado para Conteúdo 1"/>
          <p:cNvSpPr>
            <a:spLocks noGrp="1"/>
          </p:cNvSpPr>
          <p:nvPr>
            <p:ph idx="1"/>
          </p:nvPr>
        </p:nvSpPr>
        <p:spPr>
          <a:xfrm>
            <a:off x="197833" y="1295409"/>
            <a:ext cx="8229600" cy="2088232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Exemplo:</a:t>
            </a:r>
          </a:p>
          <a:p>
            <a:pPr lvl="1"/>
            <a:r>
              <a:rPr lang="en-US" sz="1800" dirty="0" smtClean="0"/>
              <a:t>Antes de </a:t>
            </a:r>
            <a:r>
              <a:rPr lang="en-US" sz="1800" dirty="0" err="1" smtClean="0"/>
              <a:t>mais</a:t>
            </a:r>
            <a:r>
              <a:rPr lang="en-US" sz="1800" dirty="0" smtClean="0"/>
              <a:t> nada </a:t>
            </a:r>
            <a:r>
              <a:rPr lang="en-US" sz="1800" dirty="0" err="1" smtClean="0"/>
              <a:t>devemos</a:t>
            </a:r>
            <a:r>
              <a:rPr lang="en-US" sz="1800" dirty="0" smtClean="0"/>
              <a:t> </a:t>
            </a:r>
            <a:r>
              <a:rPr lang="en-US" sz="1800" dirty="0" err="1" smtClean="0"/>
              <a:t>escolher</a:t>
            </a:r>
            <a:r>
              <a:rPr lang="en-US" sz="1800" dirty="0" smtClean="0"/>
              <a:t> a </a:t>
            </a:r>
            <a:r>
              <a:rPr lang="en-US" sz="1800" dirty="0" err="1" smtClean="0"/>
              <a:t>maneira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</a:t>
            </a:r>
            <a:r>
              <a:rPr lang="en-US" sz="1800" dirty="0" err="1" smtClean="0"/>
              <a:t>modelar</a:t>
            </a:r>
            <a:r>
              <a:rPr lang="en-US" sz="1800" dirty="0" smtClean="0"/>
              <a:t> o </a:t>
            </a:r>
            <a:r>
              <a:rPr lang="en-US" sz="1800" dirty="0" err="1" smtClean="0"/>
              <a:t>problema</a:t>
            </a:r>
            <a:r>
              <a:rPr lang="en-US" sz="1800" dirty="0" smtClean="0"/>
              <a:t>… </a:t>
            </a:r>
            <a:r>
              <a:rPr lang="en-US" sz="1800" dirty="0"/>
              <a:t>C</a:t>
            </a:r>
            <a:r>
              <a:rPr lang="en-US" sz="1800" dirty="0" smtClean="0"/>
              <a:t>omo s</a:t>
            </a:r>
            <a:r>
              <a:rPr lang="pt-BR" sz="1800" dirty="0" smtClean="0"/>
              <a:t>ó existe um ponto de reparo e a distribuição do atendimento não  é Poisson, trataremos o estaleiro como uma fila MG1K. Agora podemos escrever o lucro do estaleiro como uma função do numero de espaços alugados e a taxa de bloqueio do sistema. Então:</a:t>
            </a:r>
          </a:p>
          <a:p>
            <a:pPr lvl="1"/>
            <a:endParaRPr lang="pt-BR" sz="1800" dirty="0" smtClean="0"/>
          </a:p>
          <a:p>
            <a:pPr marL="393192" lvl="1" indent="0" algn="ctr">
              <a:buNone/>
            </a:pPr>
            <a:r>
              <a:rPr lang="pt-BR" sz="1800" dirty="0" smtClean="0"/>
              <a:t>	LUCRO = f(x) = (Lucro por emb.)*Lamb*(1-Pk)-150*(K-2)     =&gt; </a:t>
            </a:r>
          </a:p>
          <a:p>
            <a:pPr marL="393192" lvl="1" indent="0" algn="ctr">
              <a:buNone/>
            </a:pPr>
            <a:endParaRPr lang="pt-BR" sz="1800" dirty="0"/>
          </a:p>
          <a:p>
            <a:pPr marL="393192" lvl="1" indent="0" algn="ctr">
              <a:buNone/>
            </a:pPr>
            <a:r>
              <a:rPr lang="pt-BR" sz="1800" dirty="0" smtClean="0"/>
              <a:t>R: K=4, ou seja alugar 2 </a:t>
            </a:r>
          </a:p>
          <a:p>
            <a:pPr marL="393192" lvl="1" indent="0" algn="ctr">
              <a:buNone/>
            </a:pPr>
            <a:endParaRPr lang="pt-BR" sz="1800" dirty="0" smtClean="0"/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791628" y="3599268"/>
            <a:ext cx="2660429" cy="1411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sz="1800" dirty="0" smtClean="0"/>
              <a:t>Onde:</a:t>
            </a:r>
          </a:p>
          <a:p>
            <a:pPr marL="109728" indent="0">
              <a:buNone/>
            </a:pPr>
            <a:r>
              <a:rPr lang="pt-BR" sz="1600" dirty="0" smtClean="0"/>
              <a:t>Lamb = 2 </a:t>
            </a:r>
            <a:r>
              <a:rPr lang="pt-BR" sz="1600" dirty="0" err="1" smtClean="0"/>
              <a:t>emb</a:t>
            </a:r>
            <a:r>
              <a:rPr lang="pt-BR" sz="1600" dirty="0" smtClean="0"/>
              <a:t>/dia</a:t>
            </a:r>
          </a:p>
          <a:p>
            <a:pPr marL="109728" indent="0">
              <a:buNone/>
            </a:pPr>
            <a:r>
              <a:rPr lang="pt-BR" sz="1600" dirty="0" err="1" smtClean="0"/>
              <a:t>Pk</a:t>
            </a:r>
            <a:r>
              <a:rPr lang="pt-BR" sz="1600" dirty="0" smtClean="0"/>
              <a:t>= </a:t>
            </a:r>
            <a:r>
              <a:rPr lang="pt-BR" sz="1600" dirty="0" err="1" smtClean="0"/>
              <a:t>prob</a:t>
            </a:r>
            <a:r>
              <a:rPr lang="pt-BR" sz="1600" dirty="0" smtClean="0"/>
              <a:t>. de bloqueio</a:t>
            </a:r>
          </a:p>
          <a:p>
            <a:pPr marL="109728" indent="0">
              <a:buNone/>
            </a:pPr>
            <a:r>
              <a:rPr lang="pt-BR" sz="1600" dirty="0" smtClean="0"/>
              <a:t>K = buffers do sistema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74053"/>
            <a:ext cx="2876550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37493"/>
            <a:ext cx="4408189" cy="30937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475</TotalTime>
  <Words>1247</Words>
  <Application>Microsoft Office PowerPoint</Application>
  <PresentationFormat>On-screen Show (4:3)</PresentationFormat>
  <Paragraphs>160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Concurso</vt:lpstr>
      <vt:lpstr>PyQueue</vt:lpstr>
      <vt:lpstr>Introdução</vt:lpstr>
      <vt:lpstr>Objetivos</vt:lpstr>
      <vt:lpstr>Interface</vt:lpstr>
      <vt:lpstr>Analise da Fila</vt:lpstr>
      <vt:lpstr>Analise da Fila</vt:lpstr>
      <vt:lpstr>Analise da Fila</vt:lpstr>
      <vt:lpstr>Analise da Fila</vt:lpstr>
      <vt:lpstr>Analise da Fila</vt:lpstr>
      <vt:lpstr>Indice “Arbritary”</vt:lpstr>
      <vt:lpstr>Analise da Rede</vt:lpstr>
      <vt:lpstr>Analise da Rede</vt:lpstr>
      <vt:lpstr>Analise da Rede</vt:lpstr>
      <vt:lpstr>Analise da Rede</vt:lpstr>
      <vt:lpstr>Analise da Rede</vt:lpstr>
      <vt:lpstr>Analise da Rede</vt:lpstr>
      <vt:lpstr>Analise da Rede</vt:lpstr>
      <vt:lpstr>Observações</vt:lpstr>
      <vt:lpstr>Observações</vt:lpstr>
      <vt:lpstr>Obrigado pela atenção!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PyQueue</dc:title>
  <dc:creator>JEMOEL</dc:creator>
  <cp:lastModifiedBy>armand</cp:lastModifiedBy>
  <cp:revision>31</cp:revision>
  <dcterms:created xsi:type="dcterms:W3CDTF">2015-08-25T11:30:56Z</dcterms:created>
  <dcterms:modified xsi:type="dcterms:W3CDTF">2015-08-27T11:44:12Z</dcterms:modified>
</cp:coreProperties>
</file>