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League Spartan" charset="1" panose="00000800000000000000"/>
      <p:regular r:id="rId22"/>
    </p:embeddedFont>
    <p:embeddedFont>
      <p:font typeface="Fredoka" charset="1" panose="02000000000000000000"/>
      <p:regular r:id="rId23"/>
    </p:embeddedFont>
    <p:embeddedFont>
      <p:font typeface="Arial" charset="1" panose="020B0502020202020204"/>
      <p:regular r:id="rId24"/>
    </p:embeddedFont>
    <p:embeddedFont>
      <p:font typeface="Roboto" charset="1" panose="02000000000000000000"/>
      <p:regular r:id="rId25"/>
    </p:embeddedFont>
    <p:embeddedFont>
      <p:font typeface="Arial Bold" charset="1" panose="020B0802020202020204"/>
      <p:regular r:id="rId26"/>
    </p:embeddedFont>
    <p:embeddedFont>
      <p:font typeface="Open Sans Bold" charset="1" panose="020B0806030504020204"/>
      <p:regular r:id="rId27"/>
    </p:embeddedFont>
    <p:embeddedFont>
      <p:font typeface="Open Sans" charset="1" panose="020B0606030504020204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docs.python.org/pt-br/3/library/array.html" TargetMode="External" Type="http://schemas.openxmlformats.org/officeDocument/2006/relationships/hyperlink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6933333"/>
          </a:xfrm>
          <a:custGeom>
            <a:avLst/>
            <a:gdLst/>
            <a:ahLst/>
            <a:cxnLst/>
            <a:rect r="r" b="b" t="t" l="l"/>
            <a:pathLst>
              <a:path h="16933333" w="18288000">
                <a:moveTo>
                  <a:pt x="0" y="0"/>
                </a:moveTo>
                <a:lnTo>
                  <a:pt x="18288000" y="0"/>
                </a:lnTo>
                <a:lnTo>
                  <a:pt x="18288000" y="16933333"/>
                </a:lnTo>
                <a:lnTo>
                  <a:pt x="0" y="169333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61166" y="2141998"/>
            <a:ext cx="6035928" cy="6003005"/>
          </a:xfrm>
          <a:custGeom>
            <a:avLst/>
            <a:gdLst/>
            <a:ahLst/>
            <a:cxnLst/>
            <a:rect r="r" b="b" t="t" l="l"/>
            <a:pathLst>
              <a:path h="6003005" w="6035928">
                <a:moveTo>
                  <a:pt x="0" y="0"/>
                </a:moveTo>
                <a:lnTo>
                  <a:pt x="6035928" y="0"/>
                </a:lnTo>
                <a:lnTo>
                  <a:pt x="6035928" y="6003004"/>
                </a:lnTo>
                <a:lnTo>
                  <a:pt x="0" y="60030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957513" y="3868506"/>
            <a:ext cx="6540379" cy="1898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595"/>
              </a:lnSpc>
            </a:pPr>
            <a:r>
              <a:rPr lang="en-US" sz="111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PYTHON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5411769"/>
            <a:ext cx="8704737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RESUMO DO CONTEÚDO DE TODO O CURSO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41791" y="3890394"/>
            <a:ext cx="6195316" cy="3690827"/>
          </a:xfrm>
          <a:custGeom>
            <a:avLst/>
            <a:gdLst/>
            <a:ahLst/>
            <a:cxnLst/>
            <a:rect r="r" b="b" t="t" l="l"/>
            <a:pathLst>
              <a:path h="3690827" w="6195316">
                <a:moveTo>
                  <a:pt x="0" y="0"/>
                </a:moveTo>
                <a:lnTo>
                  <a:pt x="6195317" y="0"/>
                </a:lnTo>
                <a:lnTo>
                  <a:pt x="6195317" y="3690826"/>
                </a:lnTo>
                <a:lnTo>
                  <a:pt x="0" y="36908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392470" y="3890394"/>
            <a:ext cx="4453738" cy="2687340"/>
          </a:xfrm>
          <a:custGeom>
            <a:avLst/>
            <a:gdLst/>
            <a:ahLst/>
            <a:cxnLst/>
            <a:rect r="r" b="b" t="t" l="l"/>
            <a:pathLst>
              <a:path h="2687340" w="4453738">
                <a:moveTo>
                  <a:pt x="0" y="0"/>
                </a:moveTo>
                <a:lnTo>
                  <a:pt x="4453739" y="0"/>
                </a:lnTo>
                <a:lnTo>
                  <a:pt x="4453739" y="2687340"/>
                </a:lnTo>
                <a:lnTo>
                  <a:pt x="0" y="26873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686001"/>
            <a:ext cx="1605292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While: Repete enquanto uma condição for verdadeira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55429" y="7959725"/>
            <a:ext cx="14977141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 estrutura imprime o valor do i enquanto o i for menor que 5, após imprimir, é acrescentado 1 ao valor do i. Nesse caso, se o i não for incrementado, vai ocorrer um loop infinito, já que o i sempre vai ter o mesmo valor.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49250"/>
            <a:ext cx="655889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Tipos de Loops em Python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56080" y="1287096"/>
            <a:ext cx="2770631" cy="1151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20"/>
              </a:lnSpc>
            </a:pPr>
            <a:r>
              <a:rPr lang="en-US" sz="68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WHILE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84661" y="4775151"/>
            <a:ext cx="6999122" cy="1073199"/>
          </a:xfrm>
          <a:custGeom>
            <a:avLst/>
            <a:gdLst/>
            <a:ahLst/>
            <a:cxnLst/>
            <a:rect r="r" b="b" t="t" l="l"/>
            <a:pathLst>
              <a:path h="1073199" w="6999122">
                <a:moveTo>
                  <a:pt x="0" y="0"/>
                </a:moveTo>
                <a:lnTo>
                  <a:pt x="6999122" y="0"/>
                </a:lnTo>
                <a:lnTo>
                  <a:pt x="6999122" y="1073199"/>
                </a:lnTo>
                <a:lnTo>
                  <a:pt x="0" y="10731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665924" y="4775151"/>
            <a:ext cx="2759740" cy="2744148"/>
          </a:xfrm>
          <a:custGeom>
            <a:avLst/>
            <a:gdLst/>
            <a:ahLst/>
            <a:cxnLst/>
            <a:rect r="r" b="b" t="t" l="l"/>
            <a:pathLst>
              <a:path h="2744148" w="2759740">
                <a:moveTo>
                  <a:pt x="0" y="0"/>
                </a:moveTo>
                <a:lnTo>
                  <a:pt x="2759740" y="0"/>
                </a:lnTo>
                <a:lnTo>
                  <a:pt x="2759740" y="2744149"/>
                </a:lnTo>
                <a:lnTo>
                  <a:pt x="0" y="27441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349250"/>
            <a:ext cx="655889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Tipos de Loops em Python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362151"/>
            <a:ext cx="16052925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For: Itera sobre sequência.</a:t>
            </a: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Usado para iterar sobre listas, tuplas, arrays, e outras estruturas de dados.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8119717"/>
            <a:ext cx="14977141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 estrutura itera sobre cada item do Array, e imprimi esse item através do seu índice.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56080" y="1287096"/>
            <a:ext cx="1835258" cy="1151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20"/>
              </a:lnSpc>
            </a:pPr>
            <a:r>
              <a:rPr lang="en-US" sz="68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FOR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45186" y="4832301"/>
            <a:ext cx="8967533" cy="2612281"/>
          </a:xfrm>
          <a:custGeom>
            <a:avLst/>
            <a:gdLst/>
            <a:ahLst/>
            <a:cxnLst/>
            <a:rect r="r" b="b" t="t" l="l"/>
            <a:pathLst>
              <a:path h="2612281" w="8967533">
                <a:moveTo>
                  <a:pt x="0" y="0"/>
                </a:moveTo>
                <a:lnTo>
                  <a:pt x="8967533" y="0"/>
                </a:lnTo>
                <a:lnTo>
                  <a:pt x="8967533" y="2612281"/>
                </a:lnTo>
                <a:lnTo>
                  <a:pt x="0" y="26122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150298" y="4626521"/>
            <a:ext cx="4157782" cy="3023842"/>
          </a:xfrm>
          <a:custGeom>
            <a:avLst/>
            <a:gdLst/>
            <a:ahLst/>
            <a:cxnLst/>
            <a:rect r="r" b="b" t="t" l="l"/>
            <a:pathLst>
              <a:path h="3023842" w="4157782">
                <a:moveTo>
                  <a:pt x="0" y="0"/>
                </a:moveTo>
                <a:lnTo>
                  <a:pt x="4157782" y="0"/>
                </a:lnTo>
                <a:lnTo>
                  <a:pt x="4157782" y="3023842"/>
                </a:lnTo>
                <a:lnTo>
                  <a:pt x="0" y="30238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8119717"/>
            <a:ext cx="14977141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 estrutura vai ser executada enquanto o valor i for igual a 1 e menor que 6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49250"/>
            <a:ext cx="655889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Uso de Range em loops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362151"/>
            <a:ext cx="16052925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 Range em Python é usado para gerar uma sequência de números. O Range é especialmente útil na estrutura for, para controlar quantas vezes o laço será executado.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56080" y="1287096"/>
            <a:ext cx="3092371" cy="1151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20"/>
              </a:lnSpc>
            </a:pPr>
            <a:r>
              <a:rPr lang="en-US" sz="68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RANGE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59698" y="819150"/>
            <a:ext cx="10968604" cy="1898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595"/>
              </a:lnSpc>
            </a:pPr>
            <a:r>
              <a:rPr lang="en-US" sz="11139">
                <a:solidFill>
                  <a:srgbClr val="E2E2E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FUNÇÕES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131820"/>
            <a:ext cx="16230600" cy="3880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que é uma função?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Função</a:t>
            </a: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é um bloco de código que possui o objetivo de evitar repetição de código.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função pode ser executada/chamada em diversas partes do programa</a:t>
            </a: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Para a sua execução, podem ser repassados parâmetros de entrada e pode haver dados de retorno a partir dela.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891219"/>
            <a:ext cx="9383918" cy="1624140"/>
          </a:xfrm>
          <a:custGeom>
            <a:avLst/>
            <a:gdLst/>
            <a:ahLst/>
            <a:cxnLst/>
            <a:rect r="r" b="b" t="t" l="l"/>
            <a:pathLst>
              <a:path h="1624140" w="9383918">
                <a:moveTo>
                  <a:pt x="0" y="0"/>
                </a:moveTo>
                <a:lnTo>
                  <a:pt x="9383918" y="0"/>
                </a:lnTo>
                <a:lnTo>
                  <a:pt x="9383918" y="1624139"/>
                </a:lnTo>
                <a:lnTo>
                  <a:pt x="0" y="16241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Estrutura da função em Python: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667758"/>
            <a:ext cx="16230600" cy="554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-US" sz="2900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 A palavra “def” é usada para definir uma função em Python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440396"/>
            <a:ext cx="16230600" cy="1583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Nome da função - Após o “def” vêm o nome da função “ola_nome”, ela segue as mesmas regras das variáveis, ex: não pode começar com número na frente. O nome da função será utilizado para chamá-la em outros locais do código.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241733"/>
            <a:ext cx="16230600" cy="1583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Parâmetros - Ficam entre os parênteses “()”, tanto nenhum parâmetro pode ser repassado quanto múltiplos parâmetros podem ser repassados para a função. Esses parâmetros são utilizados dentro do corpo da função.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8188960"/>
            <a:ext cx="16230600" cy="1069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Corpo da função - Aqui fica o que será executado nessa função, os parâmetros são utilizados aqui, observe que o corpo é separado das outras partes pelos dois pontos “:” e pela identação.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4819447"/>
            <a:ext cx="9270545" cy="3785205"/>
          </a:xfrm>
          <a:custGeom>
            <a:avLst/>
            <a:gdLst/>
            <a:ahLst/>
            <a:cxnLst/>
            <a:rect r="r" b="b" t="t" l="l"/>
            <a:pathLst>
              <a:path h="3785205" w="9270545">
                <a:moveTo>
                  <a:pt x="0" y="0"/>
                </a:moveTo>
                <a:lnTo>
                  <a:pt x="9270545" y="0"/>
                </a:lnTo>
                <a:lnTo>
                  <a:pt x="9270545" y="3785205"/>
                </a:lnTo>
                <a:lnTo>
                  <a:pt x="0" y="37852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615673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Chamada de função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589947"/>
            <a:ext cx="16230600" cy="1583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Após definir a sua função, ela pode ser chamada em diversas áreas do código. Para chamar a função, é preciso utilizar o seu nome junto a parênteses. Se a função foi declarada com parâmetros é preciso repassa-los também.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53140" y="5421744"/>
            <a:ext cx="9781720" cy="2488548"/>
          </a:xfrm>
          <a:custGeom>
            <a:avLst/>
            <a:gdLst/>
            <a:ahLst/>
            <a:cxnLst/>
            <a:rect r="r" b="b" t="t" l="l"/>
            <a:pathLst>
              <a:path h="2488548" w="9781720">
                <a:moveTo>
                  <a:pt x="0" y="0"/>
                </a:moveTo>
                <a:lnTo>
                  <a:pt x="9781720" y="0"/>
                </a:lnTo>
                <a:lnTo>
                  <a:pt x="9781720" y="2488548"/>
                </a:lnTo>
                <a:lnTo>
                  <a:pt x="0" y="24885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659698" y="1691401"/>
            <a:ext cx="10968604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BIBLIOTECA RANDOM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651263"/>
            <a:ext cx="16230600" cy="1313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Oferece várias funções para gerar números aleatórios e realizar outras operações relacionadas à aleatoriedade.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154862" y="7947899"/>
            <a:ext cx="5978277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Gerando um número entre 0 e 10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59698" y="225195"/>
            <a:ext cx="10968604" cy="1898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595"/>
              </a:lnSpc>
            </a:pPr>
            <a:r>
              <a:rPr lang="en-US" sz="11139">
                <a:solidFill>
                  <a:srgbClr val="E2E2E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CONDICIONAL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2589506" y="3396119"/>
            <a:ext cx="5524306" cy="3901437"/>
          </a:xfrm>
          <a:custGeom>
            <a:avLst/>
            <a:gdLst/>
            <a:ahLst/>
            <a:cxnLst/>
            <a:rect r="r" b="b" t="t" l="l"/>
            <a:pathLst>
              <a:path h="3901437" w="5524306">
                <a:moveTo>
                  <a:pt x="0" y="0"/>
                </a:moveTo>
                <a:lnTo>
                  <a:pt x="5524306" y="0"/>
                </a:lnTo>
                <a:lnTo>
                  <a:pt x="5524306" y="3901437"/>
                </a:lnTo>
                <a:lnTo>
                  <a:pt x="0" y="39014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064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589506" y="2232596"/>
            <a:ext cx="12582547" cy="925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3"/>
              </a:lnSpc>
            </a:pPr>
            <a:r>
              <a:rPr lang="en-US" sz="25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Relembrando a sintaxe para construirmos uma estrutura de tomada de decisão funciona então da seguinte forma: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415256" y="3064163"/>
            <a:ext cx="5174203" cy="1961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7852" indent="-233926" lvl="1">
              <a:lnSpc>
                <a:spcPts val="3033"/>
              </a:lnSpc>
              <a:buFont typeface="Arial"/>
              <a:buChar char="•"/>
            </a:pPr>
            <a:r>
              <a:rPr lang="en-US" sz="21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Neste exemplo, o programa executa a primeira linha</a:t>
            </a:r>
            <a:r>
              <a:rPr lang="en-US" sz="2166">
                <a:solidFill>
                  <a:srgbClr val="CB6CE6"/>
                </a:solidFill>
                <a:latin typeface="Arial"/>
                <a:ea typeface="Arial"/>
                <a:cs typeface="Arial"/>
                <a:sym typeface="Arial"/>
              </a:rPr>
              <a:t> if &lt;expressão</a:t>
            </a:r>
            <a:r>
              <a:rPr lang="en-US" sz="21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&gt;, se a </a:t>
            </a:r>
            <a:r>
              <a:rPr lang="en-US" sz="2166">
                <a:solidFill>
                  <a:srgbClr val="CB6CE6"/>
                </a:solidFill>
                <a:latin typeface="Arial"/>
                <a:ea typeface="Arial"/>
                <a:cs typeface="Arial"/>
                <a:sym typeface="Arial"/>
              </a:rPr>
              <a:t>&lt;expressão&gt; </a:t>
            </a:r>
            <a:r>
              <a:rPr lang="en-US" sz="21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avaliada como </a:t>
            </a:r>
            <a:r>
              <a:rPr lang="en-US" sz="2166">
                <a:solidFill>
                  <a:srgbClr val="13F10F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-US" sz="21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os</a:t>
            </a:r>
            <a:r>
              <a:rPr lang="en-US" sz="2166">
                <a:solidFill>
                  <a:srgbClr val="CB6CE6"/>
                </a:solidFill>
                <a:latin typeface="Arial"/>
                <a:ea typeface="Arial"/>
                <a:cs typeface="Arial"/>
                <a:sym typeface="Arial"/>
              </a:rPr>
              <a:t> &lt;comandos&gt;</a:t>
            </a:r>
            <a:r>
              <a:rPr lang="en-US" sz="21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dentro do bloco </a:t>
            </a:r>
            <a:r>
              <a:rPr lang="en-US" sz="2166">
                <a:solidFill>
                  <a:srgbClr val="CB6CE6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1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serão executados.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415256" y="5165687"/>
            <a:ext cx="5174203" cy="1961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7852" indent="-233926" lvl="1">
              <a:lnSpc>
                <a:spcPts val="3033"/>
              </a:lnSpc>
              <a:buFont typeface="Arial"/>
              <a:buChar char="•"/>
            </a:pPr>
            <a:r>
              <a:rPr lang="en-US" sz="21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Caso a </a:t>
            </a:r>
            <a:r>
              <a:rPr lang="en-US" sz="2166">
                <a:solidFill>
                  <a:srgbClr val="CB6CE6"/>
                </a:solidFill>
                <a:latin typeface="Arial"/>
                <a:ea typeface="Arial"/>
                <a:cs typeface="Arial"/>
                <a:sym typeface="Arial"/>
              </a:rPr>
              <a:t>&lt;expressão&gt;</a:t>
            </a:r>
            <a:r>
              <a:rPr lang="en-US" sz="21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da primeira linha </a:t>
            </a:r>
            <a:r>
              <a:rPr lang="en-US" sz="2166">
                <a:solidFill>
                  <a:srgbClr val="CB6CE6"/>
                </a:solidFill>
                <a:latin typeface="Arial"/>
                <a:ea typeface="Arial"/>
                <a:cs typeface="Arial"/>
                <a:sym typeface="Arial"/>
              </a:rPr>
              <a:t>if &lt;expressão&gt;</a:t>
            </a:r>
            <a:r>
              <a:rPr lang="en-US" sz="21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seja avaliada como </a:t>
            </a:r>
            <a:r>
              <a:rPr lang="en-US" sz="2166">
                <a:solidFill>
                  <a:srgbClr val="FF3131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lang="en-US" sz="21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nosso programa irá pular para a linha </a:t>
            </a:r>
            <a:r>
              <a:rPr lang="en-US" sz="2166">
                <a:solidFill>
                  <a:srgbClr val="CB6CE6"/>
                </a:solidFill>
                <a:latin typeface="Arial"/>
                <a:ea typeface="Arial"/>
                <a:cs typeface="Arial"/>
                <a:sym typeface="Arial"/>
              </a:rPr>
              <a:t>elif &lt;expressão&gt;</a:t>
            </a:r>
            <a:r>
              <a:rPr lang="en-US" sz="21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 irá testar a nova </a:t>
            </a:r>
            <a:r>
              <a:rPr lang="en-US" sz="2166">
                <a:solidFill>
                  <a:srgbClr val="CB6CE6"/>
                </a:solidFill>
                <a:latin typeface="Arial"/>
                <a:ea typeface="Arial"/>
                <a:cs typeface="Arial"/>
                <a:sym typeface="Arial"/>
              </a:rPr>
              <a:t>&lt;expressão&gt;</a:t>
            </a:r>
            <a:r>
              <a:rPr lang="en-US" sz="21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113812" y="7265793"/>
            <a:ext cx="7475647" cy="808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7852" indent="-233926" lvl="1">
              <a:lnSpc>
                <a:spcPts val="3033"/>
              </a:lnSpc>
              <a:buFont typeface="Arial"/>
              <a:buChar char="•"/>
            </a:pPr>
            <a:r>
              <a:rPr lang="en-US" sz="21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 ela for avaliada como </a:t>
            </a:r>
            <a:r>
              <a:rPr lang="en-US" sz="2166">
                <a:solidFill>
                  <a:srgbClr val="13F10F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-US" sz="21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os comandos do bloco </a:t>
            </a:r>
            <a:r>
              <a:rPr lang="en-US" sz="2166">
                <a:solidFill>
                  <a:srgbClr val="CB6CE6"/>
                </a:solidFill>
                <a:latin typeface="Arial"/>
                <a:ea typeface="Arial"/>
                <a:cs typeface="Arial"/>
                <a:sym typeface="Arial"/>
              </a:rPr>
              <a:t>elif</a:t>
            </a:r>
            <a:r>
              <a:rPr lang="en-US" sz="21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serão executados.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222847" y="8088170"/>
            <a:ext cx="7475647" cy="808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7852" indent="-233926" lvl="1">
              <a:lnSpc>
                <a:spcPts val="3033"/>
              </a:lnSpc>
              <a:buFont typeface="Arial"/>
              <a:buChar char="•"/>
            </a:pPr>
            <a:r>
              <a:rPr lang="en-US" sz="21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 ela for avaliada como </a:t>
            </a:r>
            <a:r>
              <a:rPr lang="en-US" sz="2166">
                <a:solidFill>
                  <a:srgbClr val="FF3131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lang="en-US" sz="21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os comandos do bloco </a:t>
            </a:r>
            <a:r>
              <a:rPr lang="en-US" sz="2166">
                <a:solidFill>
                  <a:srgbClr val="CB6CE6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-US" sz="21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serão executados.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84967" y="4465183"/>
            <a:ext cx="10485385" cy="2278626"/>
          </a:xfrm>
          <a:custGeom>
            <a:avLst/>
            <a:gdLst/>
            <a:ahLst/>
            <a:cxnLst/>
            <a:rect r="r" b="b" t="t" l="l"/>
            <a:pathLst>
              <a:path h="2278626" w="10485385">
                <a:moveTo>
                  <a:pt x="0" y="0"/>
                </a:moveTo>
                <a:lnTo>
                  <a:pt x="10485386" y="0"/>
                </a:lnTo>
                <a:lnTo>
                  <a:pt x="10485386" y="2278627"/>
                </a:lnTo>
                <a:lnTo>
                  <a:pt x="0" y="22786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472054" y="2091554"/>
            <a:ext cx="13343892" cy="2373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Agora vamos explorar exemplos práticos para entender de forma mais clara como aplicar a lógica de tomada de decisão em nossos códigos.</a:t>
            </a:r>
          </a:p>
          <a:p>
            <a:pPr algn="l">
              <a:lnSpc>
                <a:spcPts val="462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472054" y="7055929"/>
            <a:ext cx="13343892" cy="1792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Nesse caso podemos perceber que a expressão dentro do bloco </a:t>
            </a: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if será executa, uma vez que o valor de num é maior que 0, sendo assim, positivo.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84478" y="3104070"/>
            <a:ext cx="9919044" cy="4078859"/>
          </a:xfrm>
          <a:custGeom>
            <a:avLst/>
            <a:gdLst/>
            <a:ahLst/>
            <a:cxnLst/>
            <a:rect r="r" b="b" t="t" l="l"/>
            <a:pathLst>
              <a:path h="4078859" w="9919044">
                <a:moveTo>
                  <a:pt x="0" y="0"/>
                </a:moveTo>
                <a:lnTo>
                  <a:pt x="9919044" y="0"/>
                </a:lnTo>
                <a:lnTo>
                  <a:pt x="9919044" y="4078860"/>
                </a:lnTo>
                <a:lnTo>
                  <a:pt x="0" y="40788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472054" y="895350"/>
            <a:ext cx="13343892" cy="1792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Também podemos usar a palavra-chave elif para verificar outras condições, caso a primeira não seja atendida.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72054" y="7465695"/>
            <a:ext cx="13343892" cy="1792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Nesse exemplo, a primeira condição não é satisfeita se a idade for exatamente 18, então o programa verifica o elif. Como a idade é igual a 18, a mensagem "Você acabou de atingir a maioridade" é exibida.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37931" y="2417532"/>
            <a:ext cx="7290063" cy="4869424"/>
          </a:xfrm>
          <a:custGeom>
            <a:avLst/>
            <a:gdLst/>
            <a:ahLst/>
            <a:cxnLst/>
            <a:rect r="r" b="b" t="t" l="l"/>
            <a:pathLst>
              <a:path h="4869424" w="7290063">
                <a:moveTo>
                  <a:pt x="0" y="0"/>
                </a:moveTo>
                <a:lnTo>
                  <a:pt x="7290063" y="0"/>
                </a:lnTo>
                <a:lnTo>
                  <a:pt x="7290063" y="4869424"/>
                </a:lnTo>
                <a:lnTo>
                  <a:pt x="0" y="48694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472054" y="1102664"/>
            <a:ext cx="13343892" cy="1211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Além do if e do elif, temos o else, que será usado para tratar qualquer situação que as condições anteriores não atenderem.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72054" y="7258381"/>
            <a:ext cx="13343892" cy="1792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Nesse exemplo, a primeira condição (nota &gt;= 7) é avaliada como False e a segunda (nota &gt;= 5) também é False. Assim, o programa executa o bloco do else, exibindo "Reprovado".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87597" y="819150"/>
            <a:ext cx="12785312" cy="1898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595"/>
              </a:lnSpc>
            </a:pPr>
            <a:r>
              <a:rPr lang="en-US" sz="11139">
                <a:solidFill>
                  <a:srgbClr val="E2E2E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ARRAY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60191" y="4033930"/>
            <a:ext cx="16230600" cy="3126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que é um array?</a:t>
            </a:r>
          </a:p>
          <a:p>
            <a:pPr algn="l" marL="626114" indent="-313057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Array é uma estrutura que pode armazenar vários dados de um mesmo tipo.</a:t>
            </a:r>
          </a:p>
          <a:p>
            <a:pPr algn="l" marL="626114" indent="-313057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Os arrays são estruturados por índice. Começando em 0 até N valores que tem no array.</a:t>
            </a:r>
          </a:p>
          <a:p>
            <a:pPr algn="l" marL="1252228" indent="-417409" lvl="2">
              <a:lnSpc>
                <a:spcPts val="4060"/>
              </a:lnSpc>
              <a:buFont typeface="Arial"/>
              <a:buChar char="⚬"/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Isso significa que o primeiro elemento de um array possui o índice 0 e não 1.</a:t>
            </a:r>
          </a:p>
          <a:p>
            <a:pPr algn="l">
              <a:lnSpc>
                <a:spcPts val="4060"/>
              </a:lnSpc>
            </a:pP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Documentação oficial do python sobre arrays: </a:t>
            </a:r>
            <a:r>
              <a:rPr lang="en-US" sz="2900" u="sng">
                <a:solidFill>
                  <a:srgbClr val="38B6FF"/>
                </a:solidFill>
                <a:latin typeface="Arial"/>
                <a:ea typeface="Arial"/>
                <a:cs typeface="Arial"/>
                <a:sym typeface="Arial"/>
                <a:hlinkClick r:id="rId2" tooltip="https://docs.python.org/pt-br/3/library/array.html"/>
              </a:rPr>
              <a:t>https://docs.python.org/pt-br/3/library/array.html</a:t>
            </a: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69716" y="3059656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Arrays em Python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434264"/>
            <a:ext cx="16230600" cy="4930045"/>
          </a:xfrm>
          <a:custGeom>
            <a:avLst/>
            <a:gdLst/>
            <a:ahLst/>
            <a:cxnLst/>
            <a:rect r="r" b="b" t="t" l="l"/>
            <a:pathLst>
              <a:path h="4930045" w="16230600">
                <a:moveTo>
                  <a:pt x="0" y="0"/>
                </a:moveTo>
                <a:lnTo>
                  <a:pt x="16230600" y="0"/>
                </a:lnTo>
                <a:lnTo>
                  <a:pt x="16230600" y="4930045"/>
                </a:lnTo>
                <a:lnTo>
                  <a:pt x="0" y="49300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38618" y="1936299"/>
            <a:ext cx="16230600" cy="1069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Um array em python é definido com um nome junto à [ ]. Os elementos do array são inseridos dentro desses colchetes.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48143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Estrutura de um array em Python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51344" y="240868"/>
            <a:ext cx="12785312" cy="1898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595"/>
              </a:lnSpc>
            </a:pPr>
            <a:r>
              <a:rPr lang="en-US" sz="11139">
                <a:solidFill>
                  <a:srgbClr val="E2E2E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MATRIZ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0979747" y="5713246"/>
            <a:ext cx="6586031" cy="2464897"/>
          </a:xfrm>
          <a:custGeom>
            <a:avLst/>
            <a:gdLst/>
            <a:ahLst/>
            <a:cxnLst/>
            <a:rect r="r" b="b" t="t" l="l"/>
            <a:pathLst>
              <a:path h="2464897" w="6586031">
                <a:moveTo>
                  <a:pt x="0" y="0"/>
                </a:moveTo>
                <a:lnTo>
                  <a:pt x="6586031" y="0"/>
                </a:lnTo>
                <a:lnTo>
                  <a:pt x="6586031" y="2464897"/>
                </a:lnTo>
                <a:lnTo>
                  <a:pt x="0" y="2464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7652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22222" y="4775964"/>
            <a:ext cx="10014141" cy="4339461"/>
          </a:xfrm>
          <a:custGeom>
            <a:avLst/>
            <a:gdLst/>
            <a:ahLst/>
            <a:cxnLst/>
            <a:rect r="r" b="b" t="t" l="l"/>
            <a:pathLst>
              <a:path h="4339461" w="10014141">
                <a:moveTo>
                  <a:pt x="0" y="0"/>
                </a:moveTo>
                <a:lnTo>
                  <a:pt x="10014142" y="0"/>
                </a:lnTo>
                <a:lnTo>
                  <a:pt x="10014142" y="4339461"/>
                </a:lnTo>
                <a:lnTo>
                  <a:pt x="0" y="43394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47135" y="3046739"/>
            <a:ext cx="16230600" cy="1583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 matrizes pode ser interpretada como um array bidimensional.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Ela possui linhas e colunas, onde para acessar os seus elementos é necessário informar a posição da linha e da coluna desse elemento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56660" y="2072464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Matrizes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59698" y="819150"/>
            <a:ext cx="10968604" cy="1898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595"/>
              </a:lnSpc>
            </a:pPr>
            <a:r>
              <a:rPr lang="en-US" sz="11139">
                <a:solidFill>
                  <a:srgbClr val="E2E2E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REPETIÇÃO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593597"/>
            <a:ext cx="16052925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O que são Estruturas de Repetição?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17537" y="4001906"/>
            <a:ext cx="16052925" cy="4203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Estrutura de repetição ou Loop, é um tipo de estrutura de controle que se repete até que determinada condição seja atendida.</a:t>
            </a:r>
          </a:p>
          <a:p>
            <a:pPr algn="l">
              <a:lnSpc>
                <a:spcPts val="5599"/>
              </a:lnSpc>
            </a:pP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Essa estrutura permite ao programador repetir um código várias vezes seguidas, sem criar uma redundância de códigos repetidos dentro do programa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DAGZZ1G2SLY</dc:identifier>
  <dcterms:modified xsi:type="dcterms:W3CDTF">2011-08-01T06:04:30Z</dcterms:modified>
  <cp:revision>1</cp:revision>
  <dc:title>Aula 07</dc:title>
</cp:coreProperties>
</file>