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League Spartan" charset="1" panose="00000800000000000000"/>
      <p:regular r:id="rId39"/>
    </p:embeddedFont>
    <p:embeddedFont>
      <p:font typeface="Fredoka" charset="1" panose="02000000000000000000"/>
      <p:regular r:id="rId40"/>
    </p:embeddedFont>
    <p:embeddedFont>
      <p:font typeface="Arial" charset="1" panose="020B0502020202020204"/>
      <p:regular r:id="rId41"/>
    </p:embeddedFont>
    <p:embeddedFont>
      <p:font typeface="Open Sans Bold" charset="1" panose="020B0806030504020204"/>
      <p:regular r:id="rId42"/>
    </p:embeddedFont>
    <p:embeddedFont>
      <p:font typeface="Open Sans" charset="1" panose="020B0606030504020204"/>
      <p:regular r:id="rId43"/>
    </p:embeddedFont>
    <p:embeddedFont>
      <p:font typeface="Arial Bold" charset="1" panose="020B0802020202020204"/>
      <p:regular r:id="rId44"/>
    </p:embeddedFont>
    <p:embeddedFont>
      <p:font typeface="Arimo" charset="1" panose="020B0604020202020204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t.wikipedia.org/wiki/Vari%C3%A1vel_(programa%C3%A7%C3%A3o)" TargetMode="External" Type="http://schemas.openxmlformats.org/officeDocument/2006/relationships/hyperlink"/><Relationship Id="rId3" Target="http://www.inf.ufpr.br/cursos/ci067/Docs/NotasAula/notas-11_Fun_c_coes.html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https://pt.wikipedia.org/wiki/Indenta%C3%A7%C3%A3o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w3schools.com/python/default.asp" TargetMode="External" Type="http://schemas.openxmlformats.org/officeDocument/2006/relationships/hyperlink"/><Relationship Id="rId3" Target="https://ebaconline.com.br/blog/variaveis-na-programacao-seo" TargetMode="External" Type="http://schemas.openxmlformats.org/officeDocument/2006/relationships/hyperlink"/><Relationship Id="rId4" Target="https://www.dio.me/articles/direto-ao-ponto-33-relacao-entre-as-variaveis-e-a-memoria" TargetMode="External" Type="http://schemas.openxmlformats.org/officeDocument/2006/relationships/hyperlink"/><Relationship Id="rId5" Target="https://pythoniluminado.netlify.app/sintaxe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5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01213" y="2214152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5"/>
                </a:lnTo>
                <a:lnTo>
                  <a:pt x="0" y="60030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3315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1395" y="5402244"/>
            <a:ext cx="754422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INICIANDO COM A LINGUAGEM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5666" y="3646474"/>
            <a:ext cx="6163634" cy="6050688"/>
          </a:xfrm>
          <a:custGeom>
            <a:avLst/>
            <a:gdLst/>
            <a:ahLst/>
            <a:cxnLst/>
            <a:rect r="r" b="b" t="t" l="l"/>
            <a:pathLst>
              <a:path h="6050688" w="6163634">
                <a:moveTo>
                  <a:pt x="0" y="0"/>
                </a:moveTo>
                <a:lnTo>
                  <a:pt x="6163634" y="0"/>
                </a:lnTo>
                <a:lnTo>
                  <a:pt x="6163634" y="6050687"/>
                </a:lnTo>
                <a:lnTo>
                  <a:pt x="0" y="6050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Sintaxe do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62784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é uma linguagem de programação de alto nível, conhecida por sua legibilidade e simplicidade. Ela utiliza indentação para estruturar o código, em vez de símbolos como </a:t>
            </a:r>
            <a:r>
              <a:rPr lang="en-US" sz="29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en-US" sz="29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;.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Isso torna o código mais organizado e fácil de entender.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63390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Características Principais do Python: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51047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80745" y="6238526"/>
            <a:ext cx="637943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Interpretada: Executada linha por linha, sem necessidade de compilação.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0745" y="8219726"/>
            <a:ext cx="767301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Tipagem Dinâmica: Você não precisa declarar o tipo das variáveis explicitamente.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0745" y="4791698"/>
            <a:ext cx="637943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Simplicidade: Código mais próximo da linguagem humana.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Palavras Reservadas do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08786"/>
            <a:ext cx="16230600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palavras-chave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são as palavras reservadas pela linguagem Python, nós não podemos utilizar essas palavras para nomear nossas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2" tooltip="https://pt.wikipedia.org/wiki/Vari%C3%A1vel_(programa%C3%A7%C3%A3o)"/>
              </a:rPr>
              <a:t>variáveis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 tooltip="http://www.inf.ufpr.br/cursos/ci067/Docs/NotasAula/notas-11_Fun_c_coes.html"/>
              </a:rPr>
              <a:t>funções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 qualquer outro identificador, elas são usadas para definir a sintaxe e a estrutura da linguagem Python, vale lembrar que as palavras-chave são 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case sensitive.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51047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if, elif, else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Comandos condicionais.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432097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for, while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Estruturas de repetição.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13147"/>
            <a:ext cx="767301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break, continue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Controle de fluxo em loops.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994196"/>
            <a:ext cx="480864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Definição de funções.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775246"/>
            <a:ext cx="694922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Retorno de valores em funções.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651047"/>
            <a:ext cx="694922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import, from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Importação de módulos.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432097"/>
            <a:ext cx="694922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True, False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Valores booleanos.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6213147"/>
            <a:ext cx="694922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and, or, not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Operadores lógicos.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6994196"/>
            <a:ext cx="800909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Testar pertencimento em listas, tuplas, etc.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61685"/>
            <a:ext cx="7649474" cy="3417121"/>
          </a:xfrm>
          <a:custGeom>
            <a:avLst/>
            <a:gdLst/>
            <a:ahLst/>
            <a:cxnLst/>
            <a:rect r="r" b="b" t="t" l="l"/>
            <a:pathLst>
              <a:path h="3417121" w="7649474">
                <a:moveTo>
                  <a:pt x="0" y="0"/>
                </a:moveTo>
                <a:lnTo>
                  <a:pt x="7649474" y="0"/>
                </a:lnTo>
                <a:lnTo>
                  <a:pt x="7649474" y="3417121"/>
                </a:lnTo>
                <a:lnTo>
                  <a:pt x="0" y="3417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48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50596" y="2561685"/>
            <a:ext cx="6993921" cy="5223082"/>
          </a:xfrm>
          <a:custGeom>
            <a:avLst/>
            <a:gdLst/>
            <a:ahLst/>
            <a:cxnLst/>
            <a:rect r="r" b="b" t="t" l="l"/>
            <a:pathLst>
              <a:path h="5223082" w="6993921">
                <a:moveTo>
                  <a:pt x="0" y="0"/>
                </a:moveTo>
                <a:lnTo>
                  <a:pt x="6993921" y="0"/>
                </a:lnTo>
                <a:lnTo>
                  <a:pt x="6993921" y="5223081"/>
                </a:lnTo>
                <a:lnTo>
                  <a:pt x="0" y="5223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Simplicidade do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42535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 feito em Python: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43001" y="1742535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 feito em C: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1453" y="8113076"/>
            <a:ext cx="12878151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Perceba que o Python exige menos elementos estruturais, como chaves </a:t>
            </a: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ponto e vírgula </a:t>
            </a: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declarações explícitas de tipos.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95643"/>
            <a:ext cx="12166722" cy="2524715"/>
          </a:xfrm>
          <a:custGeom>
            <a:avLst/>
            <a:gdLst/>
            <a:ahLst/>
            <a:cxnLst/>
            <a:rect r="r" b="b" t="t" l="l"/>
            <a:pathLst>
              <a:path h="2524715" w="12166722">
                <a:moveTo>
                  <a:pt x="0" y="0"/>
                </a:moveTo>
                <a:lnTo>
                  <a:pt x="12166722" y="0"/>
                </a:lnTo>
                <a:lnTo>
                  <a:pt x="12166722" y="2524715"/>
                </a:lnTo>
                <a:lnTo>
                  <a:pt x="0" y="2524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Indentação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24186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Enquanto em outras linguagens de programação a </a:t>
            </a:r>
            <a:r>
              <a:rPr lang="en-US" sz="2900" u="sng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  <a:hlinkClick r:id="rId3" tooltip="https://pt.wikipedia.org/wiki/Indenta%C3%A7%C3%A3o"/>
              </a:rPr>
              <a:t>indentação</a:t>
            </a:r>
            <a:r>
              <a:rPr lang="en-US" sz="2900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usada apenas para tornar o código mais legível, em Python ela é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importantíssima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Python usa a indentação para indicar blocos de código, por exemplo: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087083"/>
            <a:ext cx="1696670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vez de usar </a:t>
            </a: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 palavras-chave adicionais, como em outras linguagens, Python usa espaços ou tabulações para indicar hierarquia.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487257"/>
            <a:ext cx="1213395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Caso você não utilize a </a:t>
            </a:r>
            <a:r>
              <a:rPr lang="en-US" sz="3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indentação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correta, Python irá disparar um erro.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618" y="2606194"/>
            <a:ext cx="9658830" cy="548204"/>
          </a:xfrm>
          <a:custGeom>
            <a:avLst/>
            <a:gdLst/>
            <a:ahLst/>
            <a:cxnLst/>
            <a:rect r="r" b="b" t="t" l="l"/>
            <a:pathLst>
              <a:path h="548204" w="9658830">
                <a:moveTo>
                  <a:pt x="0" y="0"/>
                </a:moveTo>
                <a:lnTo>
                  <a:pt x="9658830" y="0"/>
                </a:lnTo>
                <a:lnTo>
                  <a:pt x="9658830" y="548204"/>
                </a:lnTo>
                <a:lnTo>
                  <a:pt x="0" y="548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3828" y="5543550"/>
            <a:ext cx="12158202" cy="3838178"/>
          </a:xfrm>
          <a:custGeom>
            <a:avLst/>
            <a:gdLst/>
            <a:ahLst/>
            <a:cxnLst/>
            <a:rect r="r" b="b" t="t" l="l"/>
            <a:pathLst>
              <a:path h="3838178" w="12158202">
                <a:moveTo>
                  <a:pt x="0" y="0"/>
                </a:moveTo>
                <a:lnTo>
                  <a:pt x="12158202" y="0"/>
                </a:lnTo>
                <a:lnTo>
                  <a:pt x="12158202" y="3838178"/>
                </a:lnTo>
                <a:lnTo>
                  <a:pt x="0" y="3838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4850" y="4029075"/>
            <a:ext cx="1725930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recomenda quatro espaços como indentação para tornar o código mais legível. Não misture espaço e [tab] no mesmo bloco.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Algumas Regras de Indentação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4850" y="1904978"/>
            <a:ext cx="1062171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dois pontos </a:t>
            </a: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iniciar um bloco e pressione [Enter].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4850" y="3301225"/>
            <a:ext cx="1608519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 as linhas em um bloco devem usar a mesma indentação, seja com espaços ou [tab].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104" y="1761173"/>
            <a:ext cx="17551896" cy="782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77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Nos programas que criamos, muitas vezes é necessário interagir com o usuário para obter informações ou apresentar resultados. Uma maneira comum de fazer isso é solicitando dados diretamente ao usuário, geralmente através do teclado.</a:t>
            </a:r>
          </a:p>
          <a:p>
            <a:pPr algn="l">
              <a:lnSpc>
                <a:spcPts val="4770"/>
              </a:lnSpc>
            </a:pPr>
          </a:p>
          <a:p>
            <a:pPr algn="l" marL="647703" indent="-323852" lvl="1">
              <a:lnSpc>
                <a:spcPts val="477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Python, usamos a função </a:t>
            </a:r>
            <a:r>
              <a:rPr lang="en-US" sz="30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para capturar essas entradas do usuário. Essa função permite exibir uma mensagem (texto opcional) na tela para guiar o usuário sobre o que deve ser digitado. O que o usuário digita é então retornado pela função como uma string.</a:t>
            </a:r>
          </a:p>
          <a:p>
            <a:pPr algn="l">
              <a:lnSpc>
                <a:spcPts val="4770"/>
              </a:lnSpc>
            </a:pPr>
          </a:p>
          <a:p>
            <a:pPr algn="l" marL="647703" indent="-323852" lvl="1">
              <a:lnSpc>
                <a:spcPts val="477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Até agora, em nossos programas, definimos os valores das variáveis diretamente no código, ou seja, tudo era pré-determinado. Agora, ao aprender a usar </a:t>
            </a:r>
            <a:r>
              <a:rPr lang="en-US" sz="30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(), nossos programas poderão ser mais dinâmicos, adaptando-se aos dados fornecidos pelos usuários. Isso amplia as possibilidades do que podemos criar!</a:t>
            </a:r>
          </a:p>
          <a:p>
            <a:pPr algn="l">
              <a:lnSpc>
                <a:spcPts val="477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Input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Input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11919"/>
            <a:ext cx="17551896" cy="182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Começaremos chamando a função input(), passando como argumento uma string que será retornada como feedback ao usuário e armazenaremos o valor digitado pelo usuário na variável n que será impressa na sequência.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64488" y="3593956"/>
            <a:ext cx="16159024" cy="4423533"/>
          </a:xfrm>
          <a:custGeom>
            <a:avLst/>
            <a:gdLst/>
            <a:ahLst/>
            <a:cxnLst/>
            <a:rect r="r" b="b" t="t" l="l"/>
            <a:pathLst>
              <a:path h="4423533" w="16159024">
                <a:moveTo>
                  <a:pt x="0" y="0"/>
                </a:moveTo>
                <a:lnTo>
                  <a:pt x="16159024" y="0"/>
                </a:lnTo>
                <a:lnTo>
                  <a:pt x="16159024" y="4423532"/>
                </a:lnTo>
                <a:lnTo>
                  <a:pt x="0" y="4423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Input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8898" y="1591565"/>
            <a:ext cx="17059102" cy="1223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Ao executarmos o código anterior, o prompt de comandos aguardará pela entrada de dados por parte de usuário, uma vez informado o valor e enviado, ele será impresso.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28898" y="3434121"/>
            <a:ext cx="16194812" cy="4360994"/>
          </a:xfrm>
          <a:custGeom>
            <a:avLst/>
            <a:gdLst/>
            <a:ahLst/>
            <a:cxnLst/>
            <a:rect r="r" b="b" t="t" l="l"/>
            <a:pathLst>
              <a:path h="4360994" w="16194812">
                <a:moveTo>
                  <a:pt x="0" y="0"/>
                </a:moveTo>
                <a:lnTo>
                  <a:pt x="16194812" y="0"/>
                </a:lnTo>
                <a:lnTo>
                  <a:pt x="16194812" y="4360993"/>
                </a:lnTo>
                <a:lnTo>
                  <a:pt x="0" y="4360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34" r="0" b="-2456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8898" y="3664070"/>
            <a:ext cx="11723046" cy="1854155"/>
          </a:xfrm>
          <a:custGeom>
            <a:avLst/>
            <a:gdLst/>
            <a:ahLst/>
            <a:cxnLst/>
            <a:rect r="r" b="b" t="t" l="l"/>
            <a:pathLst>
              <a:path h="1854155" w="11723046">
                <a:moveTo>
                  <a:pt x="0" y="0"/>
                </a:moveTo>
                <a:lnTo>
                  <a:pt x="11723045" y="0"/>
                </a:lnTo>
                <a:lnTo>
                  <a:pt x="11723045" y="1854155"/>
                </a:lnTo>
                <a:lnTo>
                  <a:pt x="0" y="1854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8898" y="5843415"/>
            <a:ext cx="7589201" cy="3613905"/>
          </a:xfrm>
          <a:custGeom>
            <a:avLst/>
            <a:gdLst/>
            <a:ahLst/>
            <a:cxnLst/>
            <a:rect r="r" b="b" t="t" l="l"/>
            <a:pathLst>
              <a:path h="3613905" w="7589201">
                <a:moveTo>
                  <a:pt x="0" y="0"/>
                </a:moveTo>
                <a:lnTo>
                  <a:pt x="7589200" y="0"/>
                </a:lnTo>
                <a:lnTo>
                  <a:pt x="7589200" y="3613905"/>
                </a:lnTo>
                <a:lnTo>
                  <a:pt x="0" y="36139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8898" y="1945761"/>
            <a:ext cx="17059102" cy="1223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podemos ver ele nos retorno uma string, para obtermos um número podemos utilizar as funções int() ou float() para fazer a conversão.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634468"/>
            <a:ext cx="11301259" cy="6003794"/>
          </a:xfrm>
          <a:custGeom>
            <a:avLst/>
            <a:gdLst/>
            <a:ahLst/>
            <a:cxnLst/>
            <a:rect r="r" b="b" t="t" l="l"/>
            <a:pathLst>
              <a:path h="6003794" w="11301259">
                <a:moveTo>
                  <a:pt x="0" y="0"/>
                </a:moveTo>
                <a:lnTo>
                  <a:pt x="11301258" y="0"/>
                </a:lnTo>
                <a:lnTo>
                  <a:pt x="11301258" y="6003794"/>
                </a:lnTo>
                <a:lnTo>
                  <a:pt x="0" y="6003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32339"/>
            <a:ext cx="16230600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Passos para criar o primeiro projeto: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43564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topo esquerdo, clicar nos 3 riscos.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7317" y="3494932"/>
            <a:ext cx="2244741" cy="2244741"/>
          </a:xfrm>
          <a:custGeom>
            <a:avLst/>
            <a:gdLst/>
            <a:ahLst/>
            <a:cxnLst/>
            <a:rect r="r" b="b" t="t" l="l"/>
            <a:pathLst>
              <a:path h="2244741" w="2244741">
                <a:moveTo>
                  <a:pt x="0" y="0"/>
                </a:moveTo>
                <a:lnTo>
                  <a:pt x="2244741" y="0"/>
                </a:lnTo>
                <a:lnTo>
                  <a:pt x="2244741" y="2244741"/>
                </a:lnTo>
                <a:lnTo>
                  <a:pt x="0" y="2244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135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ANTES DE INICIAR É PRECISO CONHECER BEM AS FERRAMENTAS QUE SERÃO UTILIZADAS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89269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 - INTEGRATED DEVELOPMENT ENVIRONMENT  (AMBIENTE DE DESENVOLVIMENTO)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20036" y="3753703"/>
            <a:ext cx="66741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Pycharm Community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0036" y="4702896"/>
            <a:ext cx="114454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Jetbrains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20036" y="5086350"/>
            <a:ext cx="4523422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Procure a versão “Community”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20036" y="5541236"/>
            <a:ext cx="7788473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https://www.jetbrains.com/pycharm/download/?section=windows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281010"/>
            <a:ext cx="16230600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Outra opção, online, caso não tenha como utilizar o Pycharm, use a IDE Online Jupyter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748369"/>
            <a:ext cx="839878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https://jupyter.org/try-jupyter/notebooks/?path=notebooks/Intro.ipynb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578314"/>
            <a:ext cx="16230600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Não tem acesso a um computador? Temos aqui algumas opções de IDEs para celulares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012017"/>
            <a:ext cx="16230600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DCoder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Sololearn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Codehub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Pythonista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198000"/>
            <a:ext cx="11301259" cy="6060300"/>
          </a:xfrm>
          <a:custGeom>
            <a:avLst/>
            <a:gdLst/>
            <a:ahLst/>
            <a:cxnLst/>
            <a:rect r="r" b="b" t="t" l="l"/>
            <a:pathLst>
              <a:path h="6060300" w="11301259">
                <a:moveTo>
                  <a:pt x="0" y="0"/>
                </a:moveTo>
                <a:lnTo>
                  <a:pt x="11301258" y="0"/>
                </a:lnTo>
                <a:lnTo>
                  <a:pt x="11301258" y="6060300"/>
                </a:lnTo>
                <a:lnTo>
                  <a:pt x="0" y="6060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08011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Project (Novo Projeto)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18967" y="3202870"/>
            <a:ext cx="7557479" cy="6055430"/>
          </a:xfrm>
          <a:custGeom>
            <a:avLst/>
            <a:gdLst/>
            <a:ahLst/>
            <a:cxnLst/>
            <a:rect r="r" b="b" t="t" l="l"/>
            <a:pathLst>
              <a:path h="6055430" w="7557479">
                <a:moveTo>
                  <a:pt x="0" y="0"/>
                </a:moveTo>
                <a:lnTo>
                  <a:pt x="7557479" y="0"/>
                </a:lnTo>
                <a:lnTo>
                  <a:pt x="7557479" y="6055430"/>
                </a:lnTo>
                <a:lnTo>
                  <a:pt x="0" y="6055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08011"/>
            <a:ext cx="16096712" cy="1033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Colocar um nome e selecionar um local para esse projeto na modal que será aberta, após isso clicar em Create (Criar)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226253"/>
            <a:ext cx="11301259" cy="6032047"/>
          </a:xfrm>
          <a:custGeom>
            <a:avLst/>
            <a:gdLst/>
            <a:ahLst/>
            <a:cxnLst/>
            <a:rect r="r" b="b" t="t" l="l"/>
            <a:pathLst>
              <a:path h="6032047" w="11301259">
                <a:moveTo>
                  <a:pt x="0" y="0"/>
                </a:moveTo>
                <a:lnTo>
                  <a:pt x="11301258" y="0"/>
                </a:lnTo>
                <a:lnTo>
                  <a:pt x="11301258" y="6032047"/>
                </a:lnTo>
                <a:lnTo>
                  <a:pt x="0" y="6032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08011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exemplo de projeto deve ter aparecido para você, mas ele não será utilizado: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6931" y="5858105"/>
            <a:ext cx="9781720" cy="3400195"/>
          </a:xfrm>
          <a:custGeom>
            <a:avLst/>
            <a:gdLst/>
            <a:ahLst/>
            <a:cxnLst/>
            <a:rect r="r" b="b" t="t" l="l"/>
            <a:pathLst>
              <a:path h="3400195" w="9781720">
                <a:moveTo>
                  <a:pt x="0" y="0"/>
                </a:moveTo>
                <a:lnTo>
                  <a:pt x="9781720" y="0"/>
                </a:lnTo>
                <a:lnTo>
                  <a:pt x="9781720" y="3400195"/>
                </a:lnTo>
                <a:lnTo>
                  <a:pt x="0" y="3400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18431"/>
            <a:ext cx="16096712" cy="251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código de exemplo gerado anteriormente pode ser apagado.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começaremos usando o comando print() para imprimir uma informação em nosso console da IDE.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Será feito o famoso “Hello World!” (Olá Mundo!) como introdução.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817110"/>
            <a:ext cx="16230600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 a ser escrito na IDE: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8036" y="2577646"/>
            <a:ext cx="13811929" cy="7389382"/>
          </a:xfrm>
          <a:custGeom>
            <a:avLst/>
            <a:gdLst/>
            <a:ahLst/>
            <a:cxnLst/>
            <a:rect r="r" b="b" t="t" l="l"/>
            <a:pathLst>
              <a:path h="7389382" w="13811929">
                <a:moveTo>
                  <a:pt x="0" y="0"/>
                </a:moveTo>
                <a:lnTo>
                  <a:pt x="13811928" y="0"/>
                </a:lnTo>
                <a:lnTo>
                  <a:pt x="13811928" y="7389382"/>
                </a:lnTo>
                <a:lnTo>
                  <a:pt x="0" y="7389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39167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Após escrever, será clicado no botão de “play” que fica na parte de cima um pouco a direita na IDE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97034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Ao rodar o programa, será aberto um terminal abaixo mostrando a resposta obtida ao rodar o código: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560912" y="3940840"/>
            <a:ext cx="7032287" cy="3420712"/>
          </a:xfrm>
          <a:custGeom>
            <a:avLst/>
            <a:gdLst/>
            <a:ahLst/>
            <a:cxnLst/>
            <a:rect r="r" b="b" t="t" l="l"/>
            <a:pathLst>
              <a:path h="3420712" w="7032287">
                <a:moveTo>
                  <a:pt x="0" y="0"/>
                </a:moveTo>
                <a:lnTo>
                  <a:pt x="7032288" y="0"/>
                </a:lnTo>
                <a:lnTo>
                  <a:pt x="7032288" y="3420712"/>
                </a:lnTo>
                <a:lnTo>
                  <a:pt x="0" y="3420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04" r="0" b="-2504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942644"/>
            <a:ext cx="16096712" cy="103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você, escreva em seu programa: 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“Bem Vindo {Seu nome}”;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70564"/>
            <a:ext cx="16096712" cy="202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pode ser visto no anterior para escrever que o python escreva um texto em nosso terminal, utilizamos o comando print() junto às aspas duplas “”.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aspas são utilizadas quando usamos um texto, que se refere ao tipo “String (str)”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113" y="2770258"/>
            <a:ext cx="16089774" cy="4746483"/>
          </a:xfrm>
          <a:custGeom>
            <a:avLst/>
            <a:gdLst/>
            <a:ahLst/>
            <a:cxnLst/>
            <a:rect r="r" b="b" t="t" l="l"/>
            <a:pathLst>
              <a:path h="4746483" w="16089774">
                <a:moveTo>
                  <a:pt x="0" y="0"/>
                </a:moveTo>
                <a:lnTo>
                  <a:pt x="16089774" y="0"/>
                </a:lnTo>
                <a:lnTo>
                  <a:pt x="16089774" y="4746484"/>
                </a:lnTo>
                <a:lnTo>
                  <a:pt x="0" y="4746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2588" y="3657576"/>
            <a:ext cx="16096712" cy="1033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Coloque a váriavel </a:t>
            </a:r>
            <a:r>
              <a:rPr lang="en-US" sz="28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nome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seu código e faça ela receber o seu nome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Obs: lembrem-se que o seu nome é um texto (“”)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1756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vamos repetir o mesmo programa só que utilizando váriaveis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2572" y="3765478"/>
            <a:ext cx="15862855" cy="4857999"/>
          </a:xfrm>
          <a:custGeom>
            <a:avLst/>
            <a:gdLst/>
            <a:ahLst/>
            <a:cxnLst/>
            <a:rect r="r" b="b" t="t" l="l"/>
            <a:pathLst>
              <a:path h="4857999" w="15862855">
                <a:moveTo>
                  <a:pt x="0" y="0"/>
                </a:moveTo>
                <a:lnTo>
                  <a:pt x="15862856" y="0"/>
                </a:lnTo>
                <a:lnTo>
                  <a:pt x="15862856" y="4857999"/>
                </a:lnTo>
                <a:lnTo>
                  <a:pt x="0" y="4857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70564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utilizando o (+) para realizar a concatenação entre o texto e a váriavel: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99496"/>
            <a:ext cx="9437245" cy="2688008"/>
          </a:xfrm>
          <a:custGeom>
            <a:avLst/>
            <a:gdLst/>
            <a:ahLst/>
            <a:cxnLst/>
            <a:rect r="r" b="b" t="t" l="l"/>
            <a:pathLst>
              <a:path h="2688008" w="9437245">
                <a:moveTo>
                  <a:pt x="0" y="0"/>
                </a:moveTo>
                <a:lnTo>
                  <a:pt x="9437245" y="0"/>
                </a:lnTo>
                <a:lnTo>
                  <a:pt x="9437245" y="2688008"/>
                </a:lnTo>
                <a:lnTo>
                  <a:pt x="0" y="2688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Variável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10117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variável tem com função reservar um espaço de memória do computador para armazenar um dado durante a execução do programa.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638343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Aqui foi declarado uma variável textual, chamada de “texto”, ao final da execução pedimos para o programa imprimir no console essa variável. Qual valor vai ser apresentado no console?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5644" y="4858982"/>
            <a:ext cx="16096712" cy="4688167"/>
          </a:xfrm>
          <a:custGeom>
            <a:avLst/>
            <a:gdLst/>
            <a:ahLst/>
            <a:cxnLst/>
            <a:rect r="r" b="b" t="t" l="l"/>
            <a:pathLst>
              <a:path h="4688167" w="16096712">
                <a:moveTo>
                  <a:pt x="0" y="0"/>
                </a:moveTo>
                <a:lnTo>
                  <a:pt x="16096712" y="0"/>
                </a:lnTo>
                <a:lnTo>
                  <a:pt x="16096712" y="4688168"/>
                </a:lnTo>
                <a:lnTo>
                  <a:pt x="0" y="4688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5644" y="1700694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usando o “f” de format ou f-string: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0694" y="2828778"/>
            <a:ext cx="16096712" cy="152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f"texto {expressão} texto": O f antes da string indica que você pode colocar expressões entre chaves {} que serão avaliadas e substituídas pelos valores das variáveis ou resultados das expressões.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5098" y="2315451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funciona? 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7548" y="4451146"/>
            <a:ext cx="13692904" cy="5134839"/>
          </a:xfrm>
          <a:custGeom>
            <a:avLst/>
            <a:gdLst/>
            <a:ahLst/>
            <a:cxnLst/>
            <a:rect r="r" b="b" t="t" l="l"/>
            <a:pathLst>
              <a:path h="5134839" w="13692904">
                <a:moveTo>
                  <a:pt x="0" y="0"/>
                </a:moveTo>
                <a:lnTo>
                  <a:pt x="13692904" y="0"/>
                </a:lnTo>
                <a:lnTo>
                  <a:pt x="13692904" y="5134839"/>
                </a:lnTo>
                <a:lnTo>
                  <a:pt x="0" y="5134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36676"/>
            <a:ext cx="16096712" cy="202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trabalharmos com números em python, não precisamos utilizar as aspas (“”), isso é se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quisermos realizar alguma operação com elas.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Números entre aspas serão exibidos como texto pelo python, mas quando não possuem aspas são considerados para um cálculo: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03634" y="4207896"/>
            <a:ext cx="14680732" cy="4147307"/>
          </a:xfrm>
          <a:custGeom>
            <a:avLst/>
            <a:gdLst/>
            <a:ahLst/>
            <a:cxnLst/>
            <a:rect r="r" b="b" t="t" l="l"/>
            <a:pathLst>
              <a:path h="4147307" w="14680732">
                <a:moveTo>
                  <a:pt x="0" y="0"/>
                </a:moveTo>
                <a:lnTo>
                  <a:pt x="14680732" y="0"/>
                </a:lnTo>
                <a:lnTo>
                  <a:pt x="14680732" y="4147306"/>
                </a:lnTo>
                <a:lnTo>
                  <a:pt x="0" y="4147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36676"/>
            <a:ext cx="16096712" cy="152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realizar cálculos de números decimais (números com vírgula), o ponto (.) é utilizado.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Esses números são chamados de “float” na programação.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401162"/>
            <a:ext cx="16208285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Referências: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151097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material foi desenvolvido com base no conteúdo utilizado na disciplina de Fundamentos de Programação do Curso de Tecnologia em Análise e Desenvolvimento de Sistemas da UTFPR-PB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2699831"/>
            <a:ext cx="17773650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W3SCHOOLS. Python Tutorial. Disponível em: </a:t>
            </a:r>
            <a:r>
              <a:rPr lang="en-US" sz="26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2" tooltip="https://www.w3schools.com/python/default.asp"/>
              </a:rPr>
              <a:t>https://www.w3schools.com/python/default.asp</a:t>
            </a: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2 dez. 2024.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5086350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EBAC. Variáveis na programação: o que são e para que servem? Blog da EBAC, 30 nov. 2020. Disponível em: </a:t>
            </a: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ebaconline.com.br/blog/variaveis-na-programacao-seo"/>
              </a:rPr>
              <a:t>https://ebaconline.com.br/blog/variaveis-na-programacao-seo</a:t>
            </a: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15 dez. 2024.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3911601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dio.me/articles/direto-ao-ponto-33-relacao-entre-as-variaveis-e-a-memoria"/>
              </a:rPr>
              <a:t>ARAUJO, Fernando. &lt;Direto ao Ponto 33&gt; Relação entre as variáveis e a memória. [S. l.], 31 jul. 2024. Disponível em: https://www.dio.me/articles/direto-ao-ponto-33-relacao-entre-as-variaveis-e-a-memoria. Acesso em: 2 dez. 2024.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4350" y="6261099"/>
            <a:ext cx="17773650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 Iluminado: Sintaxe. [S. l.], [s.d]. Disponível em: </a:t>
            </a:r>
            <a:r>
              <a:rPr lang="en-US" sz="26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pythoniluminado.netlify.app/sintaxe"/>
              </a:rPr>
              <a:t>https://pythoniluminado.netlify.app/sintaxe</a:t>
            </a: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2 dez. 2024.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24417"/>
            <a:ext cx="9821997" cy="3265935"/>
          </a:xfrm>
          <a:custGeom>
            <a:avLst/>
            <a:gdLst/>
            <a:ahLst/>
            <a:cxnLst/>
            <a:rect r="r" b="b" t="t" l="l"/>
            <a:pathLst>
              <a:path h="3265935" w="9821997">
                <a:moveTo>
                  <a:pt x="0" y="0"/>
                </a:moveTo>
                <a:lnTo>
                  <a:pt x="9821997" y="0"/>
                </a:lnTo>
                <a:lnTo>
                  <a:pt x="9821997" y="3265934"/>
                </a:lnTo>
                <a:lnTo>
                  <a:pt x="0" y="3265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Variável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033226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Apresenta o último valor atribuido, uma altera o seu valor a cada atribuição, e não reserva valores anteriores.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234324"/>
            <a:ext cx="10194587" cy="1550901"/>
          </a:xfrm>
          <a:custGeom>
            <a:avLst/>
            <a:gdLst/>
            <a:ahLst/>
            <a:cxnLst/>
            <a:rect r="r" b="b" t="t" l="l"/>
            <a:pathLst>
              <a:path h="1550901" w="10194587">
                <a:moveTo>
                  <a:pt x="0" y="0"/>
                </a:moveTo>
                <a:lnTo>
                  <a:pt x="10194587" y="0"/>
                </a:lnTo>
                <a:lnTo>
                  <a:pt x="10194587" y="1550901"/>
                </a:lnTo>
                <a:lnTo>
                  <a:pt x="0" y="155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Constante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81276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Python não existe constantes, mas na maioria das linguagens atuais, sim.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93126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constante é um espaço reservado na memória para um dado, mas diferente da variável o valor da constante não se altera.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31243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C331"/>
                </a:solidFill>
                <a:latin typeface="Fredoka"/>
                <a:ea typeface="Fredoka"/>
                <a:cs typeface="Fredoka"/>
                <a:sym typeface="Fredoka"/>
              </a:rPr>
              <a:t>Java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679335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de declaração de constantes na linguagem Java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59474" y="6419577"/>
            <a:ext cx="16230600" cy="34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Não se aplica em Python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870950"/>
            <a:ext cx="1623060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https://www.jdevtreinamento.com.br/wp-content/uploads/2020/02/constantes-e-variaveis.png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592136" y="4449515"/>
          <a:ext cx="10006834" cy="1427945"/>
        </p:xfrm>
        <a:graphic>
          <a:graphicData uri="http://schemas.openxmlformats.org/drawingml/2006/table">
            <a:tbl>
              <a:tblPr/>
              <a:tblGrid>
                <a:gridCol w="1667806"/>
                <a:gridCol w="1667806"/>
                <a:gridCol w="1667806"/>
                <a:gridCol w="1667806"/>
                <a:gridCol w="1667806"/>
                <a:gridCol w="1667806"/>
              </a:tblGrid>
              <a:tr h="14279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Armazenamento de variáveis na memória.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1681276"/>
            <a:ext cx="16230600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tamanho de uma variável pode variar dependendo de vários fatores, como: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tecnologia usada.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tipo da variável.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tamanho da variável.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07705" y="3569073"/>
            <a:ext cx="117569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15804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50883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87293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23703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91771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28181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0x00000006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592136" y="6048910"/>
            <a:ext cx="4062342" cy="322500"/>
          </a:xfrm>
          <a:custGeom>
            <a:avLst/>
            <a:gdLst/>
            <a:ahLst/>
            <a:cxnLst/>
            <a:rect r="r" b="b" t="t" l="l"/>
            <a:pathLst>
              <a:path h="322500" w="4062342">
                <a:moveTo>
                  <a:pt x="0" y="0"/>
                </a:moveTo>
                <a:lnTo>
                  <a:pt x="4062343" y="0"/>
                </a:lnTo>
                <a:lnTo>
                  <a:pt x="4062343" y="322500"/>
                </a:lnTo>
                <a:lnTo>
                  <a:pt x="0" y="32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8783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6592136" y="6542860"/>
          <a:ext cx="10006834" cy="1427945"/>
        </p:xfrm>
        <a:graphic>
          <a:graphicData uri="http://schemas.openxmlformats.org/drawingml/2006/table">
            <a:tbl>
              <a:tblPr/>
              <a:tblGrid>
                <a:gridCol w="1667806"/>
                <a:gridCol w="1667806"/>
                <a:gridCol w="1667806"/>
                <a:gridCol w="1667806"/>
                <a:gridCol w="1667806"/>
                <a:gridCol w="1667806"/>
              </a:tblGrid>
              <a:tr h="14279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6815804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50883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87293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23703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91771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128181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15804" y="7046330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01447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Variável Global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849538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principal característica de uma variável global é a sua visibilidade dentro do programa. Uma variável global se torna visível para qualquer parte parte do código do programa.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15867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Caracteristicas de variáveis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935118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 exclusivo: O nome da variável dentro do seu arquivo deve ser único.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 alterável: O valor de uma variável pode se alterar durante a execução do programa.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6738"/>
            <a:ext cx="1563483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Primitivos de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52393" y="1014830"/>
            <a:ext cx="15634837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programação o tipo do dado é importante.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Variáveis podem ser de tipos diferentes.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79780"/>
            <a:ext cx="1563483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2393" y="2627872"/>
            <a:ext cx="15634837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linguagem Python, não é necessário atribuir um tipo a uma variável. Mas é preciso entender os tipos de dados para trabalhar com eles.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4463" y="3630536"/>
            <a:ext cx="252804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C331"/>
                </a:solidFill>
                <a:latin typeface="Fredoka"/>
                <a:ea typeface="Fredoka"/>
                <a:cs typeface="Fredoka"/>
                <a:sym typeface="Fredoka"/>
              </a:rPr>
              <a:t>Númericos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8772" y="4178628"/>
            <a:ext cx="15634837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- números inteiros 1 e -3.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Float - números decimais, como 3,14 e -3,9.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 - Números complexos, como -1 + 4j.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4463" y="5885716"/>
            <a:ext cx="252804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C331"/>
                </a:solidFill>
                <a:latin typeface="Fredoka"/>
                <a:ea typeface="Fredoka"/>
                <a:cs typeface="Fredoka"/>
                <a:sym typeface="Fredoka"/>
              </a:rPr>
              <a:t>Textuais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8772" y="6433808"/>
            <a:ext cx="15634837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(str) - Qualquer texto, sem limite de tamanho.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As Strings em Python podem ser delimitadas por “ ou ‘, não tem diferença que qual usar, só enteder que a mesma que começou é a que irá utilizar no final da String.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4463" y="8141322"/>
            <a:ext cx="252804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C331"/>
                </a:solidFill>
                <a:latin typeface="Fredoka"/>
                <a:ea typeface="Fredoka"/>
                <a:cs typeface="Fredoka"/>
                <a:sym typeface="Fredoka"/>
              </a:rPr>
              <a:t>Lógicos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8772" y="8689414"/>
            <a:ext cx="15634837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(bool) - Usado para expressar resultados de operações lógicas, verdadeiro (true) ou falso (false).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DAGXiEV6BNc</dc:identifier>
  <dcterms:modified xsi:type="dcterms:W3CDTF">2011-08-01T06:04:30Z</dcterms:modified>
  <cp:revision>1</cp:revision>
  <dc:title>Aula 02</dc:title>
</cp:coreProperties>
</file>