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League Spartan" charset="1" panose="00000800000000000000"/>
      <p:regular r:id="rId27"/>
    </p:embeddedFont>
    <p:embeddedFont>
      <p:font typeface="Fredoka" charset="1" panose="02000000000000000000"/>
      <p:regular r:id="rId28"/>
    </p:embeddedFont>
    <p:embeddedFont>
      <p:font typeface="Arial" charset="1" panose="020B0502020202020204"/>
      <p:regular r:id="rId29"/>
    </p:embeddedFont>
    <p:embeddedFont>
      <p:font typeface="Arial Bold" charset="1" panose="020B0802020202020204"/>
      <p:regular r:id="rId30"/>
    </p:embeddedFont>
    <p:embeddedFont>
      <p:font typeface="Code Pro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hub.asimov.academy/blog/if-elif-e-else-entendendo-as-estruturas-condicionais-em-python/" TargetMode="External" Type="http://schemas.openxmlformats.org/officeDocument/2006/relationships/hyperlink"/><Relationship Id="rId3" Target="https://pythoniluminado.netlify.app/if-else" TargetMode="External" Type="http://schemas.openxmlformats.org/officeDocument/2006/relationships/hyperlink"/><Relationship Id="rId4" Target="https://www.locaweb.com.br/ajuda/wiki/witch-case-python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0406" y="5044457"/>
            <a:ext cx="7993098" cy="5242543"/>
          </a:xfrm>
          <a:custGeom>
            <a:avLst/>
            <a:gdLst/>
            <a:ahLst/>
            <a:cxnLst/>
            <a:rect r="r" b="b" t="t" l="l"/>
            <a:pathLst>
              <a:path h="5242543" w="7993098">
                <a:moveTo>
                  <a:pt x="0" y="0"/>
                </a:moveTo>
                <a:lnTo>
                  <a:pt x="7993098" y="0"/>
                </a:lnTo>
                <a:lnTo>
                  <a:pt x="7993098" y="5242543"/>
                </a:lnTo>
                <a:lnTo>
                  <a:pt x="0" y="5242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9" r="0" b="-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2408" y="1094983"/>
            <a:ext cx="1421322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5607" y="1716648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muito comum na programação, precisarmos que determinado bloco de código seja executado apenas se determinada condição for satisfeita.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5607" y="2852662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esses casos, Python disponibiliza formas de se controlar o fluxo de execução de programas: são as chamadas Estruturas Condicionais </a:t>
            </a:r>
            <a:r>
              <a:rPr lang="en-US" b="true" sz="29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IF/ELIF/ELSE.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85607" y="4048466"/>
            <a:ext cx="16292199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tomada de decisão é necessária quando queremos executar um código apenas se uma determinada condição for satisfeita.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4800" y="4930157"/>
            <a:ext cx="69245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tomada de decisão é um conceito muito importante da programação e representa a capacidade de executarmos determinados comandos apenas se condições especificadas forem satisfeitas.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34800" y="8123571"/>
            <a:ext cx="6924500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conceito muito importante para se trabalhar com condições em Python é entender o conceito dos Operadores mostrados anteriomente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9107" y="2532905"/>
            <a:ext cx="7393035" cy="5221191"/>
          </a:xfrm>
          <a:custGeom>
            <a:avLst/>
            <a:gdLst/>
            <a:ahLst/>
            <a:cxnLst/>
            <a:rect r="r" b="b" t="t" l="l"/>
            <a:pathLst>
              <a:path h="5221191" w="7393035">
                <a:moveTo>
                  <a:pt x="0" y="0"/>
                </a:moveTo>
                <a:lnTo>
                  <a:pt x="7393035" y="0"/>
                </a:lnTo>
                <a:lnTo>
                  <a:pt x="7393035" y="5221190"/>
                </a:lnTo>
                <a:lnTo>
                  <a:pt x="0" y="522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6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9107" y="1147456"/>
            <a:ext cx="13377022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Relembrando a sintaxe para construirmos uma estrutura de tomada de decisão funciona então da seguinte forma: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33812" y="2418605"/>
            <a:ext cx="69245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o programa executa a primeira linha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if &lt;expressão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&gt;, se 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avaliada como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os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&lt;comandos&gt;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33812" y="5231019"/>
            <a:ext cx="692450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 primeira linha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 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seja avaliada como 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nosso programa irá pular para a linha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 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irá testar a nova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37618" y="8043434"/>
            <a:ext cx="10004463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83537" y="9144000"/>
            <a:ext cx="10004463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900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9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040825"/>
            <a:ext cx="4786835" cy="5217475"/>
          </a:xfrm>
          <a:custGeom>
            <a:avLst/>
            <a:gdLst/>
            <a:ahLst/>
            <a:cxnLst/>
            <a:rect r="r" b="b" t="t" l="l"/>
            <a:pathLst>
              <a:path h="5217475" w="4786835">
                <a:moveTo>
                  <a:pt x="0" y="0"/>
                </a:moveTo>
                <a:lnTo>
                  <a:pt x="4786835" y="0"/>
                </a:lnTo>
                <a:lnTo>
                  <a:pt x="4786835" y="5217475"/>
                </a:lnTo>
                <a:lnTo>
                  <a:pt x="0" y="521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8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3952" y="4042964"/>
            <a:ext cx="9835348" cy="3438765"/>
          </a:xfrm>
          <a:custGeom>
            <a:avLst/>
            <a:gdLst/>
            <a:ahLst/>
            <a:cxnLst/>
            <a:rect r="r" b="b" t="t" l="l"/>
            <a:pathLst>
              <a:path h="3438765" w="9835348">
                <a:moveTo>
                  <a:pt x="0" y="0"/>
                </a:moveTo>
                <a:lnTo>
                  <a:pt x="9835348" y="0"/>
                </a:lnTo>
                <a:lnTo>
                  <a:pt x="9835348" y="3438765"/>
                </a:lnTo>
                <a:lnTo>
                  <a:pt x="0" y="3438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6308"/>
            <a:ext cx="529798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Condicional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7267" y="914400"/>
            <a:ext cx="13343892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Verificar se o valor da nota é maior ou igual a 6. Se sim, informar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"Aprovado" se não, informar "Reprovado".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7267" y="3316524"/>
            <a:ext cx="4718267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Algoritimo em Fluxograma: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3952" y="3316524"/>
            <a:ext cx="4718267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Algoritimo em Python: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613" y="3459700"/>
            <a:ext cx="10485385" cy="2278626"/>
          </a:xfrm>
          <a:custGeom>
            <a:avLst/>
            <a:gdLst/>
            <a:ahLst/>
            <a:cxnLst/>
            <a:rect r="r" b="b" t="t" l="l"/>
            <a:pathLst>
              <a:path h="2278626" w="10485385">
                <a:moveTo>
                  <a:pt x="0" y="0"/>
                </a:moveTo>
                <a:lnTo>
                  <a:pt x="10485385" y="0"/>
                </a:lnTo>
                <a:lnTo>
                  <a:pt x="10485385" y="2278627"/>
                </a:lnTo>
                <a:lnTo>
                  <a:pt x="0" y="227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86071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explorar exemplos práticos para entender de forma mais clara como aplicar a lógica de tomada de decisão em nossos códigos.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050446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caso podemos perceber que a expressão dentro do bloco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será executa, uma vez que o valor de num é maior que 0, sendo assim, positivo.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5652" y="3104070"/>
            <a:ext cx="9919044" cy="4078859"/>
          </a:xfrm>
          <a:custGeom>
            <a:avLst/>
            <a:gdLst/>
            <a:ahLst/>
            <a:cxnLst/>
            <a:rect r="r" b="b" t="t" l="l"/>
            <a:pathLst>
              <a:path h="4078859" w="9919044">
                <a:moveTo>
                  <a:pt x="0" y="0"/>
                </a:moveTo>
                <a:lnTo>
                  <a:pt x="9919044" y="0"/>
                </a:lnTo>
                <a:lnTo>
                  <a:pt x="9919044" y="4078860"/>
                </a:lnTo>
                <a:lnTo>
                  <a:pt x="0" y="407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Também podemos usar a palavra-chave elif para verificar outras condições, caso a primeira não seja atendida.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65695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não é satisfeita se a idade for exatamente 18, então o programa verifica o elif. Como a idade é igual a 18, a mensagem "Você acabou de atingir a maioridade" é exibida.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4577" y="2708788"/>
            <a:ext cx="7290063" cy="4869424"/>
          </a:xfrm>
          <a:custGeom>
            <a:avLst/>
            <a:gdLst/>
            <a:ahLst/>
            <a:cxnLst/>
            <a:rect r="r" b="b" t="t" l="l"/>
            <a:pathLst>
              <a:path h="4869424" w="7290063">
                <a:moveTo>
                  <a:pt x="0" y="0"/>
                </a:moveTo>
                <a:lnTo>
                  <a:pt x="7290063" y="0"/>
                </a:lnTo>
                <a:lnTo>
                  <a:pt x="7290063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419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Exemplos Práticos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93920"/>
            <a:ext cx="13343892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Além do if e do elif, temos o else, que será usado para tratar qualquer situação que as condições anteriores não atenderem.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49637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(nota &gt;= 7) é avaliada como False e a segunda (nota &gt;= 5) também é False. Assim, o programa executa o bloco do else, exibindo "Reprovado".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97045"/>
            <a:ext cx="16230600" cy="220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Objetivo:</a:t>
            </a:r>
          </a:p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Desenvolver um passo a passo (algoritmo) para realizar a ação de beber água, utilizando apenas papel e caneta.</a:t>
            </a:r>
          </a:p>
          <a:p>
            <a:pPr algn="l">
              <a:lnSpc>
                <a:spcPts val="437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150489" y="8324318"/>
            <a:ext cx="1135959" cy="1133119"/>
          </a:xfrm>
          <a:custGeom>
            <a:avLst/>
            <a:gdLst/>
            <a:ahLst/>
            <a:cxnLst/>
            <a:rect r="r" b="b" t="t" l="l"/>
            <a:pathLst>
              <a:path h="1133119" w="1135959">
                <a:moveTo>
                  <a:pt x="0" y="0"/>
                </a:moveTo>
                <a:lnTo>
                  <a:pt x="1135959" y="0"/>
                </a:lnTo>
                <a:lnTo>
                  <a:pt x="1135959" y="1133118"/>
                </a:lnTo>
                <a:lnTo>
                  <a:pt x="0" y="113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02148" y="9950581"/>
            <a:ext cx="1603311" cy="405938"/>
          </a:xfrm>
          <a:custGeom>
            <a:avLst/>
            <a:gdLst/>
            <a:ahLst/>
            <a:cxnLst/>
            <a:rect r="r" b="b" t="t" l="l"/>
            <a:pathLst>
              <a:path h="405938" w="1603311">
                <a:moveTo>
                  <a:pt x="0" y="0"/>
                </a:moveTo>
                <a:lnTo>
                  <a:pt x="1603311" y="0"/>
                </a:lnTo>
                <a:lnTo>
                  <a:pt x="1603311" y="405939"/>
                </a:lnTo>
                <a:lnTo>
                  <a:pt x="0" y="405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94" r="-1264" b="-249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221887">
            <a:off x="15730480" y="5635439"/>
            <a:ext cx="2283563" cy="4391468"/>
          </a:xfrm>
          <a:custGeom>
            <a:avLst/>
            <a:gdLst/>
            <a:ahLst/>
            <a:cxnLst/>
            <a:rect r="r" b="b" t="t" l="l"/>
            <a:pathLst>
              <a:path h="4391468" w="2283563">
                <a:moveTo>
                  <a:pt x="0" y="0"/>
                </a:moveTo>
                <a:lnTo>
                  <a:pt x="2283563" y="0"/>
                </a:lnTo>
                <a:lnTo>
                  <a:pt x="2283563" y="4391468"/>
                </a:lnTo>
                <a:lnTo>
                  <a:pt x="0" y="4391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47178" y="9950581"/>
            <a:ext cx="1603311" cy="405938"/>
          </a:xfrm>
          <a:custGeom>
            <a:avLst/>
            <a:gdLst/>
            <a:ahLst/>
            <a:cxnLst/>
            <a:rect r="r" b="b" t="t" l="l"/>
            <a:pathLst>
              <a:path h="405938" w="1603311">
                <a:moveTo>
                  <a:pt x="0" y="0"/>
                </a:moveTo>
                <a:lnTo>
                  <a:pt x="1603311" y="0"/>
                </a:lnTo>
                <a:lnTo>
                  <a:pt x="1603311" y="405939"/>
                </a:lnTo>
                <a:lnTo>
                  <a:pt x="0" y="405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94" r="-1264" b="-249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47178" y="7831173"/>
            <a:ext cx="1435906" cy="2119409"/>
          </a:xfrm>
          <a:custGeom>
            <a:avLst/>
            <a:gdLst/>
            <a:ahLst/>
            <a:cxnLst/>
            <a:rect r="r" b="b" t="t" l="l"/>
            <a:pathLst>
              <a:path h="2119409" w="1435906">
                <a:moveTo>
                  <a:pt x="0" y="0"/>
                </a:moveTo>
                <a:lnTo>
                  <a:pt x="1435906" y="0"/>
                </a:lnTo>
                <a:lnTo>
                  <a:pt x="1435906" y="2119408"/>
                </a:lnTo>
                <a:lnTo>
                  <a:pt x="0" y="21194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2925" t="-127403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90024" y="1123950"/>
            <a:ext cx="1498419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5"/>
              </a:lnSpc>
            </a:pPr>
            <a:r>
              <a:rPr lang="en-US" sz="6500" spc="117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Atividade Desplugada - Condicional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3784" y="1495425"/>
            <a:ext cx="980814" cy="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0"/>
              </a:lnSpc>
            </a:pPr>
            <a:r>
              <a:rPr lang="en-US" sz="2531" spc="2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Ideia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3616" y="3839706"/>
            <a:ext cx="16230600" cy="4967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Instruçõ</a:t>
            </a: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es: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Formem Grupos: Dividam-se em pequenos grupos.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Definam o Problema: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Como uma pessoa pode beber água?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Pensem em cada etapa do processo.</a:t>
            </a:r>
          </a:p>
          <a:p>
            <a:pPr algn="l" marL="726465" indent="-363233" lvl="1">
              <a:lnSpc>
                <a:spcPts val="4374"/>
              </a:lnSpc>
              <a:buAutoNum type="arabicPeriod" startAt="1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Escreva </a:t>
            </a: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ou Listem as Ações:</a:t>
            </a:r>
          </a:p>
          <a:p>
            <a:pPr algn="l" marL="1452930" indent="-484310" lvl="2">
              <a:lnSpc>
                <a:spcPts val="4374"/>
              </a:lnSpc>
              <a:buFont typeface="Arial"/>
              <a:buChar char="⚬"/>
            </a:pPr>
            <a:r>
              <a:rPr lang="en-US" sz="3364" spc="33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Representem o algoritmo como uma sequência de passos em pseudocodigo ou em formato de fluxograma.</a:t>
            </a:r>
          </a:p>
          <a:p>
            <a:pPr algn="l">
              <a:lnSpc>
                <a:spcPts val="437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6308"/>
            <a:ext cx="2802136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Match Case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203346"/>
            <a:ext cx="13343892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o match case?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5839" y="1885833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C331"/>
                </a:solidFill>
                <a:latin typeface="Arial"/>
                <a:ea typeface="Arial"/>
                <a:cs typeface="Arial"/>
                <a:sym typeface="Arial"/>
              </a:rPr>
              <a:t>match/case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foi introduzido no Python 3.10 e é uma forma de comparar valores com diferentes opções, algo parecido com 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switch/case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outras linguagens.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5839" y="3907370"/>
            <a:ext cx="13343892" cy="411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C331"/>
                </a:solidFill>
                <a:latin typeface="Arial"/>
                <a:ea typeface="Arial"/>
                <a:cs typeface="Arial"/>
                <a:sym typeface="Arial"/>
              </a:rPr>
              <a:t>match/case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permite a execução de um conjunto de instruções com base no valor de uma expressão. A expressão é avaliada, e seu valor é comparado com os padrões definidos em cada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Quando um padrão corresponde ao valor da expressão, as instruções associadas a esse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são executadas. Se nenhum padrão for correspondente, 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(correspondente a "default") pode ser usado para executar uma ação alternativa.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37997"/>
            <a:ext cx="14132635" cy="3774901"/>
          </a:xfrm>
          <a:custGeom>
            <a:avLst/>
            <a:gdLst/>
            <a:ahLst/>
            <a:cxnLst/>
            <a:rect r="r" b="b" t="t" l="l"/>
            <a:pathLst>
              <a:path h="3774901" w="14132635">
                <a:moveTo>
                  <a:pt x="0" y="0"/>
                </a:moveTo>
                <a:lnTo>
                  <a:pt x="14132635" y="0"/>
                </a:lnTo>
                <a:lnTo>
                  <a:pt x="14132635" y="3774901"/>
                </a:lnTo>
                <a:lnTo>
                  <a:pt x="0" y="37749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8004" y="366308"/>
            <a:ext cx="7940666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Sintaxe Básica do match/case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684373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E052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valor: — A palavra match verifica o valor.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padrão: — Compara o valor com o "padrão".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— Se nenhum padrão for atendido, executa essa opção.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308" y="1412459"/>
            <a:ext cx="9018436" cy="6658327"/>
          </a:xfrm>
          <a:custGeom>
            <a:avLst/>
            <a:gdLst/>
            <a:ahLst/>
            <a:cxnLst/>
            <a:rect r="r" b="b" t="t" l="l"/>
            <a:pathLst>
              <a:path h="6658327" w="9018436">
                <a:moveTo>
                  <a:pt x="0" y="0"/>
                </a:moveTo>
                <a:lnTo>
                  <a:pt x="9018436" y="0"/>
                </a:lnTo>
                <a:lnTo>
                  <a:pt x="9018436" y="6658327"/>
                </a:lnTo>
                <a:lnTo>
                  <a:pt x="0" y="6658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14" r="0" b="-16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497" y="181511"/>
            <a:ext cx="596949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Exemplo do match/case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79650" y="1279109"/>
            <a:ext cx="8508350" cy="818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Explicação: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variável </a:t>
            </a:r>
            <a:r>
              <a:rPr lang="en-US" sz="33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fruta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contém o valor "maçã".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FFE052"/>
                </a:solidFill>
                <a:latin typeface="Arial"/>
                <a:ea typeface="Arial"/>
                <a:cs typeface="Arial"/>
                <a:sym typeface="Arial"/>
              </a:rPr>
              <a:t>match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compara esse valor com os padrões definidos nos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a variável </a:t>
            </a:r>
            <a:r>
              <a:rPr lang="en-US" sz="33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fruta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 igual a "maçã", o programa imprime "Você escolheu uma maçã!".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a variável fosse "banana", ele imprimira "Você escolheu uma banana!", e assim por diante.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3300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case _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 como um coringa, sendo executado quando nenhum dos outros casos corresponde ao valor.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EM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50038"/>
            <a:ext cx="16532247" cy="347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são símbolos ou palavras reservadas em uma linguagem de programação que executam operações específicas sobre valores ou variáveis. Eles são usados para manipular dados, realizar cálculos, fazer comparações e tomar decisões.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 Python, os operadores podem ser classificados em diferentes categorias, dependendo do tipo de operação que realizam.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80583"/>
            <a:ext cx="16532247" cy="462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Existem diversos tipos de operadores em Python: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Aritméticos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Comparação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peradores Lógicos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Identidade</a:t>
            </a:r>
          </a:p>
          <a:p>
            <a:pPr algn="l" marL="702520" indent="-351260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Membros</a:t>
            </a:r>
          </a:p>
          <a:p>
            <a:pPr algn="l">
              <a:lnSpc>
                <a:spcPts val="4555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0918" y="4351570"/>
            <a:ext cx="12626163" cy="142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2"/>
              </a:lnSpc>
              <a:spcBef>
                <a:spcPct val="0"/>
              </a:spcBef>
            </a:pPr>
            <a:r>
              <a:rPr lang="en-US" sz="829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4702" y="1234146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IF, elif e else: entendendo as estruturas condicionais em Python. [S. l.], 15 jun. 2024. Disponível em: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2" tooltip="https://hub.asimov.academy/blog/if-elif-e-else-entendendo-as-estruturas-condicionais-em-python/"/>
              </a:rPr>
              <a:t> https://hub.asimov.academy/blog/if-elif-e-else-entendendo-as-estruturas-condicionais-em-python/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12 dez. 2024.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310" y="200279"/>
            <a:ext cx="3782717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Referêcias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2303" y="3350895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IF... Else. [S. l.], [s.d]. Disponível em: 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 tooltip="https://pythoniluminado.netlify.app/if-else"/>
              </a:rPr>
              <a:t>https://pythoniluminado.netlify.app/if-else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13 dez. 2024.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82303" y="5010150"/>
            <a:ext cx="17024447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Switch Case: como implementar e exemplos. [S. l.], 23 dez. 2024. Disponível em: </a:t>
            </a:r>
            <a:r>
              <a:rPr lang="en-US" sz="33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tooltip="https://www.locaweb.com.br/ajuda/wiki/witch-case-python/"/>
              </a:rPr>
              <a:t>https://www.locaweb.com.br/ajuda/wiki/witch-case-python/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Acesso em: 12 dez. 2024.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2303" y="6593205"/>
            <a:ext cx="17024447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“Este material foi desenvolvido com base no conteúdo utilizado na disciplina de Fundamentos de Programação do Curso de Tecnologia em Análise e Desenvolvimento de Sistemas da UTFPR-PB.”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29043" y="2265024"/>
          <a:ext cx="12058342" cy="8172450"/>
        </p:xfrm>
        <a:graphic>
          <a:graphicData uri="http://schemas.openxmlformats.org/drawingml/2006/table">
            <a:tbl>
              <a:tblPr/>
              <a:tblGrid>
                <a:gridCol w="3875488"/>
                <a:gridCol w="3875488"/>
                <a:gridCol w="4307366"/>
              </a:tblGrid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+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Adiciona dois operandos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2+5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5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-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Subtrai o operando da direita pelo da esquerda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7-2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74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Multiplica dois operandos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3*3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15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Divide o operando da esquerda pelo da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3/2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%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Módulo, resto da divisão do operando da esquerda pelo da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10%3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//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Divisão arredondada, esta divisão retorna um número inteiro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3//2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57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**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Expoente, operando a esquerda elevado à potência do operando a direita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2**32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ARITIMÉTICOS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95684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aritméticos são usados com valores numéricos para realizar operações matemáticas comuns: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7574" y="2036424"/>
            <a:ext cx="13158976" cy="6309098"/>
          </a:xfrm>
          <a:custGeom>
            <a:avLst/>
            <a:gdLst/>
            <a:ahLst/>
            <a:cxnLst/>
            <a:rect r="r" b="b" t="t" l="l"/>
            <a:pathLst>
              <a:path h="6309098" w="13158976">
                <a:moveTo>
                  <a:pt x="0" y="0"/>
                </a:moveTo>
                <a:lnTo>
                  <a:pt x="13158976" y="0"/>
                </a:lnTo>
                <a:lnTo>
                  <a:pt x="13158976" y="6309098"/>
                </a:lnTo>
                <a:lnTo>
                  <a:pt x="0" y="6309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7637504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ARITIMÉTICOS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95684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Exemplos: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409305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Observe que definimos a variável z com o valor 6.0, um número </a:t>
            </a:r>
            <a:r>
              <a:rPr lang="en-US" sz="29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ponto flutuante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de forma que Python possa nos trazer um resultado ponto flutuante no momento de fazermos a divisão do valor de x por z.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622892" y="2892939"/>
          <a:ext cx="8876291" cy="6172200"/>
        </p:xfrm>
        <a:graphic>
          <a:graphicData uri="http://schemas.openxmlformats.org/drawingml/2006/table">
            <a:tbl>
              <a:tblPr/>
              <a:tblGrid>
                <a:gridCol w="2958764"/>
                <a:gridCol w="2958764"/>
                <a:gridCol w="2958764"/>
              </a:tblGrid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 1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 2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+=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+=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+ 3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-=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-=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- 3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*=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*=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*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/=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/=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/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17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%=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%=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 x % 3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1701636" y="3628903"/>
            <a:ext cx="6151856" cy="3435452"/>
          </a:xfrm>
          <a:custGeom>
            <a:avLst/>
            <a:gdLst/>
            <a:ahLst/>
            <a:cxnLst/>
            <a:rect r="r" b="b" t="t" l="l"/>
            <a:pathLst>
              <a:path h="3435452" w="6151856">
                <a:moveTo>
                  <a:pt x="0" y="0"/>
                </a:moveTo>
                <a:lnTo>
                  <a:pt x="6151856" y="0"/>
                </a:lnTo>
                <a:lnTo>
                  <a:pt x="6151856" y="3435452"/>
                </a:lnTo>
                <a:lnTo>
                  <a:pt x="0" y="3435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6308"/>
            <a:ext cx="6212681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Atribuição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2892" y="2042674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 básicos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5097" y="1306710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Operadores de atribuição são usados para atribuir valores a variáveis: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6284" y="2778639"/>
            <a:ext cx="190877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59843" y="3831853"/>
          <a:ext cx="9132378" cy="4641056"/>
        </p:xfrm>
        <a:graphic>
          <a:graphicData uri="http://schemas.openxmlformats.org/drawingml/2006/table">
            <a:tbl>
              <a:tblPr/>
              <a:tblGrid>
                <a:gridCol w="2807254"/>
                <a:gridCol w="3888625"/>
                <a:gridCol w="2436499"/>
              </a:tblGrid>
              <a:tr h="10278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and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Retorna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ambos os comandos são verdadeiros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 and x &lt; 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5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Retorna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um dos comandos é verdadeiro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 or x &gt; 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80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Reverte o resultado, retorna </a:t>
                      </a:r>
                      <a:r>
                        <a:rPr lang="en-US" sz="1899">
                          <a:solidFill>
                            <a:srgbClr val="FF3131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False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resultado for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e vice-versa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not(x &gt; 10)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4773513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Lógicos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1806" y="1387580"/>
            <a:ext cx="15183413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Esses Operadores nos possibilitam construir um tipo de teste muito útil e muito utilizado em qualquer programa Python: os </a:t>
            </a:r>
            <a:r>
              <a:rPr lang="en-US" sz="2900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testes lógicos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nos disponibiliza três tipos de Operadores Lógicos: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and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or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o 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not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9474" y="2343418"/>
            <a:ext cx="11726233" cy="6198152"/>
          </a:xfrm>
          <a:custGeom>
            <a:avLst/>
            <a:gdLst/>
            <a:ahLst/>
            <a:cxnLst/>
            <a:rect r="r" b="b" t="t" l="l"/>
            <a:pathLst>
              <a:path h="6198152" w="11726233">
                <a:moveTo>
                  <a:pt x="0" y="0"/>
                </a:moveTo>
                <a:lnTo>
                  <a:pt x="11726233" y="0"/>
                </a:lnTo>
                <a:lnTo>
                  <a:pt x="11726233" y="6198152"/>
                </a:lnTo>
                <a:lnTo>
                  <a:pt x="0" y="6198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4773513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Lógicos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1608" y="1351414"/>
            <a:ext cx="15183413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com operadores Lógicos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02803" y="3153811"/>
          <a:ext cx="13552124" cy="6503162"/>
        </p:xfrm>
        <a:graphic>
          <a:graphicData uri="http://schemas.openxmlformats.org/drawingml/2006/table">
            <a:tbl>
              <a:tblPr/>
              <a:tblGrid>
                <a:gridCol w="1754984"/>
                <a:gridCol w="7511251"/>
                <a:gridCol w="4285889"/>
              </a:tblGrid>
              <a:tr h="74380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Operador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Descrição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Exemplo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&gt;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Maior que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o operando a esquerda for maior que 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&gt;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&lt;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Menor que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a esquerda for menor que 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==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 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se ambos os operandos forem iguais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==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6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!=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Não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os operandos forem diferentes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!=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&gt;=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Maior que ou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da esquerda for maior ou igual ao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&gt;=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&lt;=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Menor que ou Igual - </a:t>
                      </a:r>
                      <a:r>
                        <a:rPr lang="en-US" sz="1899">
                          <a:solidFill>
                            <a:srgbClr val="13F10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True</a:t>
                      </a: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 se o operando da esquerda for menor ou igual ao da direita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Fredoka"/>
                          <a:ea typeface="Fredoka"/>
                          <a:cs typeface="Fredoka"/>
                          <a:sym typeface="Fredoka"/>
                        </a:rPr>
                        <a:t>x &lt;= 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366308"/>
            <a:ext cx="670173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Comparação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2605" y="1141183"/>
            <a:ext cx="14675219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verificar uma condição é necessário realizar um teste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lógico. Esse teste é realizado por meio operadores de comparação.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Retornarão True ou False de acordo com a condição.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0147" y="3067461"/>
            <a:ext cx="8237932" cy="6873471"/>
          </a:xfrm>
          <a:custGeom>
            <a:avLst/>
            <a:gdLst/>
            <a:ahLst/>
            <a:cxnLst/>
            <a:rect r="r" b="b" t="t" l="l"/>
            <a:pathLst>
              <a:path h="6873471" w="8237932">
                <a:moveTo>
                  <a:pt x="0" y="0"/>
                </a:moveTo>
                <a:lnTo>
                  <a:pt x="8237932" y="0"/>
                </a:lnTo>
                <a:lnTo>
                  <a:pt x="8237932" y="6873471"/>
                </a:lnTo>
                <a:lnTo>
                  <a:pt x="0" y="6873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6308"/>
            <a:ext cx="670173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Operadores de Comparação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7008" y="1233582"/>
            <a:ext cx="14213224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Exemplos de algumas comparações: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0207" y="1998121"/>
            <a:ext cx="14213224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facilitar o entendimento, todas as operações estão retornando um valor igual a True, para que você entenda como cada condição é aceita: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DAGY114kr64</dc:identifier>
  <dcterms:modified xsi:type="dcterms:W3CDTF">2011-08-01T06:04:30Z</dcterms:modified>
  <cp:revision>1</cp:revision>
  <dc:title>Aula 03 - Estrutura Condicional</dc:title>
</cp:coreProperties>
</file>