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0" r:id="rId7"/>
    <p:sldId id="280" r:id="rId8"/>
    <p:sldId id="279" r:id="rId9"/>
    <p:sldId id="27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23/06/2021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23/06/2021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21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78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23/06/2021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21.png"/><Relationship Id="rId4" Type="http://schemas.openxmlformats.org/officeDocument/2006/relationships/image" Target="../media/image18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70" y="2554817"/>
            <a:ext cx="9516855" cy="2421464"/>
          </a:xfrm>
        </p:spPr>
        <p:txBody>
          <a:bodyPr rtlCol="0" anchor="ctr">
            <a:normAutofit/>
          </a:bodyPr>
          <a:lstStyle/>
          <a:p>
            <a:pPr rt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 Produtos - elo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Leonardo vila franca 	RA: 20.84109-4 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Lívia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Zanfelici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Fanucchi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	RA: 20.84071-3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Lucas Buk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cardoso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		RA: 20.84113-2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27EB4750-C00B-4DB7-B51A-23DC72AD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627"/>
            <a:ext cx="10131425" cy="1117968"/>
          </a:xfrm>
        </p:spPr>
        <p:txBody>
          <a:bodyPr>
            <a:normAutofit/>
          </a:bodyPr>
          <a:lstStyle/>
          <a:p>
            <a:r>
              <a:rPr lang="pt-BR" sz="2000" dirty="0"/>
              <a:t>Classificar os produtos existentes em 6 categorias</a:t>
            </a:r>
          </a:p>
        </p:txBody>
      </p:sp>
      <p:pic>
        <p:nvPicPr>
          <p:cNvPr id="20" name="Gráfico 19" descr="Bebê engatinhando com preenchimento sólido">
            <a:extLst>
              <a:ext uri="{FF2B5EF4-FFF2-40B4-BE49-F238E27FC236}">
                <a16:creationId xmlns:a16="http://schemas.microsoft.com/office/drawing/2014/main" id="{DEA104B6-EE75-4287-B328-BA1130E9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8458" y="3633878"/>
            <a:ext cx="914400" cy="914400"/>
          </a:xfrm>
          <a:prstGeom prst="rect">
            <a:avLst/>
          </a:prstGeom>
        </p:spPr>
      </p:pic>
      <p:pic>
        <p:nvPicPr>
          <p:cNvPr id="21" name="Gráfico 20" descr="Presente com preenchimento sólido">
            <a:extLst>
              <a:ext uri="{FF2B5EF4-FFF2-40B4-BE49-F238E27FC236}">
                <a16:creationId xmlns:a16="http://schemas.microsoft.com/office/drawing/2014/main" id="{C32DF9F0-D1E9-40B4-8EC3-D3FE17E82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979" y="3633878"/>
            <a:ext cx="914400" cy="914400"/>
          </a:xfrm>
          <a:prstGeom prst="rect">
            <a:avLst/>
          </a:prstGeom>
        </p:spPr>
      </p:pic>
      <p:pic>
        <p:nvPicPr>
          <p:cNvPr id="22" name="Gráfico 21" descr="Anel com preenchimento sólido">
            <a:extLst>
              <a:ext uri="{FF2B5EF4-FFF2-40B4-BE49-F238E27FC236}">
                <a16:creationId xmlns:a16="http://schemas.microsoft.com/office/drawing/2014/main" id="{4EB81D0E-BDDA-457A-8EE0-153CA5986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3931" y="3633878"/>
            <a:ext cx="914400" cy="914400"/>
          </a:xfrm>
          <a:prstGeom prst="rect">
            <a:avLst/>
          </a:prstGeom>
        </p:spPr>
      </p:pic>
      <p:pic>
        <p:nvPicPr>
          <p:cNvPr id="23" name="Gráfico 22" descr="Casa com preenchimento sólido">
            <a:extLst>
              <a:ext uri="{FF2B5EF4-FFF2-40B4-BE49-F238E27FC236}">
                <a16:creationId xmlns:a16="http://schemas.microsoft.com/office/drawing/2014/main" id="{868C1B55-F2EA-494A-8C60-7C1F4A9EC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9767" y="3597965"/>
            <a:ext cx="914400" cy="914400"/>
          </a:xfrm>
          <a:prstGeom prst="rect">
            <a:avLst/>
          </a:prstGeom>
        </p:spPr>
      </p:pic>
      <p:pic>
        <p:nvPicPr>
          <p:cNvPr id="24" name="Gráfico 23" descr="Papel com preenchimento sólido">
            <a:extLst>
              <a:ext uri="{FF2B5EF4-FFF2-40B4-BE49-F238E27FC236}">
                <a16:creationId xmlns:a16="http://schemas.microsoft.com/office/drawing/2014/main" id="{6A3FF396-CEBD-48DB-8B0A-78DD2E92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80794" y="3618214"/>
            <a:ext cx="914400" cy="914400"/>
          </a:xfrm>
          <a:prstGeom prst="rect">
            <a:avLst/>
          </a:prstGeom>
        </p:spPr>
      </p:pic>
      <p:pic>
        <p:nvPicPr>
          <p:cNvPr id="25" name="Gráfico 24" descr="Diversos com preenchimento sólido">
            <a:extLst>
              <a:ext uri="{FF2B5EF4-FFF2-40B4-BE49-F238E27FC236}">
                <a16:creationId xmlns:a16="http://schemas.microsoft.com/office/drawing/2014/main" id="{B286787A-6BF8-4824-A27E-9486777518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417838" y="3700442"/>
            <a:ext cx="914400" cy="9144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4D7A969-348E-40D2-A3BC-6250F2F234B6}"/>
              </a:ext>
            </a:extLst>
          </p:cNvPr>
          <p:cNvSpPr txBox="1"/>
          <p:nvPr/>
        </p:nvSpPr>
        <p:spPr>
          <a:xfrm>
            <a:off x="1440918" y="4548278"/>
            <a:ext cx="16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Lembrancinhas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549E5F8-74BB-4E12-AD4E-A5AE36622306}"/>
              </a:ext>
            </a:extLst>
          </p:cNvPr>
          <p:cNvSpPr txBox="1"/>
          <p:nvPr/>
        </p:nvSpPr>
        <p:spPr>
          <a:xfrm>
            <a:off x="3330400" y="4535695"/>
            <a:ext cx="1281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Bijuterias e Joias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EBB774-3829-4B80-91A8-20B96AB792C5}"/>
              </a:ext>
            </a:extLst>
          </p:cNvPr>
          <p:cNvSpPr txBox="1"/>
          <p:nvPr/>
        </p:nvSpPr>
        <p:spPr>
          <a:xfrm>
            <a:off x="4858202" y="4535695"/>
            <a:ext cx="124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Decoração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C81F42-5C27-45DD-AA6E-BB0E1E21574F}"/>
              </a:ext>
            </a:extLst>
          </p:cNvPr>
          <p:cNvSpPr txBox="1"/>
          <p:nvPr/>
        </p:nvSpPr>
        <p:spPr>
          <a:xfrm>
            <a:off x="6564471" y="4546172"/>
            <a:ext cx="72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Bebê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FBC4366-8671-4B8E-A6CF-7E91EB88AF59}"/>
              </a:ext>
            </a:extLst>
          </p:cNvPr>
          <p:cNvSpPr txBox="1"/>
          <p:nvPr/>
        </p:nvSpPr>
        <p:spPr>
          <a:xfrm>
            <a:off x="7875008" y="4551363"/>
            <a:ext cx="9144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dirty="0"/>
              <a:t>Papel e Cia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2C4EA24-41FE-4283-A5CC-EB781CBD528B}"/>
              </a:ext>
            </a:extLst>
          </p:cNvPr>
          <p:cNvSpPr txBox="1"/>
          <p:nvPr/>
        </p:nvSpPr>
        <p:spPr>
          <a:xfrm>
            <a:off x="9460472" y="45292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Outros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C3A88509-02AD-4FB3-80FF-C8E8EBDC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61336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Proposta de solução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1080BCD-9C34-4CF0-8CD8-7E9C33102202}"/>
              </a:ext>
            </a:extLst>
          </p:cNvPr>
          <p:cNvGrpSpPr/>
          <p:nvPr/>
        </p:nvGrpSpPr>
        <p:grpSpPr>
          <a:xfrm>
            <a:off x="5259196" y="3702258"/>
            <a:ext cx="1146313" cy="1146313"/>
            <a:chOff x="4803913" y="2855843"/>
            <a:chExt cx="1146313" cy="1146313"/>
          </a:xfrm>
        </p:grpSpPr>
        <p:pic>
          <p:nvPicPr>
            <p:cNvPr id="6" name="Gráfico 5" descr="Monitor com preenchimento sólido">
              <a:extLst>
                <a:ext uri="{FF2B5EF4-FFF2-40B4-BE49-F238E27FC236}">
                  <a16:creationId xmlns:a16="http://schemas.microsoft.com/office/drawing/2014/main" id="{71FAA658-38E5-4F91-BA86-6BCC3A2D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3913" y="2855843"/>
              <a:ext cx="1146313" cy="1146313"/>
            </a:xfrm>
            <a:prstGeom prst="rect">
              <a:avLst/>
            </a:prstGeom>
          </p:spPr>
        </p:pic>
        <p:pic>
          <p:nvPicPr>
            <p:cNvPr id="8" name="Gráfico 7" descr="Engrenagens com preenchimento sólido">
              <a:extLst>
                <a:ext uri="{FF2B5EF4-FFF2-40B4-BE49-F238E27FC236}">
                  <a16:creationId xmlns:a16="http://schemas.microsoft.com/office/drawing/2014/main" id="{8AD50705-3221-4B39-8547-70C5F7ADD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43502" y="3134139"/>
              <a:ext cx="465482" cy="465482"/>
            </a:xfrm>
            <a:prstGeom prst="rect">
              <a:avLst/>
            </a:prstGeom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A429EC-44A8-4CC9-B647-544AA0601EFF}"/>
              </a:ext>
            </a:extLst>
          </p:cNvPr>
          <p:cNvSpPr txBox="1"/>
          <p:nvPr/>
        </p:nvSpPr>
        <p:spPr>
          <a:xfrm>
            <a:off x="5381781" y="3393353"/>
            <a:ext cx="95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6F45386-C337-49F4-9B6E-B2DD1393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23" y="2201381"/>
            <a:ext cx="10131425" cy="527145"/>
          </a:xfrm>
        </p:spPr>
        <p:txBody>
          <a:bodyPr anchor="t">
            <a:normAutofit/>
          </a:bodyPr>
          <a:lstStyle/>
          <a:p>
            <a:r>
              <a:rPr lang="pt-BR" sz="2000" dirty="0"/>
              <a:t>Modelo único para a classificação da coluna categoria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7039773-51DE-445A-93BF-7007CEB0B852}"/>
              </a:ext>
            </a:extLst>
          </p:cNvPr>
          <p:cNvSpPr/>
          <p:nvPr/>
        </p:nvSpPr>
        <p:spPr>
          <a:xfrm>
            <a:off x="6961676" y="3979657"/>
            <a:ext cx="675861" cy="465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8C0599B-0836-4956-A351-9FA9C7913079}"/>
              </a:ext>
            </a:extLst>
          </p:cNvPr>
          <p:cNvSpPr/>
          <p:nvPr/>
        </p:nvSpPr>
        <p:spPr>
          <a:xfrm>
            <a:off x="8317196" y="1913307"/>
            <a:ext cx="952498" cy="45999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Gráfico 13" descr="Bebê engatinhando com preenchimento sólido">
            <a:extLst>
              <a:ext uri="{FF2B5EF4-FFF2-40B4-BE49-F238E27FC236}">
                <a16:creationId xmlns:a16="http://schemas.microsoft.com/office/drawing/2014/main" id="{3C49E8FB-2017-4D47-8A83-EEF54CEDF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89288" y="4326155"/>
            <a:ext cx="608314" cy="608314"/>
          </a:xfrm>
          <a:prstGeom prst="rect">
            <a:avLst/>
          </a:prstGeom>
        </p:spPr>
      </p:pic>
      <p:pic>
        <p:nvPicPr>
          <p:cNvPr id="15" name="Gráfico 14" descr="Presente com preenchimento sólido">
            <a:extLst>
              <a:ext uri="{FF2B5EF4-FFF2-40B4-BE49-F238E27FC236}">
                <a16:creationId xmlns:a16="http://schemas.microsoft.com/office/drawing/2014/main" id="{B180F183-E186-4B34-B39A-675DDB508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9288" y="2032071"/>
            <a:ext cx="608314" cy="608314"/>
          </a:xfrm>
          <a:prstGeom prst="rect">
            <a:avLst/>
          </a:prstGeom>
        </p:spPr>
      </p:pic>
      <p:pic>
        <p:nvPicPr>
          <p:cNvPr id="16" name="Gráfico 15" descr="Anel com preenchimento sólido">
            <a:extLst>
              <a:ext uri="{FF2B5EF4-FFF2-40B4-BE49-F238E27FC236}">
                <a16:creationId xmlns:a16="http://schemas.microsoft.com/office/drawing/2014/main" id="{A34C7921-DCF2-4F26-B0C4-9151832187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89288" y="2788323"/>
            <a:ext cx="608314" cy="608314"/>
          </a:xfrm>
          <a:prstGeom prst="rect">
            <a:avLst/>
          </a:prstGeom>
        </p:spPr>
      </p:pic>
      <p:pic>
        <p:nvPicPr>
          <p:cNvPr id="17" name="Gráfico 16" descr="Casa com preenchimento sólido">
            <a:extLst>
              <a:ext uri="{FF2B5EF4-FFF2-40B4-BE49-F238E27FC236}">
                <a16:creationId xmlns:a16="http://schemas.microsoft.com/office/drawing/2014/main" id="{70705178-818B-4460-A262-7BB9571746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89288" y="3554970"/>
            <a:ext cx="608314" cy="608314"/>
          </a:xfrm>
          <a:prstGeom prst="rect">
            <a:avLst/>
          </a:prstGeom>
        </p:spPr>
      </p:pic>
      <p:pic>
        <p:nvPicPr>
          <p:cNvPr id="18" name="Gráfico 17" descr="Papel com preenchimento sólido">
            <a:extLst>
              <a:ext uri="{FF2B5EF4-FFF2-40B4-BE49-F238E27FC236}">
                <a16:creationId xmlns:a16="http://schemas.microsoft.com/office/drawing/2014/main" id="{3B671B91-2786-4212-9AB5-8B0F0B198B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489288" y="5098265"/>
            <a:ext cx="608314" cy="608314"/>
          </a:xfrm>
          <a:prstGeom prst="rect">
            <a:avLst/>
          </a:prstGeom>
        </p:spPr>
      </p:pic>
      <p:pic>
        <p:nvPicPr>
          <p:cNvPr id="19" name="Gráfico 18" descr="Diversos com preenchimento sólido">
            <a:extLst>
              <a:ext uri="{FF2B5EF4-FFF2-40B4-BE49-F238E27FC236}">
                <a16:creationId xmlns:a16="http://schemas.microsoft.com/office/drawing/2014/main" id="{3933F64B-40BB-429F-9482-35797602A6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489288" y="5868526"/>
            <a:ext cx="608314" cy="60831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221A86-E28A-4E93-87FE-6BE764EDF508}"/>
              </a:ext>
            </a:extLst>
          </p:cNvPr>
          <p:cNvSpPr txBox="1"/>
          <p:nvPr/>
        </p:nvSpPr>
        <p:spPr>
          <a:xfrm>
            <a:off x="8449532" y="1484927"/>
            <a:ext cx="78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Saída</a:t>
            </a:r>
          </a:p>
        </p:txBody>
      </p:sp>
      <p:pic>
        <p:nvPicPr>
          <p:cNvPr id="24" name="Gráfico 23" descr="Banco de dados com preenchimento sólido">
            <a:extLst>
              <a:ext uri="{FF2B5EF4-FFF2-40B4-BE49-F238E27FC236}">
                <a16:creationId xmlns:a16="http://schemas.microsoft.com/office/drawing/2014/main" id="{D9BAF845-71DF-4EFC-84C3-11A8F13814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89810" y="3715912"/>
            <a:ext cx="914400" cy="914400"/>
          </a:xfrm>
          <a:prstGeom prst="rect">
            <a:avLst/>
          </a:prstGeom>
        </p:spPr>
      </p:pic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D7739EC8-1AA4-4D8E-9C9F-7883ACC59D4E}"/>
              </a:ext>
            </a:extLst>
          </p:cNvPr>
          <p:cNvSpPr/>
          <p:nvPr/>
        </p:nvSpPr>
        <p:spPr>
          <a:xfrm>
            <a:off x="4074305" y="3980554"/>
            <a:ext cx="675861" cy="465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0ABE69-9368-4A7B-87DC-7661AB59F9FB}"/>
              </a:ext>
            </a:extLst>
          </p:cNvPr>
          <p:cNvSpPr txBox="1"/>
          <p:nvPr/>
        </p:nvSpPr>
        <p:spPr>
          <a:xfrm>
            <a:off x="2767671" y="3383385"/>
            <a:ext cx="82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B4CB2-9F04-4D89-8A89-5B8C53D3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 Utilizados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491377-4813-4884-8802-75CF4E59D42E}"/>
              </a:ext>
            </a:extLst>
          </p:cNvPr>
          <p:cNvSpPr/>
          <p:nvPr/>
        </p:nvSpPr>
        <p:spPr>
          <a:xfrm>
            <a:off x="2610197" y="2309343"/>
            <a:ext cx="2986477" cy="395577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F082E7-DA94-492D-8BD4-E9FD4C006866}"/>
              </a:ext>
            </a:extLst>
          </p:cNvPr>
          <p:cNvSpPr txBox="1"/>
          <p:nvPr/>
        </p:nvSpPr>
        <p:spPr>
          <a:xfrm>
            <a:off x="2907345" y="2481368"/>
            <a:ext cx="26893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product_id</a:t>
            </a:r>
            <a:r>
              <a:rPr lang="pt-B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seller_id</a:t>
            </a:r>
            <a:endParaRPr lang="pt-B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search_page</a:t>
            </a:r>
            <a:endParaRPr lang="pt-B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price</a:t>
            </a:r>
            <a:endParaRPr lang="pt-B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weight</a:t>
            </a:r>
            <a:endParaRPr lang="pt-B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express_delivery</a:t>
            </a:r>
            <a:endParaRPr lang="pt-B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minimum_quantity</a:t>
            </a:r>
            <a:endParaRPr lang="pt-B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view_counts</a:t>
            </a:r>
            <a:endParaRPr lang="pt-B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order_counts</a:t>
            </a:r>
            <a:endParaRPr lang="pt-B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creation_date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80D5B90-7E53-4117-B121-4628439088B3}"/>
              </a:ext>
            </a:extLst>
          </p:cNvPr>
          <p:cNvSpPr/>
          <p:nvPr/>
        </p:nvSpPr>
        <p:spPr>
          <a:xfrm>
            <a:off x="6595326" y="3777491"/>
            <a:ext cx="2986477" cy="772077"/>
          </a:xfrm>
          <a:prstGeom prst="roundRect">
            <a:avLst>
              <a:gd name="adj" fmla="val 3726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16E346-E6CC-47FA-A757-16A78F53CCC3}"/>
              </a:ext>
            </a:extLst>
          </p:cNvPr>
          <p:cNvSpPr txBox="1"/>
          <p:nvPr/>
        </p:nvSpPr>
        <p:spPr>
          <a:xfrm>
            <a:off x="6783606" y="3978864"/>
            <a:ext cx="1843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category</a:t>
            </a:r>
            <a:endParaRPr lang="pt-BR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C75264-0621-4223-96A7-80201F8785E3}"/>
              </a:ext>
            </a:extLst>
          </p:cNvPr>
          <p:cNvSpPr txBox="1"/>
          <p:nvPr/>
        </p:nvSpPr>
        <p:spPr>
          <a:xfrm>
            <a:off x="3597483" y="1849581"/>
            <a:ext cx="101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5D9A2F6-D2AE-4BC6-9968-BAC09066E797}"/>
              </a:ext>
            </a:extLst>
          </p:cNvPr>
          <p:cNvSpPr txBox="1"/>
          <p:nvPr/>
        </p:nvSpPr>
        <p:spPr>
          <a:xfrm>
            <a:off x="7731939" y="3307473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38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9E313A45-48B5-4B2C-A4ED-60D23DAF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8A858DD-A966-4E7E-BD1D-0D475B44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30" y="1499616"/>
            <a:ext cx="5443384" cy="4748784"/>
          </a:xfrm>
          <a:prstGeom prst="roundRect">
            <a:avLst>
              <a:gd name="adj" fmla="val 16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B1FF537-6A1A-4ED1-AFB6-69D666C0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23" y="2201381"/>
            <a:ext cx="2625573" cy="527145"/>
          </a:xfrm>
        </p:spPr>
        <p:txBody>
          <a:bodyPr anchor="t">
            <a:normAutofit/>
          </a:bodyPr>
          <a:lstStyle/>
          <a:p>
            <a:r>
              <a:rPr lang="pt-BR" sz="2000" dirty="0"/>
              <a:t>Modelo </a:t>
            </a:r>
            <a:r>
              <a:rPr lang="pt-BR" sz="2000" dirty="0" err="1"/>
              <a:t>LightGBM</a:t>
            </a:r>
            <a:endParaRPr lang="pt-BR" sz="20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17C1288-A818-42AC-B3AB-14B54B32D380}"/>
              </a:ext>
            </a:extLst>
          </p:cNvPr>
          <p:cNvSpPr/>
          <p:nvPr/>
        </p:nvSpPr>
        <p:spPr>
          <a:xfrm>
            <a:off x="1781911" y="3246783"/>
            <a:ext cx="1709531" cy="164326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Acurácia</a:t>
            </a:r>
          </a:p>
          <a:p>
            <a:pPr algn="ctr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82%</a:t>
            </a:r>
          </a:p>
        </p:txBody>
      </p:sp>
    </p:spTree>
    <p:extLst>
      <p:ext uri="{BB962C8B-B14F-4D97-AF65-F5344CB8AC3E}">
        <p14:creationId xmlns:p14="http://schemas.microsoft.com/office/powerpoint/2010/main" val="162344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celestial futuro</Template>
  <TotalTime>426</TotalTime>
  <Words>104</Words>
  <Application>Microsoft Office PowerPoint</Application>
  <PresentationFormat>Widescreen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Celeste</vt:lpstr>
      <vt:lpstr>Classificação Produtos - elo 7</vt:lpstr>
      <vt:lpstr>Problema</vt:lpstr>
      <vt:lpstr>Proposta de solução</vt:lpstr>
      <vt:lpstr>Dados Utilizados</vt:lpstr>
      <vt:lpstr>Resultados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Classificação elo 7</dc:title>
  <dc:creator>Lívia Zanfelici Fanucchi</dc:creator>
  <cp:lastModifiedBy>LUCAS BUK CARDOSO</cp:lastModifiedBy>
  <cp:revision>28</cp:revision>
  <dcterms:created xsi:type="dcterms:W3CDTF">2021-06-22T21:30:12Z</dcterms:created>
  <dcterms:modified xsi:type="dcterms:W3CDTF">2021-06-23T23:51:31Z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