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60" r:id="rId7"/>
    <p:sldId id="279" r:id="rId8"/>
    <p:sldId id="274" r:id="rId9"/>
    <p:sldId id="278" r:id="rId10"/>
    <p:sldId id="264" r:id="rId11"/>
    <p:sldId id="258" r:id="rId12"/>
    <p:sldId id="276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D5-4A2A-8330-C52F9C2EC4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D5-4A2A-8330-C52F9C2EC4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D5-4A2A-8330-C52F9C2EC4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D5-4A2A-8330-C52F9C2EC45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D5-4A2A-8330-C52F9C2EC45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D5-4A2A-8330-C52F9C2EC45C}"/>
              </c:ext>
            </c:extLst>
          </c:dPt>
          <c:cat>
            <c:strRef>
              <c:f>Planilha1!$A$2:$A$7</c:f>
              <c:strCache>
                <c:ptCount val="6"/>
                <c:pt idx="0">
                  <c:v>Lembrancinhas</c:v>
                </c:pt>
                <c:pt idx="1">
                  <c:v>Bijuterias e Jóias</c:v>
                </c:pt>
                <c:pt idx="2">
                  <c:v>Decoração</c:v>
                </c:pt>
                <c:pt idx="3">
                  <c:v>Bebe</c:v>
                </c:pt>
                <c:pt idx="4">
                  <c:v>Papel e Cia</c:v>
                </c:pt>
                <c:pt idx="5">
                  <c:v>Outros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8D5-4A2A-8330-C52F9C2EC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r>
            <a:rPr lang="pt-BR" sz="1800" b="1" noProof="0" dirty="0"/>
            <a:t>Solução de problemas</a:t>
          </a:r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pt-BR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pt-BR" noProof="0" dirty="0"/>
        </a:p>
      </dgm:t>
    </dgm:pt>
    <dgm:pt modelId="{27C8F191-CB8B-4A89-9EDF-D94B6E4ADC92}">
      <dgm:prSet phldrT="[Text]" custT="1"/>
      <dgm:spPr/>
      <dgm:t>
        <a:bodyPr rtlCol="0"/>
        <a:lstStyle/>
        <a:p>
          <a:pPr rtl="0"/>
          <a:r>
            <a:rPr lang="pt-BR" sz="1800" b="1" noProof="0" dirty="0"/>
            <a:t>Algoritmo</a:t>
          </a:r>
          <a:endParaRPr lang="pt-BR" sz="1200" b="1" noProof="0" dirty="0"/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pt-BR" noProof="0" dirty="0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pt-BR" noProof="0" dirty="0"/>
        </a:p>
      </dgm:t>
    </dgm:pt>
    <dgm:pt modelId="{AEFF5EA2-6931-4098-96C8-31AE53CB425B}">
      <dgm:prSet phldrT="[Text]" custT="1"/>
      <dgm:spPr/>
      <dgm:t>
        <a:bodyPr rtlCol="0"/>
        <a:lstStyle/>
        <a:p>
          <a:pPr rtl="0"/>
          <a:r>
            <a:rPr lang="pt-BR" sz="1800" b="1" noProof="0" dirty="0"/>
            <a:t>Automação</a:t>
          </a:r>
          <a:endParaRPr lang="pt-BR" sz="1200" b="1" noProof="0" dirty="0"/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pt-BR" noProof="0" dirty="0"/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pt-BR" noProof="0" dirty="0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Solução de problemas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Algoritmo</a:t>
          </a:r>
          <a:endParaRPr lang="pt-BR" sz="1200" b="1" kern="1200" noProof="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Automação</a:t>
          </a:r>
          <a:endParaRPr lang="pt-BR" sz="1200" b="1" kern="1200" noProof="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23/06/2021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23/06/2021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8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84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97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21.png"/><Relationship Id="rId4" Type="http://schemas.openxmlformats.org/officeDocument/2006/relationships/image" Target="../media/image18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70" y="2554817"/>
            <a:ext cx="9516855" cy="2421464"/>
          </a:xfrm>
        </p:spPr>
        <p:txBody>
          <a:bodyPr rtlCol="0" anchor="ctr">
            <a:normAutofit/>
          </a:bodyPr>
          <a:lstStyle/>
          <a:p>
            <a:pPr rtl="0"/>
            <a:r>
              <a:rPr lang="pt-BR" b="1" dirty="0"/>
              <a:t>Classificação Produtos - elo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Leonardo vila franca 	RA: 20.84109-4 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Lívia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Zanfelici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Fanucchi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	RA: 20.84071-3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Lucas Buk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cardoso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		RA: 20.84113-2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27EB4750-C00B-4DB7-B51A-23DC72AD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627"/>
            <a:ext cx="10131425" cy="1117968"/>
          </a:xfrm>
        </p:spPr>
        <p:txBody>
          <a:bodyPr>
            <a:normAutofit/>
          </a:bodyPr>
          <a:lstStyle/>
          <a:p>
            <a:r>
              <a:rPr lang="pt-BR" sz="2000" dirty="0"/>
              <a:t>Classificar os produtos existentes em 6 categorias</a:t>
            </a:r>
          </a:p>
        </p:txBody>
      </p:sp>
      <p:pic>
        <p:nvPicPr>
          <p:cNvPr id="20" name="Gráfico 19" descr="Bebê engatinhando com preenchimento sólido">
            <a:extLst>
              <a:ext uri="{FF2B5EF4-FFF2-40B4-BE49-F238E27FC236}">
                <a16:creationId xmlns:a16="http://schemas.microsoft.com/office/drawing/2014/main" id="{DEA104B6-EE75-4287-B328-BA1130E9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8458" y="3633878"/>
            <a:ext cx="914400" cy="914400"/>
          </a:xfrm>
          <a:prstGeom prst="rect">
            <a:avLst/>
          </a:prstGeom>
        </p:spPr>
      </p:pic>
      <p:pic>
        <p:nvPicPr>
          <p:cNvPr id="21" name="Gráfico 20" descr="Presente com preenchimento sólido">
            <a:extLst>
              <a:ext uri="{FF2B5EF4-FFF2-40B4-BE49-F238E27FC236}">
                <a16:creationId xmlns:a16="http://schemas.microsoft.com/office/drawing/2014/main" id="{C32DF9F0-D1E9-40B4-8EC3-D3FE17E82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979" y="3633878"/>
            <a:ext cx="914400" cy="914400"/>
          </a:xfrm>
          <a:prstGeom prst="rect">
            <a:avLst/>
          </a:prstGeom>
        </p:spPr>
      </p:pic>
      <p:pic>
        <p:nvPicPr>
          <p:cNvPr id="22" name="Gráfico 21" descr="Anel com preenchimento sólido">
            <a:extLst>
              <a:ext uri="{FF2B5EF4-FFF2-40B4-BE49-F238E27FC236}">
                <a16:creationId xmlns:a16="http://schemas.microsoft.com/office/drawing/2014/main" id="{4EB81D0E-BDDA-457A-8EE0-153CA5986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3931" y="3633878"/>
            <a:ext cx="914400" cy="914400"/>
          </a:xfrm>
          <a:prstGeom prst="rect">
            <a:avLst/>
          </a:prstGeom>
        </p:spPr>
      </p:pic>
      <p:pic>
        <p:nvPicPr>
          <p:cNvPr id="23" name="Gráfico 22" descr="Casa com preenchimento sólido">
            <a:extLst>
              <a:ext uri="{FF2B5EF4-FFF2-40B4-BE49-F238E27FC236}">
                <a16:creationId xmlns:a16="http://schemas.microsoft.com/office/drawing/2014/main" id="{868C1B55-F2EA-494A-8C60-7C1F4A9EC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9767" y="3597965"/>
            <a:ext cx="914400" cy="914400"/>
          </a:xfrm>
          <a:prstGeom prst="rect">
            <a:avLst/>
          </a:prstGeom>
        </p:spPr>
      </p:pic>
      <p:pic>
        <p:nvPicPr>
          <p:cNvPr id="24" name="Gráfico 23" descr="Papel com preenchimento sólido">
            <a:extLst>
              <a:ext uri="{FF2B5EF4-FFF2-40B4-BE49-F238E27FC236}">
                <a16:creationId xmlns:a16="http://schemas.microsoft.com/office/drawing/2014/main" id="{6A3FF396-CEBD-48DB-8B0A-78DD2E922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80794" y="3618214"/>
            <a:ext cx="914400" cy="914400"/>
          </a:xfrm>
          <a:prstGeom prst="rect">
            <a:avLst/>
          </a:prstGeom>
        </p:spPr>
      </p:pic>
      <p:pic>
        <p:nvPicPr>
          <p:cNvPr id="25" name="Gráfico 24" descr="Diversos com preenchimento sólido">
            <a:extLst>
              <a:ext uri="{FF2B5EF4-FFF2-40B4-BE49-F238E27FC236}">
                <a16:creationId xmlns:a16="http://schemas.microsoft.com/office/drawing/2014/main" id="{B286787A-6BF8-4824-A27E-9486777518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9417838" y="3700442"/>
            <a:ext cx="914400" cy="9144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4D7A969-348E-40D2-A3BC-6250F2F234B6}"/>
              </a:ext>
            </a:extLst>
          </p:cNvPr>
          <p:cNvSpPr txBox="1"/>
          <p:nvPr/>
        </p:nvSpPr>
        <p:spPr>
          <a:xfrm>
            <a:off x="1440918" y="4548278"/>
            <a:ext cx="16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Lembrancinhas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49E5F8-74BB-4E12-AD4E-A5AE36622306}"/>
              </a:ext>
            </a:extLst>
          </p:cNvPr>
          <p:cNvSpPr txBox="1"/>
          <p:nvPr/>
        </p:nvSpPr>
        <p:spPr>
          <a:xfrm>
            <a:off x="3330400" y="4512365"/>
            <a:ext cx="12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Bijuterias e Joias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EBB774-3829-4B80-91A8-20B96AB792C5}"/>
              </a:ext>
            </a:extLst>
          </p:cNvPr>
          <p:cNvSpPr txBox="1"/>
          <p:nvPr/>
        </p:nvSpPr>
        <p:spPr>
          <a:xfrm>
            <a:off x="4858202" y="4535695"/>
            <a:ext cx="124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Decoração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C81F42-5C27-45DD-AA6E-BB0E1E21574F}"/>
              </a:ext>
            </a:extLst>
          </p:cNvPr>
          <p:cNvSpPr txBox="1"/>
          <p:nvPr/>
        </p:nvSpPr>
        <p:spPr>
          <a:xfrm>
            <a:off x="6583288" y="4532614"/>
            <a:ext cx="72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Bebê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FBC4366-8671-4B8E-A6CF-7E91EB88AF59}"/>
              </a:ext>
            </a:extLst>
          </p:cNvPr>
          <p:cNvSpPr txBox="1"/>
          <p:nvPr/>
        </p:nvSpPr>
        <p:spPr>
          <a:xfrm>
            <a:off x="7887826" y="4592339"/>
            <a:ext cx="9144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dirty="0"/>
              <a:t>Papel e Cia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2C4EA24-41FE-4283-A5CC-EB781CBD528B}"/>
              </a:ext>
            </a:extLst>
          </p:cNvPr>
          <p:cNvSpPr txBox="1"/>
          <p:nvPr/>
        </p:nvSpPr>
        <p:spPr>
          <a:xfrm>
            <a:off x="9460472" y="44890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Outros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C3A88509-02AD-4FB3-80FF-C8E8EBDC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61336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pt-BR" dirty="0"/>
              <a:t>Proposta de solução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1080BCD-9C34-4CF0-8CD8-7E9C33102202}"/>
              </a:ext>
            </a:extLst>
          </p:cNvPr>
          <p:cNvGrpSpPr/>
          <p:nvPr/>
        </p:nvGrpSpPr>
        <p:grpSpPr>
          <a:xfrm>
            <a:off x="5220261" y="3702258"/>
            <a:ext cx="1146313" cy="1146313"/>
            <a:chOff x="4803913" y="2855843"/>
            <a:chExt cx="1146313" cy="1146313"/>
          </a:xfrm>
        </p:grpSpPr>
        <p:pic>
          <p:nvPicPr>
            <p:cNvPr id="6" name="Gráfico 5" descr="Monitor com preenchimento sólido">
              <a:extLst>
                <a:ext uri="{FF2B5EF4-FFF2-40B4-BE49-F238E27FC236}">
                  <a16:creationId xmlns:a16="http://schemas.microsoft.com/office/drawing/2014/main" id="{71FAA658-38E5-4F91-BA86-6BCC3A2D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3913" y="2855843"/>
              <a:ext cx="1146313" cy="1146313"/>
            </a:xfrm>
            <a:prstGeom prst="rect">
              <a:avLst/>
            </a:prstGeom>
          </p:spPr>
        </p:pic>
        <p:pic>
          <p:nvPicPr>
            <p:cNvPr id="8" name="Gráfico 7" descr="Engrenagens com preenchimento sólido">
              <a:extLst>
                <a:ext uri="{FF2B5EF4-FFF2-40B4-BE49-F238E27FC236}">
                  <a16:creationId xmlns:a16="http://schemas.microsoft.com/office/drawing/2014/main" id="{8AD50705-3221-4B39-8547-70C5F7ADD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43502" y="3134139"/>
              <a:ext cx="465482" cy="465482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A429EC-44A8-4CC9-B647-544AA0601EFF}"/>
              </a:ext>
            </a:extLst>
          </p:cNvPr>
          <p:cNvSpPr txBox="1"/>
          <p:nvPr/>
        </p:nvSpPr>
        <p:spPr>
          <a:xfrm>
            <a:off x="5342846" y="3393353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6F45386-C337-49F4-9B6E-B2DD1393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23" y="2201381"/>
            <a:ext cx="10131425" cy="527145"/>
          </a:xfrm>
        </p:spPr>
        <p:txBody>
          <a:bodyPr anchor="t">
            <a:normAutofit/>
          </a:bodyPr>
          <a:lstStyle/>
          <a:p>
            <a:r>
              <a:rPr lang="pt-BR" sz="2000" dirty="0"/>
              <a:t>Modelo único para a classificação da coluna categoria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7039773-51DE-445A-93BF-7007CEB0B852}"/>
              </a:ext>
            </a:extLst>
          </p:cNvPr>
          <p:cNvSpPr/>
          <p:nvPr/>
        </p:nvSpPr>
        <p:spPr>
          <a:xfrm>
            <a:off x="7055688" y="3980555"/>
            <a:ext cx="675861" cy="465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8C0599B-0836-4956-A351-9FA9C7913079}"/>
              </a:ext>
            </a:extLst>
          </p:cNvPr>
          <p:cNvSpPr/>
          <p:nvPr/>
        </p:nvSpPr>
        <p:spPr>
          <a:xfrm>
            <a:off x="8420663" y="1913307"/>
            <a:ext cx="952498" cy="459997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Gráfico 13" descr="Bebê engatinhando com preenchimento sólido">
            <a:extLst>
              <a:ext uri="{FF2B5EF4-FFF2-40B4-BE49-F238E27FC236}">
                <a16:creationId xmlns:a16="http://schemas.microsoft.com/office/drawing/2014/main" id="{3C49E8FB-2017-4D47-8A83-EEF54CEDFB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92755" y="4326155"/>
            <a:ext cx="608314" cy="608314"/>
          </a:xfrm>
          <a:prstGeom prst="rect">
            <a:avLst/>
          </a:prstGeom>
        </p:spPr>
      </p:pic>
      <p:pic>
        <p:nvPicPr>
          <p:cNvPr id="15" name="Gráfico 14" descr="Presente com preenchimento sólido">
            <a:extLst>
              <a:ext uri="{FF2B5EF4-FFF2-40B4-BE49-F238E27FC236}">
                <a16:creationId xmlns:a16="http://schemas.microsoft.com/office/drawing/2014/main" id="{B180F183-E186-4B34-B39A-675DDB508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2755" y="2032071"/>
            <a:ext cx="608314" cy="608314"/>
          </a:xfrm>
          <a:prstGeom prst="rect">
            <a:avLst/>
          </a:prstGeom>
        </p:spPr>
      </p:pic>
      <p:pic>
        <p:nvPicPr>
          <p:cNvPr id="16" name="Gráfico 15" descr="Anel com preenchimento sólido">
            <a:extLst>
              <a:ext uri="{FF2B5EF4-FFF2-40B4-BE49-F238E27FC236}">
                <a16:creationId xmlns:a16="http://schemas.microsoft.com/office/drawing/2014/main" id="{A34C7921-DCF2-4F26-B0C4-9151832187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2755" y="2788323"/>
            <a:ext cx="608314" cy="608314"/>
          </a:xfrm>
          <a:prstGeom prst="rect">
            <a:avLst/>
          </a:prstGeom>
        </p:spPr>
      </p:pic>
      <p:pic>
        <p:nvPicPr>
          <p:cNvPr id="17" name="Gráfico 16" descr="Casa com preenchimento sólido">
            <a:extLst>
              <a:ext uri="{FF2B5EF4-FFF2-40B4-BE49-F238E27FC236}">
                <a16:creationId xmlns:a16="http://schemas.microsoft.com/office/drawing/2014/main" id="{70705178-818B-4460-A262-7BB9571746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92755" y="3554970"/>
            <a:ext cx="608314" cy="608314"/>
          </a:xfrm>
          <a:prstGeom prst="rect">
            <a:avLst/>
          </a:prstGeom>
        </p:spPr>
      </p:pic>
      <p:pic>
        <p:nvPicPr>
          <p:cNvPr id="18" name="Gráfico 17" descr="Papel com preenchimento sólido">
            <a:extLst>
              <a:ext uri="{FF2B5EF4-FFF2-40B4-BE49-F238E27FC236}">
                <a16:creationId xmlns:a16="http://schemas.microsoft.com/office/drawing/2014/main" id="{3B671B91-2786-4212-9AB5-8B0F0B198B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8592755" y="5098265"/>
            <a:ext cx="608314" cy="608314"/>
          </a:xfrm>
          <a:prstGeom prst="rect">
            <a:avLst/>
          </a:prstGeom>
        </p:spPr>
      </p:pic>
      <p:pic>
        <p:nvPicPr>
          <p:cNvPr id="19" name="Gráfico 18" descr="Diversos com preenchimento sólido">
            <a:extLst>
              <a:ext uri="{FF2B5EF4-FFF2-40B4-BE49-F238E27FC236}">
                <a16:creationId xmlns:a16="http://schemas.microsoft.com/office/drawing/2014/main" id="{3933F64B-40BB-429F-9482-35797602A6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592755" y="5868526"/>
            <a:ext cx="608314" cy="60831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221A86-E28A-4E93-87FE-6BE764EDF508}"/>
              </a:ext>
            </a:extLst>
          </p:cNvPr>
          <p:cNvSpPr txBox="1"/>
          <p:nvPr/>
        </p:nvSpPr>
        <p:spPr>
          <a:xfrm>
            <a:off x="8552999" y="1511497"/>
            <a:ext cx="78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Saída</a:t>
            </a:r>
          </a:p>
        </p:txBody>
      </p:sp>
      <p:pic>
        <p:nvPicPr>
          <p:cNvPr id="24" name="Gráfico 23" descr="Banco de dados com preenchimento sólido">
            <a:extLst>
              <a:ext uri="{FF2B5EF4-FFF2-40B4-BE49-F238E27FC236}">
                <a16:creationId xmlns:a16="http://schemas.microsoft.com/office/drawing/2014/main" id="{D9BAF845-71DF-4EFC-84C3-11A8F13814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60327" y="3715912"/>
            <a:ext cx="914400" cy="914400"/>
          </a:xfrm>
          <a:prstGeom prst="rect">
            <a:avLst/>
          </a:prstGeom>
        </p:spPr>
      </p:pic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D7739EC8-1AA4-4D8E-9C9F-7883ACC59D4E}"/>
              </a:ext>
            </a:extLst>
          </p:cNvPr>
          <p:cNvSpPr/>
          <p:nvPr/>
        </p:nvSpPr>
        <p:spPr>
          <a:xfrm>
            <a:off x="4109563" y="3980554"/>
            <a:ext cx="675861" cy="465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40ABE69-9368-4A7B-87DC-7661AB59F9FB}"/>
              </a:ext>
            </a:extLst>
          </p:cNvPr>
          <p:cNvSpPr txBox="1"/>
          <p:nvPr/>
        </p:nvSpPr>
        <p:spPr>
          <a:xfrm>
            <a:off x="2838188" y="3383385"/>
            <a:ext cx="8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4BCC7715-81B7-49C0-99B9-6F0AFEB4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80" y="5685100"/>
            <a:ext cx="5897218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‘</a:t>
            </a:r>
            <a:r>
              <a:rPr lang="pt-BR" altLang="pt-BR" dirty="0" err="1"/>
              <a:t>title</a:t>
            </a:r>
            <a:r>
              <a:rPr lang="pt-BR" altLang="pt-BR" dirty="0"/>
              <a:t>’, ‘query’, '</a:t>
            </a:r>
            <a:r>
              <a:rPr lang="pt-BR" altLang="pt-BR" dirty="0" err="1"/>
              <a:t>product_id</a:t>
            </a:r>
            <a:r>
              <a:rPr lang="pt-BR" altLang="pt-BR" dirty="0"/>
              <a:t>', '</a:t>
            </a:r>
            <a:r>
              <a:rPr lang="pt-BR" altLang="pt-BR" dirty="0" err="1"/>
              <a:t>seller_id</a:t>
            </a:r>
            <a:r>
              <a:rPr lang="pt-BR" altLang="pt-BR" dirty="0"/>
              <a:t>', '</a:t>
            </a:r>
            <a:r>
              <a:rPr lang="pt-BR" altLang="pt-BR" dirty="0" err="1"/>
              <a:t>search_page</a:t>
            </a:r>
            <a:r>
              <a:rPr lang="pt-BR" altLang="pt-BR" dirty="0"/>
              <a:t>', 'position', '</a:t>
            </a:r>
            <a:r>
              <a:rPr lang="pt-BR" altLang="pt-BR" dirty="0" err="1"/>
              <a:t>price</a:t>
            </a:r>
            <a:r>
              <a:rPr lang="pt-BR" altLang="pt-BR" dirty="0"/>
              <a:t>', '</a:t>
            </a:r>
            <a:r>
              <a:rPr lang="pt-BR" altLang="pt-BR" dirty="0" err="1"/>
              <a:t>weight</a:t>
            </a:r>
            <a:r>
              <a:rPr lang="pt-BR" altLang="pt-BR" dirty="0"/>
              <a:t>', '</a:t>
            </a:r>
            <a:r>
              <a:rPr lang="pt-BR" altLang="pt-BR" dirty="0" err="1"/>
              <a:t>express_delivery</a:t>
            </a:r>
            <a:r>
              <a:rPr lang="pt-BR" altLang="pt-BR" dirty="0"/>
              <a:t>', '</a:t>
            </a:r>
            <a:r>
              <a:rPr lang="pt-BR" altLang="pt-BR" dirty="0" err="1"/>
              <a:t>minimum_quantity</a:t>
            </a:r>
            <a:r>
              <a:rPr lang="pt-BR" altLang="pt-BR" dirty="0"/>
              <a:t>', '</a:t>
            </a:r>
            <a:r>
              <a:rPr lang="pt-BR" altLang="pt-BR" dirty="0" err="1"/>
              <a:t>view_counts</a:t>
            </a:r>
            <a:r>
              <a:rPr lang="pt-BR" altLang="pt-BR" dirty="0"/>
              <a:t>', '</a:t>
            </a:r>
            <a:r>
              <a:rPr lang="pt-BR" altLang="pt-BR" dirty="0" err="1"/>
              <a:t>order_counts</a:t>
            </a:r>
            <a:r>
              <a:rPr lang="pt-BR" altLang="pt-BR" dirty="0"/>
              <a:t>', '</a:t>
            </a:r>
            <a:r>
              <a:rPr lang="pt-BR" altLang="pt-BR" dirty="0" err="1"/>
              <a:t>creation_date</a:t>
            </a:r>
            <a:r>
              <a:rPr lang="pt-BR" altLang="pt-BR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9E313A45-48B5-4B2C-A4ED-60D23DAF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pt-BR" dirty="0"/>
              <a:t>Resultados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8A858DD-A966-4E7E-BD1D-0D475B44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30" y="1499616"/>
            <a:ext cx="5443384" cy="4748784"/>
          </a:xfrm>
          <a:prstGeom prst="roundRect">
            <a:avLst>
              <a:gd name="adj" fmla="val 16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B1FF537-6A1A-4ED1-AFB6-69D666C0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23" y="2201381"/>
            <a:ext cx="2625573" cy="527145"/>
          </a:xfrm>
        </p:spPr>
        <p:txBody>
          <a:bodyPr anchor="t">
            <a:normAutofit/>
          </a:bodyPr>
          <a:lstStyle/>
          <a:p>
            <a:r>
              <a:rPr lang="pt-BR" sz="2000" dirty="0"/>
              <a:t>Modelo </a:t>
            </a:r>
            <a:r>
              <a:rPr lang="pt-BR" sz="2000" dirty="0" err="1"/>
              <a:t>LightGBM</a:t>
            </a:r>
            <a:endParaRPr lang="pt-BR" sz="20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17C1288-A818-42AC-B3AB-14B54B32D380}"/>
              </a:ext>
            </a:extLst>
          </p:cNvPr>
          <p:cNvSpPr/>
          <p:nvPr/>
        </p:nvSpPr>
        <p:spPr>
          <a:xfrm>
            <a:off x="1781911" y="3246783"/>
            <a:ext cx="1709531" cy="164326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Acurácia</a:t>
            </a:r>
          </a:p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82%</a:t>
            </a:r>
          </a:p>
        </p:txBody>
      </p:sp>
    </p:spTree>
    <p:extLst>
      <p:ext uri="{BB962C8B-B14F-4D97-AF65-F5344CB8AC3E}">
        <p14:creationId xmlns:p14="http://schemas.microsoft.com/office/powerpoint/2010/main" val="162344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3D1DB27-2C82-40D8-B850-B2D87B493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921960"/>
              </p:ext>
            </p:extLst>
          </p:nvPr>
        </p:nvGraphicFramePr>
        <p:xfrm>
          <a:off x="6078376" y="3080312"/>
          <a:ext cx="6113624" cy="3777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701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éu noturno com montanhas no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Espaço reservado para conteúdo 4" descr="gráfico do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4470649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Tecnologia da rede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18" y="630661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Dois modelos diversos</a:t>
            </a:r>
          </a:p>
        </p:txBody>
      </p:sp>
      <p:pic>
        <p:nvPicPr>
          <p:cNvPr id="4" name="Imagem 3" descr="satélite contra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1026" name="Picture 2" descr="[QUIZ] Teste de Banco de Dados Relacionais e SQL">
            <a:extLst>
              <a:ext uri="{FF2B5EF4-FFF2-40B4-BE49-F238E27FC236}">
                <a16:creationId xmlns:a16="http://schemas.microsoft.com/office/drawing/2014/main" id="{CF350280-E97D-4570-8C01-826C92CE0D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8902"/>
          <a:stretch/>
        </p:blipFill>
        <p:spPr bwMode="auto">
          <a:xfrm>
            <a:off x="417166" y="4033143"/>
            <a:ext cx="3302966" cy="202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4FDFF0C-9CC9-43CF-9736-AB633B1E7952}"/>
              </a:ext>
            </a:extLst>
          </p:cNvPr>
          <p:cNvCxnSpPr>
            <a:cxnSpLocks/>
          </p:cNvCxnSpPr>
          <p:nvPr/>
        </p:nvCxnSpPr>
        <p:spPr>
          <a:xfrm flipV="1">
            <a:off x="4003164" y="4033143"/>
            <a:ext cx="1459552" cy="3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D064645-E554-4032-B22C-C797F0F2B656}"/>
              </a:ext>
            </a:extLst>
          </p:cNvPr>
          <p:cNvCxnSpPr>
            <a:cxnSpLocks/>
          </p:cNvCxnSpPr>
          <p:nvPr/>
        </p:nvCxnSpPr>
        <p:spPr>
          <a:xfrm>
            <a:off x="4225229" y="5719665"/>
            <a:ext cx="1393535" cy="15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FFF56792-6377-43AA-82A3-57DBF86E6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2" t="44490" r="6416" b="45363"/>
          <a:stretch/>
        </p:blipFill>
        <p:spPr bwMode="auto">
          <a:xfrm>
            <a:off x="5776512" y="3643523"/>
            <a:ext cx="2642792" cy="69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C15F399-747C-44EA-B82F-39B30AC2A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4" t="59048" r="5962" b="27483"/>
          <a:stretch/>
        </p:blipFill>
        <p:spPr bwMode="auto">
          <a:xfrm>
            <a:off x="5911257" y="5303609"/>
            <a:ext cx="2571979" cy="92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7B6C2A-CD9A-4BF2-82C7-B436B0BA864B}"/>
              </a:ext>
            </a:extLst>
          </p:cNvPr>
          <p:cNvSpPr txBox="1"/>
          <p:nvPr/>
        </p:nvSpPr>
        <p:spPr>
          <a:xfrm>
            <a:off x="6403748" y="436656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manual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D94CBE1-0FB4-4360-B731-89429C233CA3}"/>
              </a:ext>
            </a:extLst>
          </p:cNvPr>
          <p:cNvSpPr txBox="1"/>
          <p:nvPr/>
        </p:nvSpPr>
        <p:spPr>
          <a:xfrm>
            <a:off x="6368545" y="6228088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automático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D97CCE-DCF8-409A-BEB0-D6A75F5B1154}"/>
              </a:ext>
            </a:extLst>
          </p:cNvPr>
          <p:cNvSpPr txBox="1"/>
          <p:nvPr/>
        </p:nvSpPr>
        <p:spPr>
          <a:xfrm>
            <a:off x="680060" y="1727538"/>
            <a:ext cx="7677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Resolvemos usar um modelo mais manual, com mais aplicações e bibliotecas, perdendo mais tempo de engenharia neles (Machine Learning)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Resolvemos também usar um modelo mais automático para ser mais prático e rápido, perdendo menos tempo de engenharia e mais voltado as novas tecnologias usadas hoje (</a:t>
            </a:r>
            <a:r>
              <a:rPr lang="pt-BR" dirty="0" err="1"/>
              <a:t>Deep</a:t>
            </a:r>
            <a:r>
              <a:rPr lang="pt-BR" dirty="0"/>
              <a:t> Learning)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EDF3AF-9415-4AE8-99A9-F83AAF9F8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30"/>
          <a:stretch/>
        </p:blipFill>
        <p:spPr>
          <a:xfrm>
            <a:off x="5563016" y="672567"/>
            <a:ext cx="6052853" cy="561981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D8EF72-CE5D-4205-9480-525F1FB3D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98" y="3482473"/>
            <a:ext cx="3495675" cy="4667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C5323D7-61D8-4B1C-9F01-FC57C1DE5B59}"/>
              </a:ext>
            </a:extLst>
          </p:cNvPr>
          <p:cNvSpPr txBox="1"/>
          <p:nvPr/>
        </p:nvSpPr>
        <p:spPr>
          <a:xfrm>
            <a:off x="827922" y="2027369"/>
            <a:ext cx="42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Usamos a biblioteca “</a:t>
            </a:r>
            <a:r>
              <a:rPr lang="pt-BR" dirty="0" err="1"/>
              <a:t>Spacy</a:t>
            </a:r>
            <a:r>
              <a:rPr lang="pt-BR" dirty="0"/>
              <a:t>” para resolver o problema de forma mais automática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207C54F-4672-4A6F-9EC7-179B241208DC}"/>
              </a:ext>
            </a:extLst>
          </p:cNvPr>
          <p:cNvCxnSpPr>
            <a:cxnSpLocks/>
          </p:cNvCxnSpPr>
          <p:nvPr/>
        </p:nvCxnSpPr>
        <p:spPr>
          <a:xfrm flipH="1">
            <a:off x="2849217" y="2814259"/>
            <a:ext cx="23608" cy="34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A2C707-1D54-4C95-8A53-2BDA80BB0ADF}"/>
              </a:ext>
            </a:extLst>
          </p:cNvPr>
          <p:cNvSpPr txBox="1"/>
          <p:nvPr/>
        </p:nvSpPr>
        <p:spPr>
          <a:xfrm>
            <a:off x="1526729" y="4416785"/>
            <a:ext cx="269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Fez a classificação dentro das categorias definidas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313A45-48B5-4B2C-A4ED-60D23DAF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819522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celestial futuro</Template>
  <TotalTime>400</TotalTime>
  <Words>207</Words>
  <Application>Microsoft Office PowerPoint</Application>
  <PresentationFormat>Widescreen</PresentationFormat>
  <Paragraphs>40</Paragraphs>
  <Slides>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Celeste</vt:lpstr>
      <vt:lpstr>Classificação Produtos - elo 7</vt:lpstr>
      <vt:lpstr>Problema</vt:lpstr>
      <vt:lpstr>Proposta de solução</vt:lpstr>
      <vt:lpstr>Resultados</vt:lpstr>
      <vt:lpstr>OBRIGADO!</vt:lpstr>
      <vt:lpstr>Apresentação do PowerPoint</vt:lpstr>
      <vt:lpstr>Tecnologia da rede</vt:lpstr>
      <vt:lpstr>Dois modelos diversos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Classificação elo 7</dc:title>
  <dc:creator>Lívia Zanfelici Fanucchi</dc:creator>
  <cp:lastModifiedBy>LUCAS BUK CARDOSO</cp:lastModifiedBy>
  <cp:revision>24</cp:revision>
  <dcterms:created xsi:type="dcterms:W3CDTF">2021-06-22T21:30:12Z</dcterms:created>
  <dcterms:modified xsi:type="dcterms:W3CDTF">2021-06-23T19:49:45Z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