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96327-D694-4722-824F-7432DD16442D}" type="datetimeFigureOut">
              <a:rPr lang="fr-FR" smtClean="0"/>
              <a:t>21/05/2025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A47C4-2B4D-42AB-B309-540E4B581A9E}" type="slidenum">
              <a:rPr lang="fr-FR" smtClean="0"/>
              <a:t>‹N°›</a:t>
            </a:fld>
            <a:endParaRPr lang="fr-FR"/>
          </a:p>
        </p:txBody>
      </p:sp>
    </p:spTree>
    <p:extLst>
      <p:ext uri="{BB962C8B-B14F-4D97-AF65-F5344CB8AC3E}">
        <p14:creationId xmlns:p14="http://schemas.microsoft.com/office/powerpoint/2010/main" val="90704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EFC7F2-7B03-4FE0-B83F-99226BD87A7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A805AB1-33D6-4793-8C2C-939304E3C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F92C474-6590-49E0-A981-4E6F117B12B5}"/>
              </a:ext>
            </a:extLst>
          </p:cNvPr>
          <p:cNvSpPr>
            <a:spLocks noGrp="1"/>
          </p:cNvSpPr>
          <p:nvPr>
            <p:ph type="dt" sz="half" idx="10"/>
          </p:nvPr>
        </p:nvSpPr>
        <p:spPr/>
        <p:txBody>
          <a:bodyPr/>
          <a:lstStyle/>
          <a:p>
            <a:fld id="{4FBA07FF-70CC-41B8-8B6A-23003F3FEE64}" type="datetime1">
              <a:rPr lang="fr-FR" smtClean="0"/>
              <a:t>21/05/2025</a:t>
            </a:fld>
            <a:endParaRPr lang="fr-FR"/>
          </a:p>
        </p:txBody>
      </p:sp>
      <p:sp>
        <p:nvSpPr>
          <p:cNvPr id="5" name="Espace réservé du pied de page 4">
            <a:extLst>
              <a:ext uri="{FF2B5EF4-FFF2-40B4-BE49-F238E27FC236}">
                <a16:creationId xmlns:a16="http://schemas.microsoft.com/office/drawing/2014/main" id="{7C080F7F-2337-4E3E-8469-9E66C8088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0F9E8E-30F9-40CE-B2AD-694FADD54F4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5886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3EBA4-7F73-4C1D-AEC9-3B26BE933C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47C3562-7BC3-4223-BE7E-D7A1F1F6AEF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E088284-45AD-45C8-AAF0-3EE82704A315}"/>
              </a:ext>
            </a:extLst>
          </p:cNvPr>
          <p:cNvSpPr>
            <a:spLocks noGrp="1"/>
          </p:cNvSpPr>
          <p:nvPr>
            <p:ph type="dt" sz="half" idx="10"/>
          </p:nvPr>
        </p:nvSpPr>
        <p:spPr/>
        <p:txBody>
          <a:bodyPr/>
          <a:lstStyle/>
          <a:p>
            <a:fld id="{3B44F5C3-4395-4438-AE67-67524CC35B9F}" type="datetime1">
              <a:rPr lang="fr-FR" smtClean="0"/>
              <a:t>21/05/2025</a:t>
            </a:fld>
            <a:endParaRPr lang="fr-FR"/>
          </a:p>
        </p:txBody>
      </p:sp>
      <p:sp>
        <p:nvSpPr>
          <p:cNvPr id="5" name="Espace réservé du pied de page 4">
            <a:extLst>
              <a:ext uri="{FF2B5EF4-FFF2-40B4-BE49-F238E27FC236}">
                <a16:creationId xmlns:a16="http://schemas.microsoft.com/office/drawing/2014/main" id="{6A764114-06ED-4848-90DD-EBBB13F119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76E32F-7605-4D77-92A3-9E6988B0346A}"/>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373964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2A0DEC-B78A-4397-9F1B-4CEAA3E4C5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86EA0CD-1C85-49D5-B0FB-A835D78D1DD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7BFE50-6223-4959-A6EE-D8BE80010E39}"/>
              </a:ext>
            </a:extLst>
          </p:cNvPr>
          <p:cNvSpPr>
            <a:spLocks noGrp="1"/>
          </p:cNvSpPr>
          <p:nvPr>
            <p:ph type="dt" sz="half" idx="10"/>
          </p:nvPr>
        </p:nvSpPr>
        <p:spPr/>
        <p:txBody>
          <a:bodyPr/>
          <a:lstStyle/>
          <a:p>
            <a:fld id="{DE890BA3-AAF0-4F43-AC25-5ABD8138C551}" type="datetime1">
              <a:rPr lang="fr-FR" smtClean="0"/>
              <a:t>21/05/2025</a:t>
            </a:fld>
            <a:endParaRPr lang="fr-FR"/>
          </a:p>
        </p:txBody>
      </p:sp>
      <p:sp>
        <p:nvSpPr>
          <p:cNvPr id="5" name="Espace réservé du pied de page 4">
            <a:extLst>
              <a:ext uri="{FF2B5EF4-FFF2-40B4-BE49-F238E27FC236}">
                <a16:creationId xmlns:a16="http://schemas.microsoft.com/office/drawing/2014/main" id="{46332439-31FD-4AD7-80EE-02B37871A7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1CFE3B-335B-4774-84C0-EF745447E358}"/>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7380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AC0CB-9AFE-4286-8692-8FCBBD2898F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552A3C-9028-4FEE-AE33-00232683142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EB273B-96E7-4A25-BB14-6867E7FD1C62}"/>
              </a:ext>
            </a:extLst>
          </p:cNvPr>
          <p:cNvSpPr>
            <a:spLocks noGrp="1"/>
          </p:cNvSpPr>
          <p:nvPr>
            <p:ph type="dt" sz="half" idx="10"/>
          </p:nvPr>
        </p:nvSpPr>
        <p:spPr/>
        <p:txBody>
          <a:bodyPr/>
          <a:lstStyle/>
          <a:p>
            <a:fld id="{141DE4FD-F05B-4D05-8E07-FFA01DB74C8B}" type="datetime1">
              <a:rPr lang="fr-FR" smtClean="0"/>
              <a:t>21/05/2025</a:t>
            </a:fld>
            <a:endParaRPr lang="fr-FR"/>
          </a:p>
        </p:txBody>
      </p:sp>
      <p:sp>
        <p:nvSpPr>
          <p:cNvPr id="5" name="Espace réservé du pied de page 4">
            <a:extLst>
              <a:ext uri="{FF2B5EF4-FFF2-40B4-BE49-F238E27FC236}">
                <a16:creationId xmlns:a16="http://schemas.microsoft.com/office/drawing/2014/main" id="{4591A7E1-E397-4283-9A91-05CED88E58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082426-32F6-4276-BCEE-5C68B39EB944}"/>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50909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F558E-612A-488A-8FA5-D779A569DF6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EC60D6-8A1C-4536-8DA4-296EC347F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D5D9966-7946-48EC-B8EE-1CA22F862714}"/>
              </a:ext>
            </a:extLst>
          </p:cNvPr>
          <p:cNvSpPr>
            <a:spLocks noGrp="1"/>
          </p:cNvSpPr>
          <p:nvPr>
            <p:ph type="dt" sz="half" idx="10"/>
          </p:nvPr>
        </p:nvSpPr>
        <p:spPr/>
        <p:txBody>
          <a:bodyPr/>
          <a:lstStyle/>
          <a:p>
            <a:fld id="{BB854AD3-F383-4BC6-9D60-BE7E0D763692}" type="datetime1">
              <a:rPr lang="fr-FR" smtClean="0"/>
              <a:t>21/05/2025</a:t>
            </a:fld>
            <a:endParaRPr lang="fr-FR"/>
          </a:p>
        </p:txBody>
      </p:sp>
      <p:sp>
        <p:nvSpPr>
          <p:cNvPr id="5" name="Espace réservé du pied de page 4">
            <a:extLst>
              <a:ext uri="{FF2B5EF4-FFF2-40B4-BE49-F238E27FC236}">
                <a16:creationId xmlns:a16="http://schemas.microsoft.com/office/drawing/2014/main" id="{E8A9A1D0-DA56-4940-9A76-F3B9F00C271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BCDE2F-CE64-4D19-A6F9-0DA8F7030575}"/>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3417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D2D7F1-8638-45AD-ADD7-58C7F40353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75AC32A-C40C-4AE3-854D-844BF800CD7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DB8B8E7-713A-45D4-A0DE-601EED2C2DB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D52065A-B0AD-48AB-A47C-98C455605C8E}"/>
              </a:ext>
            </a:extLst>
          </p:cNvPr>
          <p:cNvSpPr>
            <a:spLocks noGrp="1"/>
          </p:cNvSpPr>
          <p:nvPr>
            <p:ph type="dt" sz="half" idx="10"/>
          </p:nvPr>
        </p:nvSpPr>
        <p:spPr/>
        <p:txBody>
          <a:bodyPr/>
          <a:lstStyle/>
          <a:p>
            <a:fld id="{F2331AFF-0E2A-450A-86D4-17DA999F9748}" type="datetime1">
              <a:rPr lang="fr-FR" smtClean="0"/>
              <a:t>21/05/2025</a:t>
            </a:fld>
            <a:endParaRPr lang="fr-FR"/>
          </a:p>
        </p:txBody>
      </p:sp>
      <p:sp>
        <p:nvSpPr>
          <p:cNvPr id="6" name="Espace réservé du pied de page 5">
            <a:extLst>
              <a:ext uri="{FF2B5EF4-FFF2-40B4-BE49-F238E27FC236}">
                <a16:creationId xmlns:a16="http://schemas.microsoft.com/office/drawing/2014/main" id="{19A3D1D7-BC60-4D95-8FFE-4306065A66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78C879-2B9E-4924-AC21-B9F52D8B645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23677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E7479-923A-441D-86EE-663E123F9E5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988CB09-88B4-46F6-B098-BCE6C5EB5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0D4794-9629-48B3-ABD8-99033B53E21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05B0A0E-E03C-46A2-84E5-23910D310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1F4664-ACAA-4ED9-B80E-94BC293B0BF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CE99DAF-2C40-4633-B052-AE29AE6B8A16}"/>
              </a:ext>
            </a:extLst>
          </p:cNvPr>
          <p:cNvSpPr>
            <a:spLocks noGrp="1"/>
          </p:cNvSpPr>
          <p:nvPr>
            <p:ph type="dt" sz="half" idx="10"/>
          </p:nvPr>
        </p:nvSpPr>
        <p:spPr/>
        <p:txBody>
          <a:bodyPr/>
          <a:lstStyle/>
          <a:p>
            <a:fld id="{8DBD12ED-98F8-4765-8EE7-014F1E5F35FE}" type="datetime1">
              <a:rPr lang="fr-FR" smtClean="0"/>
              <a:t>21/05/2025</a:t>
            </a:fld>
            <a:endParaRPr lang="fr-FR"/>
          </a:p>
        </p:txBody>
      </p:sp>
      <p:sp>
        <p:nvSpPr>
          <p:cNvPr id="8" name="Espace réservé du pied de page 7">
            <a:extLst>
              <a:ext uri="{FF2B5EF4-FFF2-40B4-BE49-F238E27FC236}">
                <a16:creationId xmlns:a16="http://schemas.microsoft.com/office/drawing/2014/main" id="{28296D6D-862C-4080-8FE8-2DBBA229602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5828039-CDDF-440D-B976-2F0466DB13C5}"/>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21228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4AF6C-0B09-4ABE-BEF9-DE2EAC9ACB4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3C1905-E25D-4E3A-AA0C-87DC1C5701D0}"/>
              </a:ext>
            </a:extLst>
          </p:cNvPr>
          <p:cNvSpPr>
            <a:spLocks noGrp="1"/>
          </p:cNvSpPr>
          <p:nvPr>
            <p:ph type="dt" sz="half" idx="10"/>
          </p:nvPr>
        </p:nvSpPr>
        <p:spPr/>
        <p:txBody>
          <a:bodyPr/>
          <a:lstStyle/>
          <a:p>
            <a:fld id="{C2F438A8-7ECF-48A0-8A43-A48BD1AAEE02}" type="datetime1">
              <a:rPr lang="fr-FR" smtClean="0"/>
              <a:t>21/05/2025</a:t>
            </a:fld>
            <a:endParaRPr lang="fr-FR"/>
          </a:p>
        </p:txBody>
      </p:sp>
      <p:sp>
        <p:nvSpPr>
          <p:cNvPr id="4" name="Espace réservé du pied de page 3">
            <a:extLst>
              <a:ext uri="{FF2B5EF4-FFF2-40B4-BE49-F238E27FC236}">
                <a16:creationId xmlns:a16="http://schemas.microsoft.com/office/drawing/2014/main" id="{A3CFB3B5-5FB8-4727-B05A-17098CBDB50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FC26A78-5DDA-47B4-8251-651A4139D42E}"/>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77990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3A7E68-0C55-4F3A-9FDD-B7795B0094E3}"/>
              </a:ext>
            </a:extLst>
          </p:cNvPr>
          <p:cNvSpPr>
            <a:spLocks noGrp="1"/>
          </p:cNvSpPr>
          <p:nvPr>
            <p:ph type="dt" sz="half" idx="10"/>
          </p:nvPr>
        </p:nvSpPr>
        <p:spPr/>
        <p:txBody>
          <a:bodyPr/>
          <a:lstStyle/>
          <a:p>
            <a:fld id="{9B7019D5-9652-4C05-A292-69DAF8DDB2A4}" type="datetime1">
              <a:rPr lang="fr-FR" smtClean="0"/>
              <a:t>21/05/2025</a:t>
            </a:fld>
            <a:endParaRPr lang="fr-FR"/>
          </a:p>
        </p:txBody>
      </p:sp>
      <p:sp>
        <p:nvSpPr>
          <p:cNvPr id="3" name="Espace réservé du pied de page 2">
            <a:extLst>
              <a:ext uri="{FF2B5EF4-FFF2-40B4-BE49-F238E27FC236}">
                <a16:creationId xmlns:a16="http://schemas.microsoft.com/office/drawing/2014/main" id="{AAE1A8EF-D79C-46D9-804C-3310CA272F5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095B34C-B43A-4AC7-B422-C94F27382D1D}"/>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10410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C353B3-B73E-404F-9E94-2E478C8445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9B6F17C-2C4C-45BF-BB52-33766F464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CB6AE7B-DF0E-49E0-828F-71EAEA358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1475E4-FC7E-4273-AAB9-7F99B3753A2B}"/>
              </a:ext>
            </a:extLst>
          </p:cNvPr>
          <p:cNvSpPr>
            <a:spLocks noGrp="1"/>
          </p:cNvSpPr>
          <p:nvPr>
            <p:ph type="dt" sz="half" idx="10"/>
          </p:nvPr>
        </p:nvSpPr>
        <p:spPr/>
        <p:txBody>
          <a:bodyPr/>
          <a:lstStyle/>
          <a:p>
            <a:fld id="{2CAEF280-75B7-40E4-9996-81BA097847BD}" type="datetime1">
              <a:rPr lang="fr-FR" smtClean="0"/>
              <a:t>21/05/2025</a:t>
            </a:fld>
            <a:endParaRPr lang="fr-FR"/>
          </a:p>
        </p:txBody>
      </p:sp>
      <p:sp>
        <p:nvSpPr>
          <p:cNvPr id="6" name="Espace réservé du pied de page 5">
            <a:extLst>
              <a:ext uri="{FF2B5EF4-FFF2-40B4-BE49-F238E27FC236}">
                <a16:creationId xmlns:a16="http://schemas.microsoft.com/office/drawing/2014/main" id="{B067D0A2-0A99-45DB-B4C5-67B7B7B10EB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B28464-15F0-4762-AB38-54CEDF5DDE01}"/>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43538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5934-92FE-4D64-9FA0-A887075FB3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C3B0998-749E-4859-87F1-6FA194AF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4A5F093-262A-40AB-9139-D1950DFE1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044A3E-301D-4D02-831D-AAE3F8B8FBEC}"/>
              </a:ext>
            </a:extLst>
          </p:cNvPr>
          <p:cNvSpPr>
            <a:spLocks noGrp="1"/>
          </p:cNvSpPr>
          <p:nvPr>
            <p:ph type="dt" sz="half" idx="10"/>
          </p:nvPr>
        </p:nvSpPr>
        <p:spPr/>
        <p:txBody>
          <a:bodyPr/>
          <a:lstStyle/>
          <a:p>
            <a:fld id="{25530486-7C56-4D41-A615-5DA251E03D82}" type="datetime1">
              <a:rPr lang="fr-FR" smtClean="0"/>
              <a:t>21/05/2025</a:t>
            </a:fld>
            <a:endParaRPr lang="fr-FR"/>
          </a:p>
        </p:txBody>
      </p:sp>
      <p:sp>
        <p:nvSpPr>
          <p:cNvPr id="6" name="Espace réservé du pied de page 5">
            <a:extLst>
              <a:ext uri="{FF2B5EF4-FFF2-40B4-BE49-F238E27FC236}">
                <a16:creationId xmlns:a16="http://schemas.microsoft.com/office/drawing/2014/main" id="{8839E34B-28A0-4EDF-8B95-C8BDE61FDE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ED3E94A-92BB-480C-8D56-265619E54A7B}"/>
              </a:ext>
            </a:extLst>
          </p:cNvPr>
          <p:cNvSpPr>
            <a:spLocks noGrp="1"/>
          </p:cNvSpPr>
          <p:nvPr>
            <p:ph type="sldNum" sz="quarter" idx="12"/>
          </p:nvPr>
        </p:nvSpPr>
        <p:spPr/>
        <p:txBody>
          <a:bodyPr/>
          <a:lstStyle/>
          <a:p>
            <a:fld id="{558C35AD-677D-4632-AA72-FFDBC9F9917F}" type="slidenum">
              <a:rPr lang="fr-FR" smtClean="0"/>
              <a:t>‹N°›</a:t>
            </a:fld>
            <a:endParaRPr lang="fr-FR"/>
          </a:p>
        </p:txBody>
      </p:sp>
    </p:spTree>
    <p:extLst>
      <p:ext uri="{BB962C8B-B14F-4D97-AF65-F5344CB8AC3E}">
        <p14:creationId xmlns:p14="http://schemas.microsoft.com/office/powerpoint/2010/main" val="319947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517BD92-341A-43CC-ADD5-E8415E096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61D450E-6488-457D-AF4C-3846ECE67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AEB54C-88BB-49E3-9410-9EF4FE107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AD6AC-688B-4592-874A-164293D5C239}" type="datetime1">
              <a:rPr lang="fr-FR" smtClean="0"/>
              <a:t>21/05/2025</a:t>
            </a:fld>
            <a:endParaRPr lang="fr-FR"/>
          </a:p>
        </p:txBody>
      </p:sp>
      <p:sp>
        <p:nvSpPr>
          <p:cNvPr id="5" name="Espace réservé du pied de page 4">
            <a:extLst>
              <a:ext uri="{FF2B5EF4-FFF2-40B4-BE49-F238E27FC236}">
                <a16:creationId xmlns:a16="http://schemas.microsoft.com/office/drawing/2014/main" id="{0A1AB524-7822-4E17-95BA-849667431D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073EED9-2FEA-4E07-A9CA-93E4869F5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C35AD-677D-4632-AA72-FFDBC9F9917F}" type="slidenum">
              <a:rPr lang="fr-FR" smtClean="0"/>
              <a:t>‹N°›</a:t>
            </a:fld>
            <a:endParaRPr lang="fr-FR"/>
          </a:p>
        </p:txBody>
      </p:sp>
    </p:spTree>
    <p:extLst>
      <p:ext uri="{BB962C8B-B14F-4D97-AF65-F5344CB8AC3E}">
        <p14:creationId xmlns:p14="http://schemas.microsoft.com/office/powerpoint/2010/main" val="338389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psytoolkit.org/doc3.6.2/online-survey-syntax.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sytoolkit.org/c/3.6.2/login"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sytoolkit.org/doc3.6.2/syntax.html" TargetMode="External"/><Relationship Id="rId7" Type="http://schemas.openxmlformats.org/officeDocument/2006/relationships/hyperlink" Target="https://www.psytoolkit.org/survey-library/" TargetMode="External"/><Relationship Id="rId2" Type="http://schemas.openxmlformats.org/officeDocument/2006/relationships/hyperlink" Target="https://www.psytoolkit.org/c/3.6.2/login" TargetMode="External"/><Relationship Id="rId1" Type="http://schemas.openxmlformats.org/officeDocument/2006/relationships/slideLayout" Target="../slideLayouts/slideLayout1.xml"/><Relationship Id="rId6" Type="http://schemas.openxmlformats.org/officeDocument/2006/relationships/hyperlink" Target="https://www.psytoolkit.org/experiment-library/" TargetMode="External"/><Relationship Id="rId5" Type="http://schemas.openxmlformats.org/officeDocument/2006/relationships/hyperlink" Target="https://www.psytoolkit.org/lessons/" TargetMode="External"/><Relationship Id="rId4" Type="http://schemas.openxmlformats.org/officeDocument/2006/relationships/hyperlink" Target="https://www.psytoolkit.org/doc3.6.2/short_synta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psytoolkit.org/doc3.6.2/short_syntax.htm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Formation doctorale</a:t>
            </a:r>
          </a:p>
        </p:txBody>
      </p:sp>
      <p:sp>
        <p:nvSpPr>
          <p:cNvPr id="9" name="ZoneTexte 8">
            <a:extLst>
              <a:ext uri="{FF2B5EF4-FFF2-40B4-BE49-F238E27FC236}">
                <a16:creationId xmlns:a16="http://schemas.microsoft.com/office/drawing/2014/main" id="{A9A51099-4AD5-42BF-B40D-460873784D07}"/>
              </a:ext>
            </a:extLst>
          </p:cNvPr>
          <p:cNvSpPr txBox="1"/>
          <p:nvPr/>
        </p:nvSpPr>
        <p:spPr>
          <a:xfrm>
            <a:off x="1847461" y="1343612"/>
            <a:ext cx="8780106" cy="584775"/>
          </a:xfrm>
          <a:prstGeom prst="rect">
            <a:avLst/>
          </a:prstGeom>
          <a:noFill/>
        </p:spPr>
        <p:txBody>
          <a:bodyPr wrap="square" rtlCol="0">
            <a:spAutoFit/>
          </a:bodyPr>
          <a:lstStyle/>
          <a:p>
            <a:pPr algn="ctr"/>
            <a:r>
              <a:rPr lang="fr-FR" sz="3200" dirty="0">
                <a:latin typeface="Times New Roman" panose="02020603050405020304" pitchFamily="18" charset="0"/>
                <a:cs typeface="Times New Roman" panose="02020603050405020304" pitchFamily="18" charset="0"/>
              </a:rPr>
              <a:t>Initiation à PsyToolKit</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4837922"/>
            <a:ext cx="2530151" cy="1015663"/>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Boussard Lucas</a:t>
            </a:r>
          </a:p>
          <a:p>
            <a:r>
              <a:rPr lang="fr-FR" sz="2000" dirty="0" err="1">
                <a:latin typeface="Times New Roman" panose="02020603050405020304" pitchFamily="18" charset="0"/>
                <a:cs typeface="Times New Roman" panose="02020603050405020304" pitchFamily="18" charset="0"/>
              </a:rPr>
              <a:t>Ph.D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Student</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LICAÉ, UFR STAPS</a:t>
            </a:r>
            <a:endParaRPr lang="fr-FR" sz="32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a:t>
            </a:fld>
            <a:endParaRPr lang="fr-FR"/>
          </a:p>
        </p:txBody>
      </p:sp>
      <p:pic>
        <p:nvPicPr>
          <p:cNvPr id="1026" name="Picture 2" descr="PsyToolkit - YouTube">
            <a:extLst>
              <a:ext uri="{FF2B5EF4-FFF2-40B4-BE49-F238E27FC236}">
                <a16:creationId xmlns:a16="http://schemas.microsoft.com/office/drawing/2014/main" id="{FF0DEE9C-2263-45C5-89C1-678FC3E4B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223231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0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Exemple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10</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Utilisation d’une échelle de Likert</a:t>
            </a:r>
          </a:p>
        </p:txBody>
      </p:sp>
      <p:pic>
        <p:nvPicPr>
          <p:cNvPr id="4" name="Image 3">
            <a:extLst>
              <a:ext uri="{FF2B5EF4-FFF2-40B4-BE49-F238E27FC236}">
                <a16:creationId xmlns:a16="http://schemas.microsoft.com/office/drawing/2014/main" id="{A38968D9-77DA-4F21-9DC8-F576913C855E}"/>
              </a:ext>
            </a:extLst>
          </p:cNvPr>
          <p:cNvPicPr>
            <a:picLocks noChangeAspect="1"/>
          </p:cNvPicPr>
          <p:nvPr/>
        </p:nvPicPr>
        <p:blipFill>
          <a:blip r:embed="rId2"/>
          <a:stretch>
            <a:fillRect/>
          </a:stretch>
        </p:blipFill>
        <p:spPr>
          <a:xfrm>
            <a:off x="333554" y="1529370"/>
            <a:ext cx="11524891" cy="3799259"/>
          </a:xfrm>
          <a:prstGeom prst="rect">
            <a:avLst/>
          </a:prstGeom>
        </p:spPr>
      </p:pic>
    </p:spTree>
    <p:extLst>
      <p:ext uri="{BB962C8B-B14F-4D97-AF65-F5344CB8AC3E}">
        <p14:creationId xmlns:p14="http://schemas.microsoft.com/office/powerpoint/2010/main" val="233842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Possibilités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11</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Documentation : </a:t>
            </a:r>
            <a:r>
              <a:rPr lang="fr-FR" dirty="0">
                <a:latin typeface="Times New Roman" panose="02020603050405020304" pitchFamily="18" charset="0"/>
                <a:cs typeface="Times New Roman" panose="02020603050405020304" pitchFamily="18" charset="0"/>
                <a:hlinkClick r:id="rId2"/>
              </a:rPr>
              <a:t>https://www.psytoolkit.org/doc3.6.2/online-survey-syntax.html</a:t>
            </a:r>
            <a:r>
              <a:rPr lang="fr-FR" dirty="0">
                <a:latin typeface="Times New Roman" panose="02020603050405020304" pitchFamily="18" charset="0"/>
                <a:cs typeface="Times New Roman" panose="02020603050405020304" pitchFamily="18" charset="0"/>
              </a:rPr>
              <a:t> </a:t>
            </a:r>
          </a:p>
        </p:txBody>
      </p:sp>
      <p:sp>
        <p:nvSpPr>
          <p:cNvPr id="6" name="ZoneTexte 5">
            <a:extLst>
              <a:ext uri="{FF2B5EF4-FFF2-40B4-BE49-F238E27FC236}">
                <a16:creationId xmlns:a16="http://schemas.microsoft.com/office/drawing/2014/main" id="{2B0A1649-C833-4F2D-97C3-73D7A3C1F134}"/>
              </a:ext>
            </a:extLst>
          </p:cNvPr>
          <p:cNvSpPr txBox="1"/>
          <p:nvPr/>
        </p:nvSpPr>
        <p:spPr>
          <a:xfrm>
            <a:off x="447675" y="1705189"/>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Énormément de possibilités.. C’est à vous de voir ce qui vous intéresse. </a:t>
            </a:r>
          </a:p>
        </p:txBody>
      </p:sp>
      <p:sp>
        <p:nvSpPr>
          <p:cNvPr id="7" name="ZoneTexte 6">
            <a:extLst>
              <a:ext uri="{FF2B5EF4-FFF2-40B4-BE49-F238E27FC236}">
                <a16:creationId xmlns:a16="http://schemas.microsoft.com/office/drawing/2014/main" id="{4E415156-2DBB-419D-A190-C18232D48D9D}"/>
              </a:ext>
            </a:extLst>
          </p:cNvPr>
          <p:cNvSpPr txBox="1"/>
          <p:nvPr/>
        </p:nvSpPr>
        <p:spPr>
          <a:xfrm>
            <a:off x="447675" y="3309025"/>
            <a:ext cx="1129665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Activité : Créer un questionnaire avec différents types de questions sur deux pages. Vous devrez mettre des paramètres pour les questions. </a:t>
            </a:r>
            <a:r>
              <a:rPr lang="fr-FR" i="1" dirty="0">
                <a:latin typeface="Times New Roman" panose="02020603050405020304" pitchFamily="18" charset="0"/>
                <a:cs typeface="Times New Roman" panose="02020603050405020304" pitchFamily="18" charset="0"/>
              </a:rPr>
              <a:t>Ex. {min=18, max=100} Veuillez entrer votre âge.  </a:t>
            </a:r>
          </a:p>
        </p:txBody>
      </p:sp>
    </p:spTree>
    <p:extLst>
      <p:ext uri="{BB962C8B-B14F-4D97-AF65-F5344CB8AC3E}">
        <p14:creationId xmlns:p14="http://schemas.microsoft.com/office/powerpoint/2010/main" val="29531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Mettre en ligne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12</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4247317"/>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Online/Offline survey status. </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Paramétrages des différentes informations ou options de la survey. Attention si vous faites une </a:t>
            </a:r>
            <a:r>
              <a:rPr lang="fr-FR" dirty="0" err="1">
                <a:latin typeface="Times New Roman" panose="02020603050405020304" pitchFamily="18" charset="0"/>
                <a:cs typeface="Times New Roman" panose="02020603050405020304" pitchFamily="18" charset="0"/>
              </a:rPr>
              <a:t>embedded</a:t>
            </a:r>
            <a:r>
              <a:rPr lang="fr-FR" dirty="0">
                <a:latin typeface="Times New Roman" panose="02020603050405020304" pitchFamily="18" charset="0"/>
                <a:cs typeface="Times New Roman" panose="02020603050405020304" pitchFamily="18" charset="0"/>
              </a:rPr>
              <a:t> survey il faut paramétrer en amont vos différentes variables en sortie. </a:t>
            </a:r>
          </a:p>
        </p:txBody>
      </p:sp>
      <p:pic>
        <p:nvPicPr>
          <p:cNvPr id="6" name="Image 5">
            <a:extLst>
              <a:ext uri="{FF2B5EF4-FFF2-40B4-BE49-F238E27FC236}">
                <a16:creationId xmlns:a16="http://schemas.microsoft.com/office/drawing/2014/main" id="{17EA8943-970A-448E-945A-D3E50A3A0C57}"/>
              </a:ext>
            </a:extLst>
          </p:cNvPr>
          <p:cNvPicPr>
            <a:picLocks noChangeAspect="1"/>
          </p:cNvPicPr>
          <p:nvPr/>
        </p:nvPicPr>
        <p:blipFill>
          <a:blip r:embed="rId2"/>
          <a:stretch>
            <a:fillRect/>
          </a:stretch>
        </p:blipFill>
        <p:spPr>
          <a:xfrm>
            <a:off x="683823" y="1774813"/>
            <a:ext cx="10669977" cy="2369690"/>
          </a:xfrm>
          <a:prstGeom prst="rect">
            <a:avLst/>
          </a:prstGeom>
        </p:spPr>
      </p:pic>
    </p:spTree>
    <p:extLst>
      <p:ext uri="{BB962C8B-B14F-4D97-AF65-F5344CB8AC3E}">
        <p14:creationId xmlns:p14="http://schemas.microsoft.com/office/powerpoint/2010/main" val="326496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Récupérer les données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13</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646331"/>
          </a:xfrm>
          <a:prstGeom prst="rect">
            <a:avLst/>
          </a:prstGeom>
          <a:noFill/>
        </p:spPr>
        <p:txBody>
          <a:bodyPr wrap="square" rtlCol="0">
            <a:spAutoFit/>
          </a:bodyPr>
          <a:lstStyle/>
          <a:p>
            <a:r>
              <a:rPr lang="fr-FR" dirty="0" err="1">
                <a:latin typeface="Times New Roman" panose="02020603050405020304" pitchFamily="18" charset="0"/>
                <a:cs typeface="Times New Roman" panose="02020603050405020304" pitchFamily="18" charset="0"/>
              </a:rPr>
              <a:t>Prepare</a:t>
            </a:r>
            <a:r>
              <a:rPr lang="fr-FR" dirty="0">
                <a:latin typeface="Times New Roman" panose="02020603050405020304" pitchFamily="18" charset="0"/>
                <a:cs typeface="Times New Roman" panose="02020603050405020304" pitchFamily="18" charset="0"/>
              </a:rPr>
              <a:t> and Download </a:t>
            </a:r>
            <a:r>
              <a:rPr lang="fr-FR" dirty="0" err="1">
                <a:latin typeface="Times New Roman" panose="02020603050405020304" pitchFamily="18" charset="0"/>
                <a:cs typeface="Times New Roman" panose="02020603050405020304" pitchFamily="18" charset="0"/>
              </a:rPr>
              <a:t>Particiant</a:t>
            </a:r>
            <a:r>
              <a:rPr lang="fr-FR" dirty="0">
                <a:latin typeface="Times New Roman" panose="02020603050405020304" pitchFamily="18" charset="0"/>
                <a:cs typeface="Times New Roman" panose="02020603050405020304" pitchFamily="18" charset="0"/>
              </a:rPr>
              <a:t> Data</a:t>
            </a:r>
          </a:p>
          <a:p>
            <a:endParaRPr lang="fr-FR"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1E198EF2-F2DE-425F-8319-7A8186C533DA}"/>
              </a:ext>
            </a:extLst>
          </p:cNvPr>
          <p:cNvPicPr>
            <a:picLocks noChangeAspect="1"/>
          </p:cNvPicPr>
          <p:nvPr/>
        </p:nvPicPr>
        <p:blipFill>
          <a:blip r:embed="rId2"/>
          <a:stretch>
            <a:fillRect/>
          </a:stretch>
        </p:blipFill>
        <p:spPr>
          <a:xfrm>
            <a:off x="793630" y="1629776"/>
            <a:ext cx="10239555" cy="3127588"/>
          </a:xfrm>
          <a:prstGeom prst="rect">
            <a:avLst/>
          </a:prstGeom>
        </p:spPr>
      </p:pic>
    </p:spTree>
    <p:extLst>
      <p:ext uri="{BB962C8B-B14F-4D97-AF65-F5344CB8AC3E}">
        <p14:creationId xmlns:p14="http://schemas.microsoft.com/office/powerpoint/2010/main" val="285346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Activité perso</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14</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En lien avec votre thématique de recherche ou vos besoins personnels, concevez une expérimentation / un questionnaire. Faites le passer à une autre personne ou vous-même, récupérer les données et analysez ces données. </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57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Syllabus</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1180322"/>
            <a:ext cx="11296650"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Objectif : Réussir à coder sur PsyToolKit une expérimentation/questionnaire, récolter des données, analyser des données pour répondre à un besoin spécifique (recherche/enseignement).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2</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2152232"/>
            <a:ext cx="11296650" cy="250094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Sous-objectifs : </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Présentation PsyToolKit</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Expérimentation/questionnaire</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Récolter des données</a:t>
            </a:r>
          </a:p>
          <a:p>
            <a:pPr marL="342900" indent="-342900">
              <a:lnSpc>
                <a:spcPct val="200000"/>
              </a:lnSpc>
              <a:buAutoNum type="arabicPeriod"/>
            </a:pPr>
            <a:r>
              <a:rPr lang="fr-FR" dirty="0">
                <a:latin typeface="Times New Roman" panose="02020603050405020304" pitchFamily="18" charset="0"/>
                <a:cs typeface="Times New Roman" panose="02020603050405020304" pitchFamily="18" charset="0"/>
              </a:rPr>
              <a:t>Analyser des données </a:t>
            </a:r>
          </a:p>
        </p:txBody>
      </p:sp>
    </p:spTree>
    <p:extLst>
      <p:ext uri="{BB962C8B-B14F-4D97-AF65-F5344CB8AC3E}">
        <p14:creationId xmlns:p14="http://schemas.microsoft.com/office/powerpoint/2010/main" val="790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Présentation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3</a:t>
            </a:fld>
            <a:endParaRPr lang="fr-FR"/>
          </a:p>
        </p:txBody>
      </p:sp>
      <p:pic>
        <p:nvPicPr>
          <p:cNvPr id="6" name="Image 5">
            <a:extLst>
              <a:ext uri="{FF2B5EF4-FFF2-40B4-BE49-F238E27FC236}">
                <a16:creationId xmlns:a16="http://schemas.microsoft.com/office/drawing/2014/main" id="{308FF7D4-2D63-4B8F-858A-5A6FEA931E7C}"/>
              </a:ext>
            </a:extLst>
          </p:cNvPr>
          <p:cNvPicPr>
            <a:picLocks noChangeAspect="1"/>
          </p:cNvPicPr>
          <p:nvPr/>
        </p:nvPicPr>
        <p:blipFill>
          <a:blip r:embed="rId2"/>
          <a:stretch>
            <a:fillRect/>
          </a:stretch>
        </p:blipFill>
        <p:spPr>
          <a:xfrm>
            <a:off x="2859395" y="2708174"/>
            <a:ext cx="6641786" cy="3902248"/>
          </a:xfrm>
          <a:prstGeom prst="rect">
            <a:avLst/>
          </a:prstGeom>
        </p:spPr>
      </p:pic>
      <p:sp>
        <p:nvSpPr>
          <p:cNvPr id="13" name="ZoneTexte 12">
            <a:extLst>
              <a:ext uri="{FF2B5EF4-FFF2-40B4-BE49-F238E27FC236}">
                <a16:creationId xmlns:a16="http://schemas.microsoft.com/office/drawing/2014/main" id="{489C999F-0A72-4CF7-8A9E-E39137960E6D}"/>
              </a:ext>
            </a:extLst>
          </p:cNvPr>
          <p:cNvSpPr txBox="1"/>
          <p:nvPr/>
        </p:nvSpPr>
        <p:spPr>
          <a:xfrm>
            <a:off x="428625" y="985700"/>
            <a:ext cx="11296650" cy="92333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Description : PsyToolkit est une plateforme en ligne gratuite conçue pour créer et administrer des expériences en psychologie cognitive ainsi que des questionnaires. Elle permet aux chercheurs, enseignants et étudiants de concevoir facilement des expériences interactives et d'analyser les données collectées.</a:t>
            </a:r>
          </a:p>
        </p:txBody>
      </p:sp>
      <p:sp>
        <p:nvSpPr>
          <p:cNvPr id="14" name="ZoneTexte 13">
            <a:extLst>
              <a:ext uri="{FF2B5EF4-FFF2-40B4-BE49-F238E27FC236}">
                <a16:creationId xmlns:a16="http://schemas.microsoft.com/office/drawing/2014/main" id="{310CA5AB-546B-4A1A-8E36-268B71F33193}"/>
              </a:ext>
            </a:extLst>
          </p:cNvPr>
          <p:cNvSpPr txBox="1"/>
          <p:nvPr/>
        </p:nvSpPr>
        <p:spPr>
          <a:xfrm>
            <a:off x="428625" y="2125221"/>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Création du compte et interface : </a:t>
            </a:r>
            <a:r>
              <a:rPr lang="fr-FR" dirty="0">
                <a:latin typeface="Times New Roman" panose="02020603050405020304" pitchFamily="18" charset="0"/>
                <a:cs typeface="Times New Roman" panose="02020603050405020304" pitchFamily="18" charset="0"/>
                <a:hlinkClick r:id="rId3"/>
              </a:rPr>
              <a:t>https://www.psytoolkit.org/c/3.6.2/login</a:t>
            </a:r>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3494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Présentation </a:t>
            </a:r>
          </a:p>
        </p:txBody>
      </p:sp>
      <p:sp>
        <p:nvSpPr>
          <p:cNvPr id="10" name="ZoneTexte 9">
            <a:extLst>
              <a:ext uri="{FF2B5EF4-FFF2-40B4-BE49-F238E27FC236}">
                <a16:creationId xmlns:a16="http://schemas.microsoft.com/office/drawing/2014/main" id="{685444FF-1474-427A-8D77-5D946FAF2C13}"/>
              </a:ext>
            </a:extLst>
          </p:cNvPr>
          <p:cNvSpPr txBox="1"/>
          <p:nvPr/>
        </p:nvSpPr>
        <p:spPr>
          <a:xfrm>
            <a:off x="428625" y="985700"/>
            <a:ext cx="11296650" cy="92333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Description : PsyToolkit est une plateforme en ligne gratuite conçue pour créer et administrer des expériences en psychologie cognitive ainsi que des questionnaires. Elle permet aux chercheurs, enseignants et étudiants de concevoir facilement des expériences interactives et d'analyser les données collectées.</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4</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2125221"/>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Création du compte et interface : </a:t>
            </a:r>
            <a:r>
              <a:rPr lang="fr-FR" dirty="0">
                <a:latin typeface="Times New Roman" panose="02020603050405020304" pitchFamily="18" charset="0"/>
                <a:cs typeface="Times New Roman" panose="02020603050405020304" pitchFamily="18" charset="0"/>
                <a:hlinkClick r:id="rId2"/>
              </a:rPr>
              <a:t>https://www.psytoolkit.org/c/3.6.2/login</a:t>
            </a:r>
            <a:r>
              <a:rPr lang="fr-FR" dirty="0">
                <a:latin typeface="Times New Roman" panose="02020603050405020304" pitchFamily="18" charset="0"/>
                <a:cs typeface="Times New Roman" panose="02020603050405020304" pitchFamily="18" charset="0"/>
              </a:rPr>
              <a:t> </a:t>
            </a:r>
          </a:p>
        </p:txBody>
      </p:sp>
      <p:sp>
        <p:nvSpPr>
          <p:cNvPr id="9" name="ZoneTexte 8">
            <a:extLst>
              <a:ext uri="{FF2B5EF4-FFF2-40B4-BE49-F238E27FC236}">
                <a16:creationId xmlns:a16="http://schemas.microsoft.com/office/drawing/2014/main" id="{0DCADD83-3580-47FF-9B6F-1304608010A6}"/>
              </a:ext>
            </a:extLst>
          </p:cNvPr>
          <p:cNvSpPr txBox="1"/>
          <p:nvPr/>
        </p:nvSpPr>
        <p:spPr>
          <a:xfrm>
            <a:off x="428625" y="2734052"/>
            <a:ext cx="5075028" cy="1200329"/>
          </a:xfrm>
          <a:prstGeom prst="rect">
            <a:avLst/>
          </a:prstGeom>
          <a:noFill/>
        </p:spPr>
        <p:txBody>
          <a:bodyPr wrap="square" numCol="1" rtlCol="0">
            <a:spAutoFit/>
          </a:bodyPr>
          <a:lstStyle/>
          <a:p>
            <a:r>
              <a:rPr lang="fr-FR" dirty="0">
                <a:latin typeface="Times New Roman" panose="02020603050405020304" pitchFamily="18" charset="0"/>
                <a:cs typeface="Times New Roman" panose="02020603050405020304" pitchFamily="18" charset="0"/>
              </a:rPr>
              <a:t>Avantages </a:t>
            </a:r>
          </a:p>
          <a:p>
            <a:pPr marL="342900" indent="-342900">
              <a:buAutoNum type="arabicPeriod"/>
            </a:pPr>
            <a:r>
              <a:rPr lang="fr-FR" dirty="0">
                <a:latin typeface="Times New Roman" panose="02020603050405020304" pitchFamily="18" charset="0"/>
                <a:cs typeface="Times New Roman" panose="02020603050405020304" pitchFamily="18" charset="0"/>
              </a:rPr>
              <a:t>Gratuit et accessible en ligne.</a:t>
            </a:r>
          </a:p>
          <a:p>
            <a:pPr marL="342900" indent="-342900">
              <a:buAutoNum type="arabicPeriod"/>
            </a:pPr>
            <a:r>
              <a:rPr lang="fr-FR" dirty="0">
                <a:latin typeface="Times New Roman" panose="02020603050405020304" pitchFamily="18" charset="0"/>
                <a:cs typeface="Times New Roman" panose="02020603050405020304" pitchFamily="18" charset="0"/>
              </a:rPr>
              <a:t>Efficaces pour les expériences en SHS.</a:t>
            </a:r>
          </a:p>
          <a:p>
            <a:pPr marL="342900" indent="-342900">
              <a:buAutoNum type="arabicPeriod"/>
            </a:pPr>
            <a:r>
              <a:rPr lang="fr-FR" dirty="0">
                <a:latin typeface="Times New Roman" panose="02020603050405020304" pitchFamily="18" charset="0"/>
                <a:cs typeface="Times New Roman" panose="02020603050405020304" pitchFamily="18" charset="0"/>
              </a:rPr>
              <a:t>Multitudes de possibilités. </a:t>
            </a:r>
          </a:p>
        </p:txBody>
      </p:sp>
      <p:sp>
        <p:nvSpPr>
          <p:cNvPr id="13" name="ZoneTexte 12">
            <a:extLst>
              <a:ext uri="{FF2B5EF4-FFF2-40B4-BE49-F238E27FC236}">
                <a16:creationId xmlns:a16="http://schemas.microsoft.com/office/drawing/2014/main" id="{296DD0AB-082C-4EC4-962A-30E6307BF62F}"/>
              </a:ext>
            </a:extLst>
          </p:cNvPr>
          <p:cNvSpPr txBox="1"/>
          <p:nvPr/>
        </p:nvSpPr>
        <p:spPr>
          <a:xfrm>
            <a:off x="5929403" y="2734052"/>
            <a:ext cx="5075028" cy="1200329"/>
          </a:xfrm>
          <a:prstGeom prst="rect">
            <a:avLst/>
          </a:prstGeom>
          <a:noFill/>
        </p:spPr>
        <p:txBody>
          <a:bodyPr wrap="square" numCol="1" rtlCol="0">
            <a:spAutoFit/>
          </a:bodyPr>
          <a:lstStyle/>
          <a:p>
            <a:r>
              <a:rPr lang="fr-FR" dirty="0">
                <a:latin typeface="Times New Roman" panose="02020603050405020304" pitchFamily="18" charset="0"/>
                <a:cs typeface="Times New Roman" panose="02020603050405020304" pitchFamily="18" charset="0"/>
              </a:rPr>
              <a:t>Inconvénients</a:t>
            </a:r>
          </a:p>
          <a:p>
            <a:pPr marL="342900" indent="-342900">
              <a:buAutoNum type="arabicPeriod"/>
            </a:pPr>
            <a:r>
              <a:rPr lang="fr-FR" dirty="0">
                <a:latin typeface="Times New Roman" panose="02020603050405020304" pitchFamily="18" charset="0"/>
                <a:cs typeface="Times New Roman" panose="02020603050405020304" pitchFamily="18" charset="0"/>
              </a:rPr>
              <a:t>Nécessité d’apprendre le langage de PsyToolKit.</a:t>
            </a:r>
          </a:p>
          <a:p>
            <a:pPr marL="342900" indent="-342900">
              <a:buAutoNum type="arabicPeriod"/>
            </a:pPr>
            <a:r>
              <a:rPr lang="fr-FR" dirty="0">
                <a:latin typeface="Times New Roman" panose="02020603050405020304" pitchFamily="18" charset="0"/>
                <a:cs typeface="Times New Roman" panose="02020603050405020304" pitchFamily="18" charset="0"/>
              </a:rPr>
              <a:t>Interface datée.</a:t>
            </a:r>
          </a:p>
          <a:p>
            <a:pPr marL="342900" indent="-342900">
              <a:buAutoNum type="arabicPeriod"/>
            </a:pPr>
            <a:r>
              <a:rPr lang="fr-FR" dirty="0">
                <a:latin typeface="Times New Roman" panose="02020603050405020304" pitchFamily="18" charset="0"/>
                <a:cs typeface="Times New Roman" panose="02020603050405020304" pitchFamily="18" charset="0"/>
              </a:rPr>
              <a:t>Inefficace pour des cas complexes.</a:t>
            </a:r>
          </a:p>
        </p:txBody>
      </p:sp>
      <p:sp>
        <p:nvSpPr>
          <p:cNvPr id="14" name="ZoneTexte 13">
            <a:extLst>
              <a:ext uri="{FF2B5EF4-FFF2-40B4-BE49-F238E27FC236}">
                <a16:creationId xmlns:a16="http://schemas.microsoft.com/office/drawing/2014/main" id="{5DFCF3BC-AA27-4C14-BA07-99AE9644FEF1}"/>
              </a:ext>
            </a:extLst>
          </p:cNvPr>
          <p:cNvSpPr txBox="1"/>
          <p:nvPr/>
        </p:nvSpPr>
        <p:spPr>
          <a:xfrm>
            <a:off x="447675" y="4330999"/>
            <a:ext cx="11296650" cy="2308324"/>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Une documentation complète : </a:t>
            </a:r>
            <a:r>
              <a:rPr lang="fr-FR" dirty="0">
                <a:latin typeface="Times New Roman" panose="02020603050405020304" pitchFamily="18" charset="0"/>
                <a:cs typeface="Times New Roman" panose="02020603050405020304" pitchFamily="18" charset="0"/>
                <a:hlinkClick r:id="rId3"/>
              </a:rPr>
              <a:t>https://www.psytoolkit.org/doc3.6.2/syntax.html</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Une documentation simpliste : </a:t>
            </a:r>
            <a:r>
              <a:rPr lang="fr-FR" dirty="0">
                <a:latin typeface="Times New Roman" panose="02020603050405020304" pitchFamily="18" charset="0"/>
                <a:cs typeface="Times New Roman" panose="02020603050405020304" pitchFamily="18" charset="0"/>
                <a:hlinkClick r:id="rId4"/>
              </a:rPr>
              <a:t>https://www.psytoolkit.org/doc3.6.2/short_syntax.html</a:t>
            </a:r>
            <a:r>
              <a:rPr lang="fr-FR" dirty="0">
                <a:latin typeface="Times New Roman" panose="02020603050405020304" pitchFamily="18" charset="0"/>
                <a:cs typeface="Times New Roman" panose="02020603050405020304" pitchFamily="18" charset="0"/>
              </a:rPr>
              <a:t>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Tutoriels vidéos pour apprendre : </a:t>
            </a:r>
            <a:r>
              <a:rPr lang="fr-FR" dirty="0">
                <a:latin typeface="Times New Roman" panose="02020603050405020304" pitchFamily="18" charset="0"/>
                <a:cs typeface="Times New Roman" panose="02020603050405020304" pitchFamily="18" charset="0"/>
                <a:hlinkClick r:id="rId5"/>
              </a:rPr>
              <a:t>https://www.psytoolkit.org/lessons/</a:t>
            </a:r>
            <a:r>
              <a:rPr lang="fr-FR" dirty="0">
                <a:latin typeface="Times New Roman" panose="02020603050405020304" pitchFamily="18" charset="0"/>
                <a:cs typeface="Times New Roman" panose="02020603050405020304" pitchFamily="18" charset="0"/>
              </a:rPr>
              <a:t> </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Accès à une librairie expérimentation : </a:t>
            </a:r>
            <a:r>
              <a:rPr lang="fr-FR" dirty="0">
                <a:latin typeface="Times New Roman" panose="02020603050405020304" pitchFamily="18" charset="0"/>
                <a:cs typeface="Times New Roman" panose="02020603050405020304" pitchFamily="18" charset="0"/>
                <a:hlinkClick r:id="rId6"/>
              </a:rPr>
              <a:t>https://www.psytoolkit.org/experiment-library/</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Accès à une librairie questionnaire : </a:t>
            </a:r>
            <a:r>
              <a:rPr lang="fr-FR" dirty="0">
                <a:latin typeface="Times New Roman" panose="02020603050405020304" pitchFamily="18" charset="0"/>
                <a:cs typeface="Times New Roman" panose="02020603050405020304" pitchFamily="18" charset="0"/>
                <a:hlinkClick r:id="rId7"/>
              </a:rPr>
              <a:t>https://www.psytoolkit.org/survey-library/</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30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 calcmode="lin" valueType="num">
                                      <p:cBhvr additive="base">
                                        <p:cTn id="13"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Codage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5</a:t>
            </a:fld>
            <a:endParaRPr lang="fr-FR"/>
          </a:p>
        </p:txBody>
      </p:sp>
      <p:sp>
        <p:nvSpPr>
          <p:cNvPr id="9" name="ZoneTexte 8">
            <a:extLst>
              <a:ext uri="{FF2B5EF4-FFF2-40B4-BE49-F238E27FC236}">
                <a16:creationId xmlns:a16="http://schemas.microsoft.com/office/drawing/2014/main" id="{0DCADD83-3580-47FF-9B6F-1304608010A6}"/>
              </a:ext>
            </a:extLst>
          </p:cNvPr>
          <p:cNvSpPr txBox="1"/>
          <p:nvPr/>
        </p:nvSpPr>
        <p:spPr>
          <a:xfrm>
            <a:off x="428625" y="929593"/>
            <a:ext cx="11296650" cy="313932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Règles d’or :</a:t>
            </a:r>
          </a:p>
          <a:p>
            <a:endParaRPr lang="fr-FR" dirty="0">
              <a:latin typeface="Times New Roman" panose="02020603050405020304" pitchFamily="18" charset="0"/>
              <a:cs typeface="Times New Roman" panose="02020603050405020304" pitchFamily="18" charset="0"/>
            </a:endParaRPr>
          </a:p>
          <a:p>
            <a:pPr marL="342900" indent="-342900">
              <a:buAutoNum type="arabicPeriod"/>
            </a:pPr>
            <a:r>
              <a:rPr lang="fr-FR" dirty="0">
                <a:latin typeface="Times New Roman" panose="02020603050405020304" pitchFamily="18" charset="0"/>
                <a:cs typeface="Times New Roman" panose="02020603050405020304" pitchFamily="18" charset="0"/>
              </a:rPr>
              <a:t>Bien compartimenter son code pour que ce soit lisible. </a:t>
            </a:r>
          </a:p>
          <a:p>
            <a:r>
              <a:rPr lang="fr-FR" dirty="0">
                <a:latin typeface="Times New Roman" panose="02020603050405020304" pitchFamily="18" charset="0"/>
                <a:cs typeface="Times New Roman" panose="02020603050405020304" pitchFamily="18" charset="0"/>
              </a:rPr>
              <a:t>Astuce : mettre des # permets de ne pas impacter le code et délimiter le code mais également de mettre une description.</a:t>
            </a:r>
          </a:p>
          <a:p>
            <a:r>
              <a:rPr lang="fr-FR" dirty="0">
                <a:latin typeface="Times New Roman" panose="02020603050405020304" pitchFamily="18" charset="0"/>
                <a:cs typeface="Times New Roman" panose="02020603050405020304" pitchFamily="18" charset="0"/>
              </a:rPr>
              <a:t> </a:t>
            </a:r>
          </a:p>
          <a:p>
            <a:pPr marL="342900" indent="-342900">
              <a:buAutoNum type="arabicPeriod" startAt="2"/>
            </a:pPr>
            <a:r>
              <a:rPr lang="fr-FR" dirty="0">
                <a:latin typeface="Times New Roman" panose="02020603050405020304" pitchFamily="18" charset="0"/>
                <a:cs typeface="Times New Roman" panose="02020603050405020304" pitchFamily="18" charset="0"/>
              </a:rPr>
              <a:t>Faire attention aux noms utilisés et notamment la présence de majuscule ou d’espace. </a:t>
            </a:r>
          </a:p>
          <a:p>
            <a:r>
              <a:rPr lang="fr-FR" dirty="0">
                <a:latin typeface="Times New Roman" panose="02020603050405020304" pitchFamily="18" charset="0"/>
                <a:cs typeface="Times New Roman" panose="02020603050405020304" pitchFamily="18" charset="0"/>
              </a:rPr>
              <a:t>Astuce : mettre des _ pour éviter les espaces et utiliser une typographie claire (maj pour chaque mot).</a:t>
            </a:r>
          </a:p>
          <a:p>
            <a:endParaRPr lang="fr-FR" dirty="0">
              <a:latin typeface="Times New Roman" panose="02020603050405020304" pitchFamily="18" charset="0"/>
              <a:cs typeface="Times New Roman" panose="02020603050405020304" pitchFamily="18" charset="0"/>
            </a:endParaRPr>
          </a:p>
          <a:p>
            <a:pPr marL="342900" indent="-342900">
              <a:buAutoNum type="arabicPeriod" startAt="3"/>
            </a:pPr>
            <a:r>
              <a:rPr lang="fr-FR" dirty="0">
                <a:latin typeface="Times New Roman" panose="02020603050405020304" pitchFamily="18" charset="0"/>
                <a:cs typeface="Times New Roman" panose="02020603050405020304" pitchFamily="18" charset="0"/>
              </a:rPr>
              <a:t>Faire attention aux alinéas, tabulations, espaces qui peuvent rendre inefficace le code.</a:t>
            </a:r>
          </a:p>
          <a:p>
            <a:r>
              <a:rPr lang="fr-FR" dirty="0">
                <a:latin typeface="Times New Roman" panose="02020603050405020304" pitchFamily="18" charset="0"/>
                <a:cs typeface="Times New Roman" panose="02020603050405020304" pitchFamily="18" charset="0"/>
              </a:rPr>
              <a:t>Astuce : connaitre et respecter les règles de programmation. </a:t>
            </a:r>
          </a:p>
          <a:p>
            <a:pPr marL="342900" indent="-342900">
              <a:buAutoNum type="arabicPeriod" startAt="3"/>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91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Structure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6</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Respecter le langage de programmation propre à PsyToolKit. </a:t>
            </a:r>
          </a:p>
        </p:txBody>
      </p:sp>
      <p:pic>
        <p:nvPicPr>
          <p:cNvPr id="10" name="Image 9">
            <a:extLst>
              <a:ext uri="{FF2B5EF4-FFF2-40B4-BE49-F238E27FC236}">
                <a16:creationId xmlns:a16="http://schemas.microsoft.com/office/drawing/2014/main" id="{94B205A0-58F1-4000-BE81-289FC333617A}"/>
              </a:ext>
            </a:extLst>
          </p:cNvPr>
          <p:cNvPicPr>
            <a:picLocks noChangeAspect="1"/>
          </p:cNvPicPr>
          <p:nvPr/>
        </p:nvPicPr>
        <p:blipFill>
          <a:blip r:embed="rId2"/>
          <a:stretch>
            <a:fillRect/>
          </a:stretch>
        </p:blipFill>
        <p:spPr>
          <a:xfrm>
            <a:off x="577970" y="1612321"/>
            <a:ext cx="10472468" cy="4785267"/>
          </a:xfrm>
          <a:prstGeom prst="rect">
            <a:avLst/>
          </a:prstGeom>
        </p:spPr>
      </p:pic>
    </p:spTree>
    <p:extLst>
      <p:ext uri="{BB962C8B-B14F-4D97-AF65-F5344CB8AC3E}">
        <p14:creationId xmlns:p14="http://schemas.microsoft.com/office/powerpoint/2010/main" val="217461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Exemple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7</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Présentation de </a:t>
            </a:r>
            <a:r>
              <a:rPr lang="fr-FR" i="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stimuli sur </a:t>
            </a:r>
            <a:r>
              <a:rPr lang="fr-FR" i="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distances différentes. </a:t>
            </a:r>
          </a:p>
        </p:txBody>
      </p:sp>
      <p:pic>
        <p:nvPicPr>
          <p:cNvPr id="3" name="Image 2">
            <a:extLst>
              <a:ext uri="{FF2B5EF4-FFF2-40B4-BE49-F238E27FC236}">
                <a16:creationId xmlns:a16="http://schemas.microsoft.com/office/drawing/2014/main" id="{84A2CF15-41B0-461E-B7F6-8E60E4C39336}"/>
              </a:ext>
            </a:extLst>
          </p:cNvPr>
          <p:cNvPicPr>
            <a:picLocks noChangeAspect="1"/>
          </p:cNvPicPr>
          <p:nvPr/>
        </p:nvPicPr>
        <p:blipFill>
          <a:blip r:embed="rId2"/>
          <a:stretch>
            <a:fillRect/>
          </a:stretch>
        </p:blipFill>
        <p:spPr>
          <a:xfrm>
            <a:off x="516071" y="1698941"/>
            <a:ext cx="11121758" cy="3053493"/>
          </a:xfrm>
          <a:prstGeom prst="rect">
            <a:avLst/>
          </a:prstGeom>
        </p:spPr>
      </p:pic>
    </p:spTree>
    <p:extLst>
      <p:ext uri="{BB962C8B-B14F-4D97-AF65-F5344CB8AC3E}">
        <p14:creationId xmlns:p14="http://schemas.microsoft.com/office/powerpoint/2010/main" val="181316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Expérimentation – Possibilités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8</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Documentation : </a:t>
            </a:r>
            <a:r>
              <a:rPr lang="fr-FR" dirty="0">
                <a:latin typeface="Times New Roman" panose="02020603050405020304" pitchFamily="18" charset="0"/>
                <a:cs typeface="Times New Roman" panose="02020603050405020304" pitchFamily="18" charset="0"/>
                <a:hlinkClick r:id="rId2"/>
              </a:rPr>
              <a:t>https://www.psytoolkit.org/doc3.6.2/short_syntax.html</a:t>
            </a:r>
            <a:r>
              <a:rPr lang="fr-FR" dirty="0">
                <a:latin typeface="Times New Roman" panose="02020603050405020304" pitchFamily="18" charset="0"/>
                <a:cs typeface="Times New Roman" panose="02020603050405020304" pitchFamily="18" charset="0"/>
              </a:rPr>
              <a:t>  </a:t>
            </a:r>
          </a:p>
        </p:txBody>
      </p:sp>
      <p:sp>
        <p:nvSpPr>
          <p:cNvPr id="10" name="ZoneTexte 9">
            <a:extLst>
              <a:ext uri="{FF2B5EF4-FFF2-40B4-BE49-F238E27FC236}">
                <a16:creationId xmlns:a16="http://schemas.microsoft.com/office/drawing/2014/main" id="{7208424E-83DD-433F-A936-D708A6FB0DA7}"/>
              </a:ext>
            </a:extLst>
          </p:cNvPr>
          <p:cNvSpPr txBox="1"/>
          <p:nvPr/>
        </p:nvSpPr>
        <p:spPr>
          <a:xfrm>
            <a:off x="428625" y="1756947"/>
            <a:ext cx="11296650" cy="2031325"/>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Différentes possibilités pour convenir aux différents besoins.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Options : fond visuel, utilisation de la souris, paramètres d’écran.</a:t>
            </a:r>
          </a:p>
          <a:p>
            <a:r>
              <a:rPr lang="fr-FR" dirty="0">
                <a:latin typeface="Times New Roman" panose="02020603050405020304" pitchFamily="18" charset="0"/>
                <a:cs typeface="Times New Roman" panose="02020603050405020304" pitchFamily="18" charset="0"/>
              </a:rPr>
              <a:t>Stimuli :  bitmaps, sons, polices d’écritures, vidéos. </a:t>
            </a:r>
          </a:p>
          <a:p>
            <a:r>
              <a:rPr lang="fr-FR" dirty="0">
                <a:latin typeface="Times New Roman" panose="02020603050405020304" pitchFamily="18" charset="0"/>
                <a:cs typeface="Times New Roman" panose="02020603050405020304" pitchFamily="18" charset="0"/>
              </a:rPr>
              <a:t>Tasks : créations variables, stimulis visuels, souris, réponses, etc…</a:t>
            </a:r>
          </a:p>
          <a:p>
            <a:r>
              <a:rPr lang="fr-FR" dirty="0">
                <a:latin typeface="Times New Roman" panose="02020603050405020304" pitchFamily="18" charset="0"/>
                <a:cs typeface="Times New Roman" panose="02020603050405020304" pitchFamily="18" charset="0"/>
              </a:rPr>
              <a:t>Block : messages, experiments, feedback, etc..</a:t>
            </a:r>
          </a:p>
          <a:p>
            <a:r>
              <a:rPr lang="fr-FR" dirty="0">
                <a:latin typeface="Times New Roman" panose="02020603050405020304" pitchFamily="18" charset="0"/>
                <a:cs typeface="Times New Roman" panose="02020603050405020304" pitchFamily="18" charset="0"/>
              </a:rPr>
              <a:t>  </a:t>
            </a:r>
          </a:p>
        </p:txBody>
      </p:sp>
      <p:sp>
        <p:nvSpPr>
          <p:cNvPr id="14" name="ZoneTexte 13">
            <a:extLst>
              <a:ext uri="{FF2B5EF4-FFF2-40B4-BE49-F238E27FC236}">
                <a16:creationId xmlns:a16="http://schemas.microsoft.com/office/drawing/2014/main" id="{17527169-BCD0-4476-8DAC-6CBB5AC16D18}"/>
              </a:ext>
            </a:extLst>
          </p:cNvPr>
          <p:cNvSpPr txBox="1"/>
          <p:nvPr/>
        </p:nvSpPr>
        <p:spPr>
          <a:xfrm>
            <a:off x="428625" y="3920855"/>
            <a:ext cx="11296650"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Activité : Mettre un texte en haut à droite de l’écran, avec une police de votre choix, couleur bleue, pendant 5s.</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Indices : </a:t>
            </a:r>
            <a:r>
              <a:rPr lang="fr-FR" b="0" i="0" dirty="0" err="1">
                <a:solidFill>
                  <a:srgbClr val="BA3925"/>
                </a:solidFill>
                <a:effectLst/>
                <a:latin typeface="Open Sans" panose="020B0606030504020204" pitchFamily="34" charset="0"/>
              </a:rPr>
              <a:t>Coordinate</a:t>
            </a:r>
            <a:r>
              <a:rPr lang="fr-FR" b="0" i="0" dirty="0">
                <a:solidFill>
                  <a:srgbClr val="BA3925"/>
                </a:solidFill>
                <a:effectLst/>
                <a:latin typeface="Open Sans" panose="020B0606030504020204" pitchFamily="34" charset="0"/>
              </a:rPr>
              <a:t> system</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68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110239F5-5F9C-4405-AAF5-DE733EF6B856}"/>
              </a:ext>
            </a:extLst>
          </p:cNvPr>
          <p:cNvCxnSpPr/>
          <p:nvPr/>
        </p:nvCxnSpPr>
        <p:spPr>
          <a:xfrm>
            <a:off x="428625" y="723900"/>
            <a:ext cx="1129665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D89A9254-6EFE-4174-9ECD-1B80AA3B9467}"/>
              </a:ext>
            </a:extLst>
          </p:cNvPr>
          <p:cNvSpPr txBox="1"/>
          <p:nvPr/>
        </p:nvSpPr>
        <p:spPr>
          <a:xfrm>
            <a:off x="428625" y="298582"/>
            <a:ext cx="11296650" cy="400110"/>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Questionnaire – Structure </a:t>
            </a:r>
          </a:p>
        </p:txBody>
      </p:sp>
      <p:sp>
        <p:nvSpPr>
          <p:cNvPr id="11" name="Espace réservé du numéro de diapositive 10">
            <a:extLst>
              <a:ext uri="{FF2B5EF4-FFF2-40B4-BE49-F238E27FC236}">
                <a16:creationId xmlns:a16="http://schemas.microsoft.com/office/drawing/2014/main" id="{3859328A-6D12-43E2-86FA-8FED0E0A588F}"/>
              </a:ext>
            </a:extLst>
          </p:cNvPr>
          <p:cNvSpPr>
            <a:spLocks noGrp="1"/>
          </p:cNvSpPr>
          <p:nvPr>
            <p:ph type="sldNum" sz="quarter" idx="12"/>
          </p:nvPr>
        </p:nvSpPr>
        <p:spPr/>
        <p:txBody>
          <a:bodyPr/>
          <a:lstStyle/>
          <a:p>
            <a:fld id="{558C35AD-677D-4632-AA72-FFDBC9F9917F}" type="slidenum">
              <a:rPr lang="fr-FR" smtClean="0"/>
              <a:t>9</a:t>
            </a:fld>
            <a:endParaRPr lang="fr-FR"/>
          </a:p>
        </p:txBody>
      </p:sp>
      <p:sp>
        <p:nvSpPr>
          <p:cNvPr id="12" name="ZoneTexte 11">
            <a:extLst>
              <a:ext uri="{FF2B5EF4-FFF2-40B4-BE49-F238E27FC236}">
                <a16:creationId xmlns:a16="http://schemas.microsoft.com/office/drawing/2014/main" id="{B62F98B9-3C1E-4CD9-9743-97BA2694D9A3}"/>
              </a:ext>
            </a:extLst>
          </p:cNvPr>
          <p:cNvSpPr txBox="1"/>
          <p:nvPr/>
        </p:nvSpPr>
        <p:spPr>
          <a:xfrm>
            <a:off x="428625" y="983445"/>
            <a:ext cx="11296650"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Respecter le langage de programmation propre à PsyToolKit. </a:t>
            </a:r>
          </a:p>
        </p:txBody>
      </p:sp>
      <p:pic>
        <p:nvPicPr>
          <p:cNvPr id="3" name="Image 2">
            <a:extLst>
              <a:ext uri="{FF2B5EF4-FFF2-40B4-BE49-F238E27FC236}">
                <a16:creationId xmlns:a16="http://schemas.microsoft.com/office/drawing/2014/main" id="{BBCD7F38-178A-4A5E-8A7B-38A023C8191A}"/>
              </a:ext>
            </a:extLst>
          </p:cNvPr>
          <p:cNvPicPr>
            <a:picLocks noChangeAspect="1"/>
          </p:cNvPicPr>
          <p:nvPr/>
        </p:nvPicPr>
        <p:blipFill>
          <a:blip r:embed="rId2"/>
          <a:stretch>
            <a:fillRect/>
          </a:stretch>
        </p:blipFill>
        <p:spPr>
          <a:xfrm>
            <a:off x="871268" y="1612321"/>
            <a:ext cx="10110158" cy="4384477"/>
          </a:xfrm>
          <a:prstGeom prst="rect">
            <a:avLst/>
          </a:prstGeom>
        </p:spPr>
      </p:pic>
    </p:spTree>
    <p:extLst>
      <p:ext uri="{BB962C8B-B14F-4D97-AF65-F5344CB8AC3E}">
        <p14:creationId xmlns:p14="http://schemas.microsoft.com/office/powerpoint/2010/main" val="73950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722</Words>
  <Application>Microsoft Office PowerPoint</Application>
  <PresentationFormat>Grand écran</PresentationFormat>
  <Paragraphs>102</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Open Sans</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Lucas Boussard</dc:creator>
  <cp:lastModifiedBy>Lucas Boussard</cp:lastModifiedBy>
  <cp:revision>14</cp:revision>
  <dcterms:created xsi:type="dcterms:W3CDTF">2025-05-21T06:23:12Z</dcterms:created>
  <dcterms:modified xsi:type="dcterms:W3CDTF">2025-05-21T11:06:12Z</dcterms:modified>
</cp:coreProperties>
</file>