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96327-D694-4722-824F-7432DD16442D}" type="datetimeFigureOut">
              <a:rPr lang="fr-FR" smtClean="0"/>
              <a:t>05/06/2025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A47C4-2B4D-42AB-B309-540E4B581A9E}" type="slidenum">
              <a:rPr lang="fr-FR" smtClean="0"/>
              <a:t>‹N°›</a:t>
            </a:fld>
            <a:endParaRPr lang="fr-FR"/>
          </a:p>
        </p:txBody>
      </p:sp>
    </p:spTree>
    <p:extLst>
      <p:ext uri="{BB962C8B-B14F-4D97-AF65-F5344CB8AC3E}">
        <p14:creationId xmlns:p14="http://schemas.microsoft.com/office/powerpoint/2010/main" val="907040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EFC7F2-7B03-4FE0-B83F-99226BD87A7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A805AB1-33D6-4793-8C2C-939304E3C8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F92C474-6590-49E0-A981-4E6F117B12B5}"/>
              </a:ext>
            </a:extLst>
          </p:cNvPr>
          <p:cNvSpPr>
            <a:spLocks noGrp="1"/>
          </p:cNvSpPr>
          <p:nvPr>
            <p:ph type="dt" sz="half" idx="10"/>
          </p:nvPr>
        </p:nvSpPr>
        <p:spPr/>
        <p:txBody>
          <a:bodyPr/>
          <a:lstStyle/>
          <a:p>
            <a:fld id="{4FBA07FF-70CC-41B8-8B6A-23003F3FEE64}" type="datetime1">
              <a:rPr lang="fr-FR" smtClean="0"/>
              <a:t>05/06/2025</a:t>
            </a:fld>
            <a:endParaRPr lang="fr-FR"/>
          </a:p>
        </p:txBody>
      </p:sp>
      <p:sp>
        <p:nvSpPr>
          <p:cNvPr id="5" name="Espace réservé du pied de page 4">
            <a:extLst>
              <a:ext uri="{FF2B5EF4-FFF2-40B4-BE49-F238E27FC236}">
                <a16:creationId xmlns:a16="http://schemas.microsoft.com/office/drawing/2014/main" id="{7C080F7F-2337-4E3E-8469-9E66C808823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30F9E8E-30F9-40CE-B2AD-694FADD54F4D}"/>
              </a:ext>
            </a:extLst>
          </p:cNvPr>
          <p:cNvSpPr>
            <a:spLocks noGrp="1"/>
          </p:cNvSpPr>
          <p:nvPr>
            <p:ph type="sldNum" sz="quarter" idx="12"/>
          </p:nvPr>
        </p:nvSpPr>
        <p:spPr/>
        <p:txBody>
          <a:bodyPr/>
          <a:lstStyle/>
          <a:p>
            <a:fld id="{558C35AD-677D-4632-AA72-FFDBC9F9917F}" type="slidenum">
              <a:rPr lang="fr-FR" smtClean="0"/>
              <a:t>‹N°›</a:t>
            </a:fld>
            <a:endParaRPr lang="fr-FR"/>
          </a:p>
        </p:txBody>
      </p:sp>
    </p:spTree>
    <p:extLst>
      <p:ext uri="{BB962C8B-B14F-4D97-AF65-F5344CB8AC3E}">
        <p14:creationId xmlns:p14="http://schemas.microsoft.com/office/powerpoint/2010/main" val="25886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73EBA4-7F73-4C1D-AEC9-3B26BE933C9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47C3562-7BC3-4223-BE7E-D7A1F1F6AEF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E088284-45AD-45C8-AAF0-3EE82704A315}"/>
              </a:ext>
            </a:extLst>
          </p:cNvPr>
          <p:cNvSpPr>
            <a:spLocks noGrp="1"/>
          </p:cNvSpPr>
          <p:nvPr>
            <p:ph type="dt" sz="half" idx="10"/>
          </p:nvPr>
        </p:nvSpPr>
        <p:spPr/>
        <p:txBody>
          <a:bodyPr/>
          <a:lstStyle/>
          <a:p>
            <a:fld id="{3B44F5C3-4395-4438-AE67-67524CC35B9F}" type="datetime1">
              <a:rPr lang="fr-FR" smtClean="0"/>
              <a:t>05/06/2025</a:t>
            </a:fld>
            <a:endParaRPr lang="fr-FR"/>
          </a:p>
        </p:txBody>
      </p:sp>
      <p:sp>
        <p:nvSpPr>
          <p:cNvPr id="5" name="Espace réservé du pied de page 4">
            <a:extLst>
              <a:ext uri="{FF2B5EF4-FFF2-40B4-BE49-F238E27FC236}">
                <a16:creationId xmlns:a16="http://schemas.microsoft.com/office/drawing/2014/main" id="{6A764114-06ED-4848-90DD-EBBB13F119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76E32F-7605-4D77-92A3-9E6988B0346A}"/>
              </a:ext>
            </a:extLst>
          </p:cNvPr>
          <p:cNvSpPr>
            <a:spLocks noGrp="1"/>
          </p:cNvSpPr>
          <p:nvPr>
            <p:ph type="sldNum" sz="quarter" idx="12"/>
          </p:nvPr>
        </p:nvSpPr>
        <p:spPr/>
        <p:txBody>
          <a:bodyPr/>
          <a:lstStyle/>
          <a:p>
            <a:fld id="{558C35AD-677D-4632-AA72-FFDBC9F9917F}" type="slidenum">
              <a:rPr lang="fr-FR" smtClean="0"/>
              <a:t>‹N°›</a:t>
            </a:fld>
            <a:endParaRPr lang="fr-FR"/>
          </a:p>
        </p:txBody>
      </p:sp>
    </p:spTree>
    <p:extLst>
      <p:ext uri="{BB962C8B-B14F-4D97-AF65-F5344CB8AC3E}">
        <p14:creationId xmlns:p14="http://schemas.microsoft.com/office/powerpoint/2010/main" val="3739646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92A0DEC-B78A-4397-9F1B-4CEAA3E4C59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86EA0CD-1C85-49D5-B0FB-A835D78D1DD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F7BFE50-6223-4959-A6EE-D8BE80010E39}"/>
              </a:ext>
            </a:extLst>
          </p:cNvPr>
          <p:cNvSpPr>
            <a:spLocks noGrp="1"/>
          </p:cNvSpPr>
          <p:nvPr>
            <p:ph type="dt" sz="half" idx="10"/>
          </p:nvPr>
        </p:nvSpPr>
        <p:spPr/>
        <p:txBody>
          <a:bodyPr/>
          <a:lstStyle/>
          <a:p>
            <a:fld id="{DE890BA3-AAF0-4F43-AC25-5ABD8138C551}" type="datetime1">
              <a:rPr lang="fr-FR" smtClean="0"/>
              <a:t>05/06/2025</a:t>
            </a:fld>
            <a:endParaRPr lang="fr-FR"/>
          </a:p>
        </p:txBody>
      </p:sp>
      <p:sp>
        <p:nvSpPr>
          <p:cNvPr id="5" name="Espace réservé du pied de page 4">
            <a:extLst>
              <a:ext uri="{FF2B5EF4-FFF2-40B4-BE49-F238E27FC236}">
                <a16:creationId xmlns:a16="http://schemas.microsoft.com/office/drawing/2014/main" id="{46332439-31FD-4AD7-80EE-02B37871A7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91CFE3B-335B-4774-84C0-EF745447E358}"/>
              </a:ext>
            </a:extLst>
          </p:cNvPr>
          <p:cNvSpPr>
            <a:spLocks noGrp="1"/>
          </p:cNvSpPr>
          <p:nvPr>
            <p:ph type="sldNum" sz="quarter" idx="12"/>
          </p:nvPr>
        </p:nvSpPr>
        <p:spPr/>
        <p:txBody>
          <a:bodyPr/>
          <a:lstStyle/>
          <a:p>
            <a:fld id="{558C35AD-677D-4632-AA72-FFDBC9F9917F}" type="slidenum">
              <a:rPr lang="fr-FR" smtClean="0"/>
              <a:t>‹N°›</a:t>
            </a:fld>
            <a:endParaRPr lang="fr-FR"/>
          </a:p>
        </p:txBody>
      </p:sp>
    </p:spTree>
    <p:extLst>
      <p:ext uri="{BB962C8B-B14F-4D97-AF65-F5344CB8AC3E}">
        <p14:creationId xmlns:p14="http://schemas.microsoft.com/office/powerpoint/2010/main" val="273804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AAC0CB-9AFE-4286-8692-8FCBBD2898F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552A3C-9028-4FEE-AE33-00232683142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AEB273B-96E7-4A25-BB14-6867E7FD1C62}"/>
              </a:ext>
            </a:extLst>
          </p:cNvPr>
          <p:cNvSpPr>
            <a:spLocks noGrp="1"/>
          </p:cNvSpPr>
          <p:nvPr>
            <p:ph type="dt" sz="half" idx="10"/>
          </p:nvPr>
        </p:nvSpPr>
        <p:spPr/>
        <p:txBody>
          <a:bodyPr/>
          <a:lstStyle/>
          <a:p>
            <a:fld id="{141DE4FD-F05B-4D05-8E07-FFA01DB74C8B}" type="datetime1">
              <a:rPr lang="fr-FR" smtClean="0"/>
              <a:t>05/06/2025</a:t>
            </a:fld>
            <a:endParaRPr lang="fr-FR"/>
          </a:p>
        </p:txBody>
      </p:sp>
      <p:sp>
        <p:nvSpPr>
          <p:cNvPr id="5" name="Espace réservé du pied de page 4">
            <a:extLst>
              <a:ext uri="{FF2B5EF4-FFF2-40B4-BE49-F238E27FC236}">
                <a16:creationId xmlns:a16="http://schemas.microsoft.com/office/drawing/2014/main" id="{4591A7E1-E397-4283-9A91-05CED88E58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D082426-32F6-4276-BCEE-5C68B39EB944}"/>
              </a:ext>
            </a:extLst>
          </p:cNvPr>
          <p:cNvSpPr>
            <a:spLocks noGrp="1"/>
          </p:cNvSpPr>
          <p:nvPr>
            <p:ph type="sldNum" sz="quarter" idx="12"/>
          </p:nvPr>
        </p:nvSpPr>
        <p:spPr/>
        <p:txBody>
          <a:bodyPr/>
          <a:lstStyle/>
          <a:p>
            <a:fld id="{558C35AD-677D-4632-AA72-FFDBC9F9917F}" type="slidenum">
              <a:rPr lang="fr-FR" smtClean="0"/>
              <a:t>‹N°›</a:t>
            </a:fld>
            <a:endParaRPr lang="fr-FR"/>
          </a:p>
        </p:txBody>
      </p:sp>
    </p:spTree>
    <p:extLst>
      <p:ext uri="{BB962C8B-B14F-4D97-AF65-F5344CB8AC3E}">
        <p14:creationId xmlns:p14="http://schemas.microsoft.com/office/powerpoint/2010/main" val="1509096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F558E-612A-488A-8FA5-D779A569DF6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EEC60D6-8A1C-4536-8DA4-296EC347FC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D5D9966-7946-48EC-B8EE-1CA22F862714}"/>
              </a:ext>
            </a:extLst>
          </p:cNvPr>
          <p:cNvSpPr>
            <a:spLocks noGrp="1"/>
          </p:cNvSpPr>
          <p:nvPr>
            <p:ph type="dt" sz="half" idx="10"/>
          </p:nvPr>
        </p:nvSpPr>
        <p:spPr/>
        <p:txBody>
          <a:bodyPr/>
          <a:lstStyle/>
          <a:p>
            <a:fld id="{BB854AD3-F383-4BC6-9D60-BE7E0D763692}" type="datetime1">
              <a:rPr lang="fr-FR" smtClean="0"/>
              <a:t>05/06/2025</a:t>
            </a:fld>
            <a:endParaRPr lang="fr-FR"/>
          </a:p>
        </p:txBody>
      </p:sp>
      <p:sp>
        <p:nvSpPr>
          <p:cNvPr id="5" name="Espace réservé du pied de page 4">
            <a:extLst>
              <a:ext uri="{FF2B5EF4-FFF2-40B4-BE49-F238E27FC236}">
                <a16:creationId xmlns:a16="http://schemas.microsoft.com/office/drawing/2014/main" id="{E8A9A1D0-DA56-4940-9A76-F3B9F00C271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ABCDE2F-CE64-4D19-A6F9-0DA8F7030575}"/>
              </a:ext>
            </a:extLst>
          </p:cNvPr>
          <p:cNvSpPr>
            <a:spLocks noGrp="1"/>
          </p:cNvSpPr>
          <p:nvPr>
            <p:ph type="sldNum" sz="quarter" idx="12"/>
          </p:nvPr>
        </p:nvSpPr>
        <p:spPr/>
        <p:txBody>
          <a:bodyPr/>
          <a:lstStyle/>
          <a:p>
            <a:fld id="{558C35AD-677D-4632-AA72-FFDBC9F9917F}" type="slidenum">
              <a:rPr lang="fr-FR" smtClean="0"/>
              <a:t>‹N°›</a:t>
            </a:fld>
            <a:endParaRPr lang="fr-FR"/>
          </a:p>
        </p:txBody>
      </p:sp>
    </p:spTree>
    <p:extLst>
      <p:ext uri="{BB962C8B-B14F-4D97-AF65-F5344CB8AC3E}">
        <p14:creationId xmlns:p14="http://schemas.microsoft.com/office/powerpoint/2010/main" val="234174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D2D7F1-8638-45AD-ADD7-58C7F403537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75AC32A-C40C-4AE3-854D-844BF800CD7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DB8B8E7-713A-45D4-A0DE-601EED2C2DB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D52065A-B0AD-48AB-A47C-98C455605C8E}"/>
              </a:ext>
            </a:extLst>
          </p:cNvPr>
          <p:cNvSpPr>
            <a:spLocks noGrp="1"/>
          </p:cNvSpPr>
          <p:nvPr>
            <p:ph type="dt" sz="half" idx="10"/>
          </p:nvPr>
        </p:nvSpPr>
        <p:spPr/>
        <p:txBody>
          <a:bodyPr/>
          <a:lstStyle/>
          <a:p>
            <a:fld id="{F2331AFF-0E2A-450A-86D4-17DA999F9748}" type="datetime1">
              <a:rPr lang="fr-FR" smtClean="0"/>
              <a:t>05/06/2025</a:t>
            </a:fld>
            <a:endParaRPr lang="fr-FR"/>
          </a:p>
        </p:txBody>
      </p:sp>
      <p:sp>
        <p:nvSpPr>
          <p:cNvPr id="6" name="Espace réservé du pied de page 5">
            <a:extLst>
              <a:ext uri="{FF2B5EF4-FFF2-40B4-BE49-F238E27FC236}">
                <a16:creationId xmlns:a16="http://schemas.microsoft.com/office/drawing/2014/main" id="{19A3D1D7-BC60-4D95-8FFE-4306065A668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A78C879-2B9E-4924-AC21-B9F52D8B645D}"/>
              </a:ext>
            </a:extLst>
          </p:cNvPr>
          <p:cNvSpPr>
            <a:spLocks noGrp="1"/>
          </p:cNvSpPr>
          <p:nvPr>
            <p:ph type="sldNum" sz="quarter" idx="12"/>
          </p:nvPr>
        </p:nvSpPr>
        <p:spPr/>
        <p:txBody>
          <a:bodyPr/>
          <a:lstStyle/>
          <a:p>
            <a:fld id="{558C35AD-677D-4632-AA72-FFDBC9F9917F}" type="slidenum">
              <a:rPr lang="fr-FR" smtClean="0"/>
              <a:t>‹N°›</a:t>
            </a:fld>
            <a:endParaRPr lang="fr-FR"/>
          </a:p>
        </p:txBody>
      </p:sp>
    </p:spTree>
    <p:extLst>
      <p:ext uri="{BB962C8B-B14F-4D97-AF65-F5344CB8AC3E}">
        <p14:creationId xmlns:p14="http://schemas.microsoft.com/office/powerpoint/2010/main" val="1236776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4E7479-923A-441D-86EE-663E123F9E5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988CB09-88B4-46F6-B098-BCE6C5EB5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10D4794-9629-48B3-ABD8-99033B53E21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05B0A0E-E03C-46A2-84E5-23910D310A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D1F4664-ACAA-4ED9-B80E-94BC293B0BF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CE99DAF-2C40-4633-B052-AE29AE6B8A16}"/>
              </a:ext>
            </a:extLst>
          </p:cNvPr>
          <p:cNvSpPr>
            <a:spLocks noGrp="1"/>
          </p:cNvSpPr>
          <p:nvPr>
            <p:ph type="dt" sz="half" idx="10"/>
          </p:nvPr>
        </p:nvSpPr>
        <p:spPr/>
        <p:txBody>
          <a:bodyPr/>
          <a:lstStyle/>
          <a:p>
            <a:fld id="{8DBD12ED-98F8-4765-8EE7-014F1E5F35FE}" type="datetime1">
              <a:rPr lang="fr-FR" smtClean="0"/>
              <a:t>05/06/2025</a:t>
            </a:fld>
            <a:endParaRPr lang="fr-FR"/>
          </a:p>
        </p:txBody>
      </p:sp>
      <p:sp>
        <p:nvSpPr>
          <p:cNvPr id="8" name="Espace réservé du pied de page 7">
            <a:extLst>
              <a:ext uri="{FF2B5EF4-FFF2-40B4-BE49-F238E27FC236}">
                <a16:creationId xmlns:a16="http://schemas.microsoft.com/office/drawing/2014/main" id="{28296D6D-862C-4080-8FE8-2DBBA229602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5828039-CDDF-440D-B976-2F0466DB13C5}"/>
              </a:ext>
            </a:extLst>
          </p:cNvPr>
          <p:cNvSpPr>
            <a:spLocks noGrp="1"/>
          </p:cNvSpPr>
          <p:nvPr>
            <p:ph type="sldNum" sz="quarter" idx="12"/>
          </p:nvPr>
        </p:nvSpPr>
        <p:spPr/>
        <p:txBody>
          <a:bodyPr/>
          <a:lstStyle/>
          <a:p>
            <a:fld id="{558C35AD-677D-4632-AA72-FFDBC9F9917F}" type="slidenum">
              <a:rPr lang="fr-FR" smtClean="0"/>
              <a:t>‹N°›</a:t>
            </a:fld>
            <a:endParaRPr lang="fr-FR"/>
          </a:p>
        </p:txBody>
      </p:sp>
    </p:spTree>
    <p:extLst>
      <p:ext uri="{BB962C8B-B14F-4D97-AF65-F5344CB8AC3E}">
        <p14:creationId xmlns:p14="http://schemas.microsoft.com/office/powerpoint/2010/main" val="21228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F4AF6C-0B09-4ABE-BEF9-DE2EAC9ACB4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53C1905-E25D-4E3A-AA0C-87DC1C5701D0}"/>
              </a:ext>
            </a:extLst>
          </p:cNvPr>
          <p:cNvSpPr>
            <a:spLocks noGrp="1"/>
          </p:cNvSpPr>
          <p:nvPr>
            <p:ph type="dt" sz="half" idx="10"/>
          </p:nvPr>
        </p:nvSpPr>
        <p:spPr/>
        <p:txBody>
          <a:bodyPr/>
          <a:lstStyle/>
          <a:p>
            <a:fld id="{C2F438A8-7ECF-48A0-8A43-A48BD1AAEE02}" type="datetime1">
              <a:rPr lang="fr-FR" smtClean="0"/>
              <a:t>05/06/2025</a:t>
            </a:fld>
            <a:endParaRPr lang="fr-FR"/>
          </a:p>
        </p:txBody>
      </p:sp>
      <p:sp>
        <p:nvSpPr>
          <p:cNvPr id="4" name="Espace réservé du pied de page 3">
            <a:extLst>
              <a:ext uri="{FF2B5EF4-FFF2-40B4-BE49-F238E27FC236}">
                <a16:creationId xmlns:a16="http://schemas.microsoft.com/office/drawing/2014/main" id="{A3CFB3B5-5FB8-4727-B05A-17098CBDB50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FC26A78-5DDA-47B4-8251-651A4139D42E}"/>
              </a:ext>
            </a:extLst>
          </p:cNvPr>
          <p:cNvSpPr>
            <a:spLocks noGrp="1"/>
          </p:cNvSpPr>
          <p:nvPr>
            <p:ph type="sldNum" sz="quarter" idx="12"/>
          </p:nvPr>
        </p:nvSpPr>
        <p:spPr/>
        <p:txBody>
          <a:bodyPr/>
          <a:lstStyle/>
          <a:p>
            <a:fld id="{558C35AD-677D-4632-AA72-FFDBC9F9917F}" type="slidenum">
              <a:rPr lang="fr-FR" smtClean="0"/>
              <a:t>‹N°›</a:t>
            </a:fld>
            <a:endParaRPr lang="fr-FR"/>
          </a:p>
        </p:txBody>
      </p:sp>
    </p:spTree>
    <p:extLst>
      <p:ext uri="{BB962C8B-B14F-4D97-AF65-F5344CB8AC3E}">
        <p14:creationId xmlns:p14="http://schemas.microsoft.com/office/powerpoint/2010/main" val="1779908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93A7E68-0C55-4F3A-9FDD-B7795B0094E3}"/>
              </a:ext>
            </a:extLst>
          </p:cNvPr>
          <p:cNvSpPr>
            <a:spLocks noGrp="1"/>
          </p:cNvSpPr>
          <p:nvPr>
            <p:ph type="dt" sz="half" idx="10"/>
          </p:nvPr>
        </p:nvSpPr>
        <p:spPr/>
        <p:txBody>
          <a:bodyPr/>
          <a:lstStyle/>
          <a:p>
            <a:fld id="{9B7019D5-9652-4C05-A292-69DAF8DDB2A4}" type="datetime1">
              <a:rPr lang="fr-FR" smtClean="0"/>
              <a:t>05/06/2025</a:t>
            </a:fld>
            <a:endParaRPr lang="fr-FR"/>
          </a:p>
        </p:txBody>
      </p:sp>
      <p:sp>
        <p:nvSpPr>
          <p:cNvPr id="3" name="Espace réservé du pied de page 2">
            <a:extLst>
              <a:ext uri="{FF2B5EF4-FFF2-40B4-BE49-F238E27FC236}">
                <a16:creationId xmlns:a16="http://schemas.microsoft.com/office/drawing/2014/main" id="{AAE1A8EF-D79C-46D9-804C-3310CA272F5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095B34C-B43A-4AC7-B422-C94F27382D1D}"/>
              </a:ext>
            </a:extLst>
          </p:cNvPr>
          <p:cNvSpPr>
            <a:spLocks noGrp="1"/>
          </p:cNvSpPr>
          <p:nvPr>
            <p:ph type="sldNum" sz="quarter" idx="12"/>
          </p:nvPr>
        </p:nvSpPr>
        <p:spPr/>
        <p:txBody>
          <a:bodyPr/>
          <a:lstStyle/>
          <a:p>
            <a:fld id="{558C35AD-677D-4632-AA72-FFDBC9F9917F}" type="slidenum">
              <a:rPr lang="fr-FR" smtClean="0"/>
              <a:t>‹N°›</a:t>
            </a:fld>
            <a:endParaRPr lang="fr-FR"/>
          </a:p>
        </p:txBody>
      </p:sp>
    </p:spTree>
    <p:extLst>
      <p:ext uri="{BB962C8B-B14F-4D97-AF65-F5344CB8AC3E}">
        <p14:creationId xmlns:p14="http://schemas.microsoft.com/office/powerpoint/2010/main" val="104108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C353B3-B73E-404F-9E94-2E478C8445C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9B6F17C-2C4C-45BF-BB52-33766F464F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CB6AE7B-DF0E-49E0-828F-71EAEA358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C1475E4-FC7E-4273-AAB9-7F99B3753A2B}"/>
              </a:ext>
            </a:extLst>
          </p:cNvPr>
          <p:cNvSpPr>
            <a:spLocks noGrp="1"/>
          </p:cNvSpPr>
          <p:nvPr>
            <p:ph type="dt" sz="half" idx="10"/>
          </p:nvPr>
        </p:nvSpPr>
        <p:spPr/>
        <p:txBody>
          <a:bodyPr/>
          <a:lstStyle/>
          <a:p>
            <a:fld id="{2CAEF280-75B7-40E4-9996-81BA097847BD}" type="datetime1">
              <a:rPr lang="fr-FR" smtClean="0"/>
              <a:t>05/06/2025</a:t>
            </a:fld>
            <a:endParaRPr lang="fr-FR"/>
          </a:p>
        </p:txBody>
      </p:sp>
      <p:sp>
        <p:nvSpPr>
          <p:cNvPr id="6" name="Espace réservé du pied de page 5">
            <a:extLst>
              <a:ext uri="{FF2B5EF4-FFF2-40B4-BE49-F238E27FC236}">
                <a16:creationId xmlns:a16="http://schemas.microsoft.com/office/drawing/2014/main" id="{B067D0A2-0A99-45DB-B4C5-67B7B7B10EB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4B28464-15F0-4762-AB38-54CEDF5DDE01}"/>
              </a:ext>
            </a:extLst>
          </p:cNvPr>
          <p:cNvSpPr>
            <a:spLocks noGrp="1"/>
          </p:cNvSpPr>
          <p:nvPr>
            <p:ph type="sldNum" sz="quarter" idx="12"/>
          </p:nvPr>
        </p:nvSpPr>
        <p:spPr/>
        <p:txBody>
          <a:bodyPr/>
          <a:lstStyle/>
          <a:p>
            <a:fld id="{558C35AD-677D-4632-AA72-FFDBC9F9917F}" type="slidenum">
              <a:rPr lang="fr-FR" smtClean="0"/>
              <a:t>‹N°›</a:t>
            </a:fld>
            <a:endParaRPr lang="fr-FR"/>
          </a:p>
        </p:txBody>
      </p:sp>
    </p:spTree>
    <p:extLst>
      <p:ext uri="{BB962C8B-B14F-4D97-AF65-F5344CB8AC3E}">
        <p14:creationId xmlns:p14="http://schemas.microsoft.com/office/powerpoint/2010/main" val="43538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5934-92FE-4D64-9FA0-A887075FB34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C3B0998-749E-4859-87F1-6FA194AF0B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4A5F093-262A-40AB-9139-D1950DFE13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6044A3E-301D-4D02-831D-AAE3F8B8FBEC}"/>
              </a:ext>
            </a:extLst>
          </p:cNvPr>
          <p:cNvSpPr>
            <a:spLocks noGrp="1"/>
          </p:cNvSpPr>
          <p:nvPr>
            <p:ph type="dt" sz="half" idx="10"/>
          </p:nvPr>
        </p:nvSpPr>
        <p:spPr/>
        <p:txBody>
          <a:bodyPr/>
          <a:lstStyle/>
          <a:p>
            <a:fld id="{25530486-7C56-4D41-A615-5DA251E03D82}" type="datetime1">
              <a:rPr lang="fr-FR" smtClean="0"/>
              <a:t>05/06/2025</a:t>
            </a:fld>
            <a:endParaRPr lang="fr-FR"/>
          </a:p>
        </p:txBody>
      </p:sp>
      <p:sp>
        <p:nvSpPr>
          <p:cNvPr id="6" name="Espace réservé du pied de page 5">
            <a:extLst>
              <a:ext uri="{FF2B5EF4-FFF2-40B4-BE49-F238E27FC236}">
                <a16:creationId xmlns:a16="http://schemas.microsoft.com/office/drawing/2014/main" id="{8839E34B-28A0-4EDF-8B95-C8BDE61FDEF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ED3E94A-92BB-480C-8D56-265619E54A7B}"/>
              </a:ext>
            </a:extLst>
          </p:cNvPr>
          <p:cNvSpPr>
            <a:spLocks noGrp="1"/>
          </p:cNvSpPr>
          <p:nvPr>
            <p:ph type="sldNum" sz="quarter" idx="12"/>
          </p:nvPr>
        </p:nvSpPr>
        <p:spPr/>
        <p:txBody>
          <a:bodyPr/>
          <a:lstStyle/>
          <a:p>
            <a:fld id="{558C35AD-677D-4632-AA72-FFDBC9F9917F}" type="slidenum">
              <a:rPr lang="fr-FR" smtClean="0"/>
              <a:t>‹N°›</a:t>
            </a:fld>
            <a:endParaRPr lang="fr-FR"/>
          </a:p>
        </p:txBody>
      </p:sp>
    </p:spTree>
    <p:extLst>
      <p:ext uri="{BB962C8B-B14F-4D97-AF65-F5344CB8AC3E}">
        <p14:creationId xmlns:p14="http://schemas.microsoft.com/office/powerpoint/2010/main" val="3199475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517BD92-341A-43CC-ADD5-E8415E096B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61D450E-6488-457D-AF4C-3846ECE670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3AEB54C-88BB-49E3-9410-9EF4FE107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AD6AC-688B-4592-874A-164293D5C239}" type="datetime1">
              <a:rPr lang="fr-FR" smtClean="0"/>
              <a:t>05/06/2025</a:t>
            </a:fld>
            <a:endParaRPr lang="fr-FR"/>
          </a:p>
        </p:txBody>
      </p:sp>
      <p:sp>
        <p:nvSpPr>
          <p:cNvPr id="5" name="Espace réservé du pied de page 4">
            <a:extLst>
              <a:ext uri="{FF2B5EF4-FFF2-40B4-BE49-F238E27FC236}">
                <a16:creationId xmlns:a16="http://schemas.microsoft.com/office/drawing/2014/main" id="{0A1AB524-7822-4E17-95BA-849667431D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073EED9-2FEA-4E07-A9CA-93E4869F52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C35AD-677D-4632-AA72-FFDBC9F9917F}" type="slidenum">
              <a:rPr lang="fr-FR" smtClean="0"/>
              <a:t>‹N°›</a:t>
            </a:fld>
            <a:endParaRPr lang="fr-FR"/>
          </a:p>
        </p:txBody>
      </p:sp>
    </p:spTree>
    <p:extLst>
      <p:ext uri="{BB962C8B-B14F-4D97-AF65-F5344CB8AC3E}">
        <p14:creationId xmlns:p14="http://schemas.microsoft.com/office/powerpoint/2010/main" val="3383895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Lucas-DaSc/PsyToolKit_Forma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psytoolkit.org/doc3.6.2/online-survey-syntax.htm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sytoolkit.org/c/3.6.2/login"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psytoolkit.org/doc3.6.2/syntax.html" TargetMode="External"/><Relationship Id="rId7" Type="http://schemas.openxmlformats.org/officeDocument/2006/relationships/hyperlink" Target="https://www.psytoolkit.org/survey-library/" TargetMode="External"/><Relationship Id="rId2" Type="http://schemas.openxmlformats.org/officeDocument/2006/relationships/hyperlink" Target="https://www.psytoolkit.org/c/3.6.2/login" TargetMode="External"/><Relationship Id="rId1" Type="http://schemas.openxmlformats.org/officeDocument/2006/relationships/slideLayout" Target="../slideLayouts/slideLayout1.xml"/><Relationship Id="rId6" Type="http://schemas.openxmlformats.org/officeDocument/2006/relationships/hyperlink" Target="https://www.psytoolkit.org/experiment-library/" TargetMode="External"/><Relationship Id="rId5" Type="http://schemas.openxmlformats.org/officeDocument/2006/relationships/hyperlink" Target="https://www.psytoolkit.org/lessons/" TargetMode="External"/><Relationship Id="rId4" Type="http://schemas.openxmlformats.org/officeDocument/2006/relationships/hyperlink" Target="https://www.psytoolkit.org/doc3.6.2/short_syntax.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psytoolkit.org/doc3.6.2/short_syntax.htm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Formation doctorale</a:t>
            </a:r>
          </a:p>
        </p:txBody>
      </p:sp>
      <p:sp>
        <p:nvSpPr>
          <p:cNvPr id="9" name="ZoneTexte 8">
            <a:extLst>
              <a:ext uri="{FF2B5EF4-FFF2-40B4-BE49-F238E27FC236}">
                <a16:creationId xmlns:a16="http://schemas.microsoft.com/office/drawing/2014/main" id="{A9A51099-4AD5-42BF-B40D-460873784D07}"/>
              </a:ext>
            </a:extLst>
          </p:cNvPr>
          <p:cNvSpPr txBox="1"/>
          <p:nvPr/>
        </p:nvSpPr>
        <p:spPr>
          <a:xfrm>
            <a:off x="1847461" y="1343612"/>
            <a:ext cx="8780106" cy="584775"/>
          </a:xfrm>
          <a:prstGeom prst="rect">
            <a:avLst/>
          </a:prstGeom>
          <a:noFill/>
        </p:spPr>
        <p:txBody>
          <a:bodyPr wrap="square" rtlCol="0">
            <a:spAutoFit/>
          </a:bodyPr>
          <a:lstStyle/>
          <a:p>
            <a:pPr algn="ctr"/>
            <a:r>
              <a:rPr lang="fr-FR" sz="3200" dirty="0">
                <a:latin typeface="Times New Roman" panose="02020603050405020304" pitchFamily="18" charset="0"/>
                <a:cs typeface="Times New Roman" panose="02020603050405020304" pitchFamily="18" charset="0"/>
              </a:rPr>
              <a:t>Initiation à PsyToolKit</a:t>
            </a:r>
          </a:p>
        </p:txBody>
      </p:sp>
      <p:sp>
        <p:nvSpPr>
          <p:cNvPr id="10" name="ZoneTexte 9">
            <a:extLst>
              <a:ext uri="{FF2B5EF4-FFF2-40B4-BE49-F238E27FC236}">
                <a16:creationId xmlns:a16="http://schemas.microsoft.com/office/drawing/2014/main" id="{685444FF-1474-427A-8D77-5D946FAF2C13}"/>
              </a:ext>
            </a:extLst>
          </p:cNvPr>
          <p:cNvSpPr txBox="1"/>
          <p:nvPr/>
        </p:nvSpPr>
        <p:spPr>
          <a:xfrm>
            <a:off x="428625" y="4837922"/>
            <a:ext cx="2530151"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Boussard Lucas</a:t>
            </a:r>
          </a:p>
          <a:p>
            <a:r>
              <a:rPr lang="fr-FR" sz="2000" dirty="0" err="1">
                <a:latin typeface="Times New Roman" panose="02020603050405020304" pitchFamily="18" charset="0"/>
                <a:cs typeface="Times New Roman" panose="02020603050405020304" pitchFamily="18" charset="0"/>
              </a:rPr>
              <a:t>Ph.D</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Student</a:t>
            </a:r>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LICAÉ, UFR STAPS</a:t>
            </a:r>
            <a:endParaRPr lang="fr-FR" sz="3200" dirty="0">
              <a:latin typeface="Times New Roman" panose="02020603050405020304" pitchFamily="18" charset="0"/>
              <a:cs typeface="Times New Roman" panose="02020603050405020304" pitchFamily="18" charset="0"/>
            </a:endParaRP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1</a:t>
            </a:fld>
            <a:endParaRPr lang="fr-FR"/>
          </a:p>
        </p:txBody>
      </p:sp>
      <p:pic>
        <p:nvPicPr>
          <p:cNvPr id="1026" name="Picture 2" descr="PsyToolkit - YouTube">
            <a:extLst>
              <a:ext uri="{FF2B5EF4-FFF2-40B4-BE49-F238E27FC236}">
                <a16:creationId xmlns:a16="http://schemas.microsoft.com/office/drawing/2014/main" id="{FF0DEE9C-2263-45C5-89C1-678FC3E4B7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437" y="223231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3D909679-D634-4E2E-8602-AD4801DFE35F}"/>
              </a:ext>
            </a:extLst>
          </p:cNvPr>
          <p:cNvSpPr txBox="1"/>
          <p:nvPr/>
        </p:nvSpPr>
        <p:spPr>
          <a:xfrm>
            <a:off x="4496342" y="5764768"/>
            <a:ext cx="7263262" cy="369332"/>
          </a:xfrm>
          <a:prstGeom prst="rect">
            <a:avLst/>
          </a:prstGeom>
          <a:noFill/>
        </p:spPr>
        <p:txBody>
          <a:bodyPr wrap="square">
            <a:spAutoFit/>
          </a:bodyPr>
          <a:lstStyle/>
          <a:p>
            <a:pPr algn="r"/>
            <a:r>
              <a:rPr lang="fr-FR" dirty="0">
                <a:latin typeface="Times New Roman" panose="02020603050405020304" pitchFamily="18" charset="0"/>
                <a:cs typeface="Times New Roman" panose="02020603050405020304" pitchFamily="18" charset="0"/>
                <a:hlinkClick r:id="rId3"/>
              </a:rPr>
              <a:t>https://github.com/Lucas-DaSc/PsyToolKit_Formation</a:t>
            </a:r>
            <a:r>
              <a:rPr lang="fr-FR"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97609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Questionnaire – Exemple </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10</a:t>
            </a:fld>
            <a:endParaRPr lang="fr-FR"/>
          </a:p>
        </p:txBody>
      </p:sp>
      <p:sp>
        <p:nvSpPr>
          <p:cNvPr id="12" name="ZoneTexte 11">
            <a:extLst>
              <a:ext uri="{FF2B5EF4-FFF2-40B4-BE49-F238E27FC236}">
                <a16:creationId xmlns:a16="http://schemas.microsoft.com/office/drawing/2014/main" id="{B62F98B9-3C1E-4CD9-9743-97BA2694D9A3}"/>
              </a:ext>
            </a:extLst>
          </p:cNvPr>
          <p:cNvSpPr txBox="1"/>
          <p:nvPr/>
        </p:nvSpPr>
        <p:spPr>
          <a:xfrm>
            <a:off x="428625" y="983445"/>
            <a:ext cx="11296650"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Utilisation d’une échelle de Likert</a:t>
            </a:r>
          </a:p>
        </p:txBody>
      </p:sp>
      <p:pic>
        <p:nvPicPr>
          <p:cNvPr id="4" name="Image 3">
            <a:extLst>
              <a:ext uri="{FF2B5EF4-FFF2-40B4-BE49-F238E27FC236}">
                <a16:creationId xmlns:a16="http://schemas.microsoft.com/office/drawing/2014/main" id="{A38968D9-77DA-4F21-9DC8-F576913C855E}"/>
              </a:ext>
            </a:extLst>
          </p:cNvPr>
          <p:cNvPicPr>
            <a:picLocks noChangeAspect="1"/>
          </p:cNvPicPr>
          <p:nvPr/>
        </p:nvPicPr>
        <p:blipFill>
          <a:blip r:embed="rId2"/>
          <a:stretch>
            <a:fillRect/>
          </a:stretch>
        </p:blipFill>
        <p:spPr>
          <a:xfrm>
            <a:off x="333554" y="1529370"/>
            <a:ext cx="11524891" cy="3799259"/>
          </a:xfrm>
          <a:prstGeom prst="rect">
            <a:avLst/>
          </a:prstGeom>
        </p:spPr>
      </p:pic>
    </p:spTree>
    <p:extLst>
      <p:ext uri="{BB962C8B-B14F-4D97-AF65-F5344CB8AC3E}">
        <p14:creationId xmlns:p14="http://schemas.microsoft.com/office/powerpoint/2010/main" val="233842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Questionnaire – Possibilités </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11</a:t>
            </a:fld>
            <a:endParaRPr lang="fr-FR"/>
          </a:p>
        </p:txBody>
      </p:sp>
      <p:sp>
        <p:nvSpPr>
          <p:cNvPr id="12" name="ZoneTexte 11">
            <a:extLst>
              <a:ext uri="{FF2B5EF4-FFF2-40B4-BE49-F238E27FC236}">
                <a16:creationId xmlns:a16="http://schemas.microsoft.com/office/drawing/2014/main" id="{B62F98B9-3C1E-4CD9-9743-97BA2694D9A3}"/>
              </a:ext>
            </a:extLst>
          </p:cNvPr>
          <p:cNvSpPr txBox="1"/>
          <p:nvPr/>
        </p:nvSpPr>
        <p:spPr>
          <a:xfrm>
            <a:off x="428625" y="983445"/>
            <a:ext cx="11296650"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Documentation : </a:t>
            </a:r>
            <a:r>
              <a:rPr lang="fr-FR" dirty="0">
                <a:latin typeface="Times New Roman" panose="02020603050405020304" pitchFamily="18" charset="0"/>
                <a:cs typeface="Times New Roman" panose="02020603050405020304" pitchFamily="18" charset="0"/>
                <a:hlinkClick r:id="rId2"/>
              </a:rPr>
              <a:t>https://www.psytoolkit.org/doc3.6.2/online-survey-syntax.html</a:t>
            </a:r>
            <a:r>
              <a:rPr lang="fr-FR" dirty="0">
                <a:latin typeface="Times New Roman" panose="02020603050405020304" pitchFamily="18" charset="0"/>
                <a:cs typeface="Times New Roman" panose="02020603050405020304" pitchFamily="18" charset="0"/>
              </a:rPr>
              <a:t> </a:t>
            </a:r>
          </a:p>
        </p:txBody>
      </p:sp>
      <p:sp>
        <p:nvSpPr>
          <p:cNvPr id="6" name="ZoneTexte 5">
            <a:extLst>
              <a:ext uri="{FF2B5EF4-FFF2-40B4-BE49-F238E27FC236}">
                <a16:creationId xmlns:a16="http://schemas.microsoft.com/office/drawing/2014/main" id="{2B0A1649-C833-4F2D-97C3-73D7A3C1F134}"/>
              </a:ext>
            </a:extLst>
          </p:cNvPr>
          <p:cNvSpPr txBox="1"/>
          <p:nvPr/>
        </p:nvSpPr>
        <p:spPr>
          <a:xfrm>
            <a:off x="447675" y="1705189"/>
            <a:ext cx="11296650"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Énormément de possibilités.. C’est à vous de voir ce qui vous intéresse. </a:t>
            </a:r>
          </a:p>
        </p:txBody>
      </p:sp>
      <p:sp>
        <p:nvSpPr>
          <p:cNvPr id="7" name="ZoneTexte 6">
            <a:extLst>
              <a:ext uri="{FF2B5EF4-FFF2-40B4-BE49-F238E27FC236}">
                <a16:creationId xmlns:a16="http://schemas.microsoft.com/office/drawing/2014/main" id="{4E415156-2DBB-419D-A190-C18232D48D9D}"/>
              </a:ext>
            </a:extLst>
          </p:cNvPr>
          <p:cNvSpPr txBox="1"/>
          <p:nvPr/>
        </p:nvSpPr>
        <p:spPr>
          <a:xfrm>
            <a:off x="447675" y="3309025"/>
            <a:ext cx="11296650" cy="64633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Activité : Créer un questionnaire avec différents types de questions sur deux pages. Vous devrez mettre des paramètres pour les questions. </a:t>
            </a:r>
            <a:r>
              <a:rPr lang="fr-FR" i="1" dirty="0">
                <a:latin typeface="Times New Roman" panose="02020603050405020304" pitchFamily="18" charset="0"/>
                <a:cs typeface="Times New Roman" panose="02020603050405020304" pitchFamily="18" charset="0"/>
              </a:rPr>
              <a:t>Ex. {min=18, max=100} Veuillez entrer votre âge.  </a:t>
            </a:r>
          </a:p>
        </p:txBody>
      </p:sp>
    </p:spTree>
    <p:extLst>
      <p:ext uri="{BB962C8B-B14F-4D97-AF65-F5344CB8AC3E}">
        <p14:creationId xmlns:p14="http://schemas.microsoft.com/office/powerpoint/2010/main" val="29531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Mettre en ligne </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12</a:t>
            </a:fld>
            <a:endParaRPr lang="fr-FR"/>
          </a:p>
        </p:txBody>
      </p:sp>
      <p:sp>
        <p:nvSpPr>
          <p:cNvPr id="12" name="ZoneTexte 11">
            <a:extLst>
              <a:ext uri="{FF2B5EF4-FFF2-40B4-BE49-F238E27FC236}">
                <a16:creationId xmlns:a16="http://schemas.microsoft.com/office/drawing/2014/main" id="{B62F98B9-3C1E-4CD9-9743-97BA2694D9A3}"/>
              </a:ext>
            </a:extLst>
          </p:cNvPr>
          <p:cNvSpPr txBox="1"/>
          <p:nvPr/>
        </p:nvSpPr>
        <p:spPr>
          <a:xfrm>
            <a:off x="428625" y="983445"/>
            <a:ext cx="11296650" cy="4247317"/>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Online/Offline survey status. </a:t>
            </a: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Paramétrages des différentes informations ou options de la survey. Attention si vous faites une </a:t>
            </a:r>
            <a:r>
              <a:rPr lang="fr-FR" dirty="0" err="1">
                <a:latin typeface="Times New Roman" panose="02020603050405020304" pitchFamily="18" charset="0"/>
                <a:cs typeface="Times New Roman" panose="02020603050405020304" pitchFamily="18" charset="0"/>
              </a:rPr>
              <a:t>embedded</a:t>
            </a:r>
            <a:r>
              <a:rPr lang="fr-FR" dirty="0">
                <a:latin typeface="Times New Roman" panose="02020603050405020304" pitchFamily="18" charset="0"/>
                <a:cs typeface="Times New Roman" panose="02020603050405020304" pitchFamily="18" charset="0"/>
              </a:rPr>
              <a:t> survey il faut paramétrer en amont vos différentes variables en sortie. </a:t>
            </a:r>
          </a:p>
        </p:txBody>
      </p:sp>
      <p:pic>
        <p:nvPicPr>
          <p:cNvPr id="6" name="Image 5">
            <a:extLst>
              <a:ext uri="{FF2B5EF4-FFF2-40B4-BE49-F238E27FC236}">
                <a16:creationId xmlns:a16="http://schemas.microsoft.com/office/drawing/2014/main" id="{17EA8943-970A-448E-945A-D3E50A3A0C57}"/>
              </a:ext>
            </a:extLst>
          </p:cNvPr>
          <p:cNvPicPr>
            <a:picLocks noChangeAspect="1"/>
          </p:cNvPicPr>
          <p:nvPr/>
        </p:nvPicPr>
        <p:blipFill>
          <a:blip r:embed="rId2"/>
          <a:stretch>
            <a:fillRect/>
          </a:stretch>
        </p:blipFill>
        <p:spPr>
          <a:xfrm>
            <a:off x="683823" y="1774813"/>
            <a:ext cx="10669977" cy="2369690"/>
          </a:xfrm>
          <a:prstGeom prst="rect">
            <a:avLst/>
          </a:prstGeom>
        </p:spPr>
      </p:pic>
    </p:spTree>
    <p:extLst>
      <p:ext uri="{BB962C8B-B14F-4D97-AF65-F5344CB8AC3E}">
        <p14:creationId xmlns:p14="http://schemas.microsoft.com/office/powerpoint/2010/main" val="3264961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Récupérer les données </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13</a:t>
            </a:fld>
            <a:endParaRPr lang="fr-FR"/>
          </a:p>
        </p:txBody>
      </p:sp>
      <p:sp>
        <p:nvSpPr>
          <p:cNvPr id="12" name="ZoneTexte 11">
            <a:extLst>
              <a:ext uri="{FF2B5EF4-FFF2-40B4-BE49-F238E27FC236}">
                <a16:creationId xmlns:a16="http://schemas.microsoft.com/office/drawing/2014/main" id="{B62F98B9-3C1E-4CD9-9743-97BA2694D9A3}"/>
              </a:ext>
            </a:extLst>
          </p:cNvPr>
          <p:cNvSpPr txBox="1"/>
          <p:nvPr/>
        </p:nvSpPr>
        <p:spPr>
          <a:xfrm>
            <a:off x="428625" y="983445"/>
            <a:ext cx="11296650" cy="646331"/>
          </a:xfrm>
          <a:prstGeom prst="rect">
            <a:avLst/>
          </a:prstGeom>
          <a:noFill/>
        </p:spPr>
        <p:txBody>
          <a:bodyPr wrap="square" rtlCol="0">
            <a:spAutoFit/>
          </a:bodyPr>
          <a:lstStyle/>
          <a:p>
            <a:r>
              <a:rPr lang="fr-FR" dirty="0" err="1">
                <a:latin typeface="Times New Roman" panose="02020603050405020304" pitchFamily="18" charset="0"/>
                <a:cs typeface="Times New Roman" panose="02020603050405020304" pitchFamily="18" charset="0"/>
              </a:rPr>
              <a:t>Prepare</a:t>
            </a:r>
            <a:r>
              <a:rPr lang="fr-FR" dirty="0">
                <a:latin typeface="Times New Roman" panose="02020603050405020304" pitchFamily="18" charset="0"/>
                <a:cs typeface="Times New Roman" panose="02020603050405020304" pitchFamily="18" charset="0"/>
              </a:rPr>
              <a:t> and Download Participant Data</a:t>
            </a:r>
          </a:p>
          <a:p>
            <a:endParaRPr lang="fr-FR" dirty="0">
              <a:latin typeface="Times New Roman" panose="02020603050405020304" pitchFamily="18" charset="0"/>
              <a:cs typeface="Times New Roman" panose="02020603050405020304" pitchFamily="18" charset="0"/>
            </a:endParaRPr>
          </a:p>
        </p:txBody>
      </p:sp>
      <p:pic>
        <p:nvPicPr>
          <p:cNvPr id="3" name="Image 2">
            <a:extLst>
              <a:ext uri="{FF2B5EF4-FFF2-40B4-BE49-F238E27FC236}">
                <a16:creationId xmlns:a16="http://schemas.microsoft.com/office/drawing/2014/main" id="{1E198EF2-F2DE-425F-8319-7A8186C533DA}"/>
              </a:ext>
            </a:extLst>
          </p:cNvPr>
          <p:cNvPicPr>
            <a:picLocks noChangeAspect="1"/>
          </p:cNvPicPr>
          <p:nvPr/>
        </p:nvPicPr>
        <p:blipFill>
          <a:blip r:embed="rId2"/>
          <a:stretch>
            <a:fillRect/>
          </a:stretch>
        </p:blipFill>
        <p:spPr>
          <a:xfrm>
            <a:off x="793630" y="1629776"/>
            <a:ext cx="10239555" cy="3127588"/>
          </a:xfrm>
          <a:prstGeom prst="rect">
            <a:avLst/>
          </a:prstGeom>
        </p:spPr>
      </p:pic>
    </p:spTree>
    <p:extLst>
      <p:ext uri="{BB962C8B-B14F-4D97-AF65-F5344CB8AC3E}">
        <p14:creationId xmlns:p14="http://schemas.microsoft.com/office/powerpoint/2010/main" val="2853465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Activité perso</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14</a:t>
            </a:fld>
            <a:endParaRPr lang="fr-FR"/>
          </a:p>
        </p:txBody>
      </p:sp>
      <p:sp>
        <p:nvSpPr>
          <p:cNvPr id="12" name="ZoneTexte 11">
            <a:extLst>
              <a:ext uri="{FF2B5EF4-FFF2-40B4-BE49-F238E27FC236}">
                <a16:creationId xmlns:a16="http://schemas.microsoft.com/office/drawing/2014/main" id="{B62F98B9-3C1E-4CD9-9743-97BA2694D9A3}"/>
              </a:ext>
            </a:extLst>
          </p:cNvPr>
          <p:cNvSpPr txBox="1"/>
          <p:nvPr/>
        </p:nvSpPr>
        <p:spPr>
          <a:xfrm>
            <a:off x="428625" y="983445"/>
            <a:ext cx="11296650" cy="923330"/>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En lien avec votre thématique de recherche ou vos besoins personnels, concevez une expérimentation / un questionnaire. Faites le passer à une autre personne ou vous-même, récupérer les données pour les analyser. </a:t>
            </a:r>
          </a:p>
          <a:p>
            <a:endParaRPr lang="fr-FR"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A49DAC04-92A6-4435-87E4-F1A12FFB910E}"/>
              </a:ext>
            </a:extLst>
          </p:cNvPr>
          <p:cNvSpPr txBox="1"/>
          <p:nvPr/>
        </p:nvSpPr>
        <p:spPr>
          <a:xfrm>
            <a:off x="428625" y="3750897"/>
            <a:ext cx="11296650" cy="2031325"/>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Pour aller plus loin :</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Requêtes Conditionnelles</a:t>
            </a:r>
          </a:p>
          <a:p>
            <a:r>
              <a:rPr lang="fr-FR" dirty="0">
                <a:latin typeface="Times New Roman" panose="02020603050405020304" pitchFamily="18" charset="0"/>
                <a:cs typeface="Times New Roman" panose="02020603050405020304" pitchFamily="18" charset="0"/>
              </a:rPr>
              <a:t>Création de table</a:t>
            </a:r>
          </a:p>
          <a:p>
            <a:r>
              <a:rPr lang="fr-FR" dirty="0">
                <a:latin typeface="Times New Roman" panose="02020603050405020304" pitchFamily="18" charset="0"/>
                <a:cs typeface="Times New Roman" panose="02020603050405020304" pitchFamily="18" charset="0"/>
              </a:rPr>
              <a:t>Utilisation des variables</a:t>
            </a:r>
          </a:p>
          <a:p>
            <a:r>
              <a:rPr lang="fr-FR" dirty="0">
                <a:latin typeface="Times New Roman" panose="02020603050405020304" pitchFamily="18" charset="0"/>
                <a:cs typeface="Times New Roman" panose="02020603050405020304" pitchFamily="18" charset="0"/>
              </a:rPr>
              <a:t>Mise en forme des </a:t>
            </a:r>
            <a:r>
              <a:rPr lang="fr-FR" dirty="0" err="1">
                <a:latin typeface="Times New Roman" panose="02020603050405020304" pitchFamily="18" charset="0"/>
                <a:cs typeface="Times New Roman" panose="02020603050405020304" pitchFamily="18" charset="0"/>
              </a:rPr>
              <a:t>excels</a:t>
            </a: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Analyses R et/ou Python</a:t>
            </a:r>
          </a:p>
        </p:txBody>
      </p:sp>
    </p:spTree>
    <p:extLst>
      <p:ext uri="{BB962C8B-B14F-4D97-AF65-F5344CB8AC3E}">
        <p14:creationId xmlns:p14="http://schemas.microsoft.com/office/powerpoint/2010/main" val="318257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Syllabus</a:t>
            </a:r>
          </a:p>
        </p:txBody>
      </p:sp>
      <p:sp>
        <p:nvSpPr>
          <p:cNvPr id="10" name="ZoneTexte 9">
            <a:extLst>
              <a:ext uri="{FF2B5EF4-FFF2-40B4-BE49-F238E27FC236}">
                <a16:creationId xmlns:a16="http://schemas.microsoft.com/office/drawing/2014/main" id="{685444FF-1474-427A-8D77-5D946FAF2C13}"/>
              </a:ext>
            </a:extLst>
          </p:cNvPr>
          <p:cNvSpPr txBox="1"/>
          <p:nvPr/>
        </p:nvSpPr>
        <p:spPr>
          <a:xfrm>
            <a:off x="428625" y="1180322"/>
            <a:ext cx="11296650" cy="64633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Objectif : Réussir à coder sur PsyToolKit une expérimentation/questionnaire, récolter des données, analyser des données pour répondre à un besoin spécifique (recherche / mode enseignement). </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2</a:t>
            </a:fld>
            <a:endParaRPr lang="fr-FR"/>
          </a:p>
        </p:txBody>
      </p:sp>
      <p:sp>
        <p:nvSpPr>
          <p:cNvPr id="12" name="ZoneTexte 11">
            <a:extLst>
              <a:ext uri="{FF2B5EF4-FFF2-40B4-BE49-F238E27FC236}">
                <a16:creationId xmlns:a16="http://schemas.microsoft.com/office/drawing/2014/main" id="{B62F98B9-3C1E-4CD9-9743-97BA2694D9A3}"/>
              </a:ext>
            </a:extLst>
          </p:cNvPr>
          <p:cNvSpPr txBox="1"/>
          <p:nvPr/>
        </p:nvSpPr>
        <p:spPr>
          <a:xfrm>
            <a:off x="428625" y="2152232"/>
            <a:ext cx="11296650" cy="250094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Sous-objectifs : </a:t>
            </a:r>
          </a:p>
          <a:p>
            <a:pPr marL="342900" indent="-342900">
              <a:lnSpc>
                <a:spcPct val="200000"/>
              </a:lnSpc>
              <a:buAutoNum type="arabicPeriod"/>
            </a:pPr>
            <a:r>
              <a:rPr lang="fr-FR" dirty="0">
                <a:latin typeface="Times New Roman" panose="02020603050405020304" pitchFamily="18" charset="0"/>
                <a:cs typeface="Times New Roman" panose="02020603050405020304" pitchFamily="18" charset="0"/>
              </a:rPr>
              <a:t>Présentation PsyToolKit</a:t>
            </a:r>
          </a:p>
          <a:p>
            <a:pPr marL="342900" indent="-342900">
              <a:lnSpc>
                <a:spcPct val="200000"/>
              </a:lnSpc>
              <a:buAutoNum type="arabicPeriod"/>
            </a:pPr>
            <a:r>
              <a:rPr lang="fr-FR" dirty="0">
                <a:latin typeface="Times New Roman" panose="02020603050405020304" pitchFamily="18" charset="0"/>
                <a:cs typeface="Times New Roman" panose="02020603050405020304" pitchFamily="18" charset="0"/>
              </a:rPr>
              <a:t>Expérimentation/questionnaire</a:t>
            </a:r>
          </a:p>
          <a:p>
            <a:pPr marL="342900" indent="-342900">
              <a:lnSpc>
                <a:spcPct val="200000"/>
              </a:lnSpc>
              <a:buAutoNum type="arabicPeriod"/>
            </a:pPr>
            <a:r>
              <a:rPr lang="fr-FR" dirty="0">
                <a:latin typeface="Times New Roman" panose="02020603050405020304" pitchFamily="18" charset="0"/>
                <a:cs typeface="Times New Roman" panose="02020603050405020304" pitchFamily="18" charset="0"/>
              </a:rPr>
              <a:t>Récolter des données</a:t>
            </a:r>
          </a:p>
          <a:p>
            <a:pPr marL="342900" indent="-342900">
              <a:lnSpc>
                <a:spcPct val="200000"/>
              </a:lnSpc>
              <a:buAutoNum type="arabicPeriod"/>
            </a:pPr>
            <a:r>
              <a:rPr lang="fr-FR" dirty="0">
                <a:latin typeface="Times New Roman" panose="02020603050405020304" pitchFamily="18" charset="0"/>
                <a:cs typeface="Times New Roman" panose="02020603050405020304" pitchFamily="18" charset="0"/>
              </a:rPr>
              <a:t>Analyser des données </a:t>
            </a:r>
          </a:p>
        </p:txBody>
      </p:sp>
    </p:spTree>
    <p:extLst>
      <p:ext uri="{BB962C8B-B14F-4D97-AF65-F5344CB8AC3E}">
        <p14:creationId xmlns:p14="http://schemas.microsoft.com/office/powerpoint/2010/main" val="79013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Présentation </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3</a:t>
            </a:fld>
            <a:endParaRPr lang="fr-FR"/>
          </a:p>
        </p:txBody>
      </p:sp>
      <p:pic>
        <p:nvPicPr>
          <p:cNvPr id="6" name="Image 5">
            <a:extLst>
              <a:ext uri="{FF2B5EF4-FFF2-40B4-BE49-F238E27FC236}">
                <a16:creationId xmlns:a16="http://schemas.microsoft.com/office/drawing/2014/main" id="{308FF7D4-2D63-4B8F-858A-5A6FEA931E7C}"/>
              </a:ext>
            </a:extLst>
          </p:cNvPr>
          <p:cNvPicPr>
            <a:picLocks noChangeAspect="1"/>
          </p:cNvPicPr>
          <p:nvPr/>
        </p:nvPicPr>
        <p:blipFill>
          <a:blip r:embed="rId2"/>
          <a:stretch>
            <a:fillRect/>
          </a:stretch>
        </p:blipFill>
        <p:spPr>
          <a:xfrm>
            <a:off x="2859395" y="2708174"/>
            <a:ext cx="6641786" cy="3902248"/>
          </a:xfrm>
          <a:prstGeom prst="rect">
            <a:avLst/>
          </a:prstGeom>
        </p:spPr>
      </p:pic>
      <p:sp>
        <p:nvSpPr>
          <p:cNvPr id="13" name="ZoneTexte 12">
            <a:extLst>
              <a:ext uri="{FF2B5EF4-FFF2-40B4-BE49-F238E27FC236}">
                <a16:creationId xmlns:a16="http://schemas.microsoft.com/office/drawing/2014/main" id="{489C999F-0A72-4CF7-8A9E-E39137960E6D}"/>
              </a:ext>
            </a:extLst>
          </p:cNvPr>
          <p:cNvSpPr txBox="1"/>
          <p:nvPr/>
        </p:nvSpPr>
        <p:spPr>
          <a:xfrm>
            <a:off x="428625" y="985700"/>
            <a:ext cx="11296650" cy="92333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Description : PsyToolkit est une plateforme en ligne gratuite conçue pour créer et administrer des expériences en psychologie cognitive ainsi que des questionnaires. Elle permet aux chercheurs, enseignants et étudiants de concevoir facilement des expériences interactives et d'analyser les données collectées.</a:t>
            </a:r>
          </a:p>
        </p:txBody>
      </p:sp>
      <p:sp>
        <p:nvSpPr>
          <p:cNvPr id="14" name="ZoneTexte 13">
            <a:extLst>
              <a:ext uri="{FF2B5EF4-FFF2-40B4-BE49-F238E27FC236}">
                <a16:creationId xmlns:a16="http://schemas.microsoft.com/office/drawing/2014/main" id="{310CA5AB-546B-4A1A-8E36-268B71F33193}"/>
              </a:ext>
            </a:extLst>
          </p:cNvPr>
          <p:cNvSpPr txBox="1"/>
          <p:nvPr/>
        </p:nvSpPr>
        <p:spPr>
          <a:xfrm>
            <a:off x="428625" y="2125221"/>
            <a:ext cx="11296650"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Création du compte et interface : </a:t>
            </a:r>
            <a:r>
              <a:rPr lang="fr-FR" dirty="0">
                <a:latin typeface="Times New Roman" panose="02020603050405020304" pitchFamily="18" charset="0"/>
                <a:cs typeface="Times New Roman" panose="02020603050405020304" pitchFamily="18" charset="0"/>
                <a:hlinkClick r:id="rId3"/>
              </a:rPr>
              <a:t>https://www.psytoolkit.org/c/3.6.2/login</a:t>
            </a:r>
            <a:r>
              <a:rPr lang="fr-FR"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3494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Présentation </a:t>
            </a:r>
          </a:p>
        </p:txBody>
      </p:sp>
      <p:sp>
        <p:nvSpPr>
          <p:cNvPr id="10" name="ZoneTexte 9">
            <a:extLst>
              <a:ext uri="{FF2B5EF4-FFF2-40B4-BE49-F238E27FC236}">
                <a16:creationId xmlns:a16="http://schemas.microsoft.com/office/drawing/2014/main" id="{685444FF-1474-427A-8D77-5D946FAF2C13}"/>
              </a:ext>
            </a:extLst>
          </p:cNvPr>
          <p:cNvSpPr txBox="1"/>
          <p:nvPr/>
        </p:nvSpPr>
        <p:spPr>
          <a:xfrm>
            <a:off x="428625" y="985700"/>
            <a:ext cx="11296650" cy="92333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Description : PsyToolkit est une plateforme en ligne gratuite conçue pour créer et administrer des expériences en psychologie cognitive ainsi que des questionnaires. Elle permet aux chercheurs, enseignants et étudiants de concevoir facilement des expériences interactives et d'analyser les données collectées.</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4</a:t>
            </a:fld>
            <a:endParaRPr lang="fr-FR"/>
          </a:p>
        </p:txBody>
      </p:sp>
      <p:sp>
        <p:nvSpPr>
          <p:cNvPr id="12" name="ZoneTexte 11">
            <a:extLst>
              <a:ext uri="{FF2B5EF4-FFF2-40B4-BE49-F238E27FC236}">
                <a16:creationId xmlns:a16="http://schemas.microsoft.com/office/drawing/2014/main" id="{B62F98B9-3C1E-4CD9-9743-97BA2694D9A3}"/>
              </a:ext>
            </a:extLst>
          </p:cNvPr>
          <p:cNvSpPr txBox="1"/>
          <p:nvPr/>
        </p:nvSpPr>
        <p:spPr>
          <a:xfrm>
            <a:off x="428625" y="2125221"/>
            <a:ext cx="11296650" cy="64633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Création du compte et interface : </a:t>
            </a:r>
            <a:r>
              <a:rPr lang="fr-FR" dirty="0">
                <a:latin typeface="Times New Roman" panose="02020603050405020304" pitchFamily="18" charset="0"/>
                <a:cs typeface="Times New Roman" panose="02020603050405020304" pitchFamily="18" charset="0"/>
                <a:hlinkClick r:id="rId2"/>
              </a:rPr>
              <a:t>https://www.psytoolkit.org/c/3.6.2/login</a:t>
            </a: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Attention si inactivité pendant un an, risque de suppression de compte </a:t>
            </a:r>
          </a:p>
        </p:txBody>
      </p:sp>
      <p:sp>
        <p:nvSpPr>
          <p:cNvPr id="9" name="ZoneTexte 8">
            <a:extLst>
              <a:ext uri="{FF2B5EF4-FFF2-40B4-BE49-F238E27FC236}">
                <a16:creationId xmlns:a16="http://schemas.microsoft.com/office/drawing/2014/main" id="{0DCADD83-3580-47FF-9B6F-1304608010A6}"/>
              </a:ext>
            </a:extLst>
          </p:cNvPr>
          <p:cNvSpPr txBox="1"/>
          <p:nvPr/>
        </p:nvSpPr>
        <p:spPr>
          <a:xfrm>
            <a:off x="428625" y="2892676"/>
            <a:ext cx="5075028" cy="1200329"/>
          </a:xfrm>
          <a:prstGeom prst="rect">
            <a:avLst/>
          </a:prstGeom>
          <a:noFill/>
        </p:spPr>
        <p:txBody>
          <a:bodyPr wrap="square" numCol="1" rtlCol="0">
            <a:spAutoFit/>
          </a:bodyPr>
          <a:lstStyle/>
          <a:p>
            <a:r>
              <a:rPr lang="fr-FR" dirty="0">
                <a:latin typeface="Times New Roman" panose="02020603050405020304" pitchFamily="18" charset="0"/>
                <a:cs typeface="Times New Roman" panose="02020603050405020304" pitchFamily="18" charset="0"/>
              </a:rPr>
              <a:t>Avantages </a:t>
            </a:r>
          </a:p>
          <a:p>
            <a:pPr marL="342900" indent="-342900">
              <a:buAutoNum type="arabicPeriod"/>
            </a:pPr>
            <a:r>
              <a:rPr lang="fr-FR" dirty="0">
                <a:latin typeface="Times New Roman" panose="02020603050405020304" pitchFamily="18" charset="0"/>
                <a:cs typeface="Times New Roman" panose="02020603050405020304" pitchFamily="18" charset="0"/>
              </a:rPr>
              <a:t>Gratuit et accessible en ligne.</a:t>
            </a:r>
          </a:p>
          <a:p>
            <a:pPr marL="342900" indent="-342900">
              <a:buAutoNum type="arabicPeriod"/>
            </a:pPr>
            <a:r>
              <a:rPr lang="fr-FR" dirty="0">
                <a:latin typeface="Times New Roman" panose="02020603050405020304" pitchFamily="18" charset="0"/>
                <a:cs typeface="Times New Roman" panose="02020603050405020304" pitchFamily="18" charset="0"/>
              </a:rPr>
              <a:t>Efficaces pour les expériences en SHS.</a:t>
            </a:r>
          </a:p>
          <a:p>
            <a:pPr marL="342900" indent="-342900">
              <a:buAutoNum type="arabicPeriod"/>
            </a:pPr>
            <a:r>
              <a:rPr lang="fr-FR" dirty="0">
                <a:latin typeface="Times New Roman" panose="02020603050405020304" pitchFamily="18" charset="0"/>
                <a:cs typeface="Times New Roman" panose="02020603050405020304" pitchFamily="18" charset="0"/>
              </a:rPr>
              <a:t>Multitudes de possibilités. </a:t>
            </a:r>
          </a:p>
        </p:txBody>
      </p:sp>
      <p:sp>
        <p:nvSpPr>
          <p:cNvPr id="13" name="ZoneTexte 12">
            <a:extLst>
              <a:ext uri="{FF2B5EF4-FFF2-40B4-BE49-F238E27FC236}">
                <a16:creationId xmlns:a16="http://schemas.microsoft.com/office/drawing/2014/main" id="{296DD0AB-082C-4EC4-962A-30E6307BF62F}"/>
              </a:ext>
            </a:extLst>
          </p:cNvPr>
          <p:cNvSpPr txBox="1"/>
          <p:nvPr/>
        </p:nvSpPr>
        <p:spPr>
          <a:xfrm>
            <a:off x="5929403" y="2892676"/>
            <a:ext cx="5075028" cy="1200329"/>
          </a:xfrm>
          <a:prstGeom prst="rect">
            <a:avLst/>
          </a:prstGeom>
          <a:noFill/>
        </p:spPr>
        <p:txBody>
          <a:bodyPr wrap="square" numCol="1" rtlCol="0">
            <a:spAutoFit/>
          </a:bodyPr>
          <a:lstStyle/>
          <a:p>
            <a:r>
              <a:rPr lang="fr-FR" dirty="0">
                <a:latin typeface="Times New Roman" panose="02020603050405020304" pitchFamily="18" charset="0"/>
                <a:cs typeface="Times New Roman" panose="02020603050405020304" pitchFamily="18" charset="0"/>
              </a:rPr>
              <a:t>Inconvénients</a:t>
            </a:r>
          </a:p>
          <a:p>
            <a:pPr marL="342900" indent="-342900">
              <a:buAutoNum type="arabicPeriod"/>
            </a:pPr>
            <a:r>
              <a:rPr lang="fr-FR" dirty="0">
                <a:latin typeface="Times New Roman" panose="02020603050405020304" pitchFamily="18" charset="0"/>
                <a:cs typeface="Times New Roman" panose="02020603050405020304" pitchFamily="18" charset="0"/>
              </a:rPr>
              <a:t>Nécessité d’apprendre le langage de PsyToolKit.</a:t>
            </a:r>
          </a:p>
          <a:p>
            <a:pPr marL="342900" indent="-342900">
              <a:buAutoNum type="arabicPeriod"/>
            </a:pPr>
            <a:r>
              <a:rPr lang="fr-FR" dirty="0">
                <a:latin typeface="Times New Roman" panose="02020603050405020304" pitchFamily="18" charset="0"/>
                <a:cs typeface="Times New Roman" panose="02020603050405020304" pitchFamily="18" charset="0"/>
              </a:rPr>
              <a:t>Interface datée.</a:t>
            </a:r>
          </a:p>
          <a:p>
            <a:pPr marL="342900" indent="-342900">
              <a:buAutoNum type="arabicPeriod"/>
            </a:pPr>
            <a:r>
              <a:rPr lang="fr-FR" dirty="0">
                <a:latin typeface="Times New Roman" panose="02020603050405020304" pitchFamily="18" charset="0"/>
                <a:cs typeface="Times New Roman" panose="02020603050405020304" pitchFamily="18" charset="0"/>
              </a:rPr>
              <a:t>Inefficace pour des cas complexes.</a:t>
            </a:r>
          </a:p>
        </p:txBody>
      </p:sp>
      <p:sp>
        <p:nvSpPr>
          <p:cNvPr id="14" name="ZoneTexte 13">
            <a:extLst>
              <a:ext uri="{FF2B5EF4-FFF2-40B4-BE49-F238E27FC236}">
                <a16:creationId xmlns:a16="http://schemas.microsoft.com/office/drawing/2014/main" id="{5DFCF3BC-AA27-4C14-BA07-99AE9644FEF1}"/>
              </a:ext>
            </a:extLst>
          </p:cNvPr>
          <p:cNvSpPr txBox="1"/>
          <p:nvPr/>
        </p:nvSpPr>
        <p:spPr>
          <a:xfrm>
            <a:off x="447675" y="4489623"/>
            <a:ext cx="11296650" cy="2308324"/>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Une documentation complète : </a:t>
            </a:r>
            <a:r>
              <a:rPr lang="fr-FR" dirty="0">
                <a:latin typeface="Times New Roman" panose="02020603050405020304" pitchFamily="18" charset="0"/>
                <a:cs typeface="Times New Roman" panose="02020603050405020304" pitchFamily="18" charset="0"/>
                <a:hlinkClick r:id="rId3"/>
              </a:rPr>
              <a:t>https://www.psytoolkit.org/doc3.6.2/syntax.html</a:t>
            </a:r>
            <a:r>
              <a:rPr lang="fr-FR" dirty="0">
                <a:latin typeface="Times New Roman" panose="02020603050405020304" pitchFamily="18" charset="0"/>
                <a:cs typeface="Times New Roman" panose="02020603050405020304" pitchFamily="18" charset="0"/>
              </a:rPr>
              <a:t>  </a:t>
            </a:r>
          </a:p>
          <a:p>
            <a:r>
              <a:rPr lang="fr-FR" dirty="0">
                <a:latin typeface="Times New Roman" panose="02020603050405020304" pitchFamily="18" charset="0"/>
                <a:cs typeface="Times New Roman" panose="02020603050405020304" pitchFamily="18" charset="0"/>
              </a:rPr>
              <a:t>Une documentation simpliste : </a:t>
            </a:r>
            <a:r>
              <a:rPr lang="fr-FR" dirty="0">
                <a:latin typeface="Times New Roman" panose="02020603050405020304" pitchFamily="18" charset="0"/>
                <a:cs typeface="Times New Roman" panose="02020603050405020304" pitchFamily="18" charset="0"/>
                <a:hlinkClick r:id="rId4"/>
              </a:rPr>
              <a:t>https://www.psytoolkit.org/doc3.6.2/short_syntax.html</a:t>
            </a:r>
            <a:r>
              <a:rPr lang="fr-FR" dirty="0">
                <a:latin typeface="Times New Roman" panose="02020603050405020304" pitchFamily="18" charset="0"/>
                <a:cs typeface="Times New Roman" panose="02020603050405020304" pitchFamily="18" charset="0"/>
              </a:rPr>
              <a:t> </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Tutoriels vidéos pour apprendre : </a:t>
            </a:r>
            <a:r>
              <a:rPr lang="fr-FR" dirty="0">
                <a:latin typeface="Times New Roman" panose="02020603050405020304" pitchFamily="18" charset="0"/>
                <a:cs typeface="Times New Roman" panose="02020603050405020304" pitchFamily="18" charset="0"/>
                <a:hlinkClick r:id="rId5"/>
              </a:rPr>
              <a:t>https://www.psytoolkit.org/lessons/</a:t>
            </a:r>
            <a:r>
              <a:rPr lang="fr-FR" dirty="0">
                <a:latin typeface="Times New Roman" panose="02020603050405020304" pitchFamily="18" charset="0"/>
                <a:cs typeface="Times New Roman" panose="02020603050405020304" pitchFamily="18" charset="0"/>
              </a:rPr>
              <a:t> </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Accès à une librairie expérimentation : </a:t>
            </a:r>
            <a:r>
              <a:rPr lang="fr-FR" dirty="0">
                <a:latin typeface="Times New Roman" panose="02020603050405020304" pitchFamily="18" charset="0"/>
                <a:cs typeface="Times New Roman" panose="02020603050405020304" pitchFamily="18" charset="0"/>
                <a:hlinkClick r:id="rId6"/>
              </a:rPr>
              <a:t>https://www.psytoolkit.org/experiment-library/</a:t>
            </a: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Accès à une librairie questionnaire : </a:t>
            </a:r>
            <a:r>
              <a:rPr lang="fr-FR" dirty="0">
                <a:latin typeface="Times New Roman" panose="02020603050405020304" pitchFamily="18" charset="0"/>
                <a:cs typeface="Times New Roman" panose="02020603050405020304" pitchFamily="18" charset="0"/>
                <a:hlinkClick r:id="rId7"/>
              </a:rPr>
              <a:t>https://www.psytoolkit.org/survey-library/</a:t>
            </a:r>
            <a:r>
              <a:rPr lang="fr-FR" dirty="0">
                <a:latin typeface="Times New Roman" panose="02020603050405020304" pitchFamily="18" charset="0"/>
                <a:cs typeface="Times New Roman" panose="02020603050405020304" pitchFamily="18" charset="0"/>
              </a:rPr>
              <a:t> </a:t>
            </a:r>
          </a:p>
          <a:p>
            <a:r>
              <a:rPr lang="fr-FR"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8302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Codage </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5</a:t>
            </a:fld>
            <a:endParaRPr lang="fr-FR"/>
          </a:p>
        </p:txBody>
      </p:sp>
      <p:sp>
        <p:nvSpPr>
          <p:cNvPr id="9" name="ZoneTexte 8">
            <a:extLst>
              <a:ext uri="{FF2B5EF4-FFF2-40B4-BE49-F238E27FC236}">
                <a16:creationId xmlns:a16="http://schemas.microsoft.com/office/drawing/2014/main" id="{0DCADD83-3580-47FF-9B6F-1304608010A6}"/>
              </a:ext>
            </a:extLst>
          </p:cNvPr>
          <p:cNvSpPr txBox="1"/>
          <p:nvPr/>
        </p:nvSpPr>
        <p:spPr>
          <a:xfrm>
            <a:off x="428625" y="929593"/>
            <a:ext cx="11296650" cy="3970318"/>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Règles d’or :</a:t>
            </a:r>
          </a:p>
          <a:p>
            <a:endParaRPr lang="fr-FR" dirty="0">
              <a:latin typeface="Times New Roman" panose="02020603050405020304" pitchFamily="18" charset="0"/>
              <a:cs typeface="Times New Roman" panose="02020603050405020304" pitchFamily="18" charset="0"/>
            </a:endParaRPr>
          </a:p>
          <a:p>
            <a:pPr marL="342900" indent="-342900">
              <a:buAutoNum type="arabicPeriod"/>
            </a:pPr>
            <a:r>
              <a:rPr lang="fr-FR" dirty="0">
                <a:latin typeface="Times New Roman" panose="02020603050405020304" pitchFamily="18" charset="0"/>
                <a:cs typeface="Times New Roman" panose="02020603050405020304" pitchFamily="18" charset="0"/>
              </a:rPr>
              <a:t>Bien compartimenter son code pour que ce soit lisible. </a:t>
            </a:r>
          </a:p>
          <a:p>
            <a:r>
              <a:rPr lang="fr-FR" dirty="0">
                <a:latin typeface="Times New Roman" panose="02020603050405020304" pitchFamily="18" charset="0"/>
                <a:cs typeface="Times New Roman" panose="02020603050405020304" pitchFamily="18" charset="0"/>
              </a:rPr>
              <a:t>Astuce : mettre des # permets de ne pas impacter le code et délimiter le code mais également de mettre une description.</a:t>
            </a:r>
          </a:p>
          <a:p>
            <a:r>
              <a:rPr lang="fr-FR" dirty="0">
                <a:latin typeface="Times New Roman" panose="02020603050405020304" pitchFamily="18" charset="0"/>
                <a:cs typeface="Times New Roman" panose="02020603050405020304" pitchFamily="18" charset="0"/>
              </a:rPr>
              <a:t> </a:t>
            </a:r>
          </a:p>
          <a:p>
            <a:pPr marL="342900" indent="-342900">
              <a:buAutoNum type="arabicPeriod" startAt="2"/>
            </a:pPr>
            <a:r>
              <a:rPr lang="fr-FR" dirty="0">
                <a:latin typeface="Times New Roman" panose="02020603050405020304" pitchFamily="18" charset="0"/>
                <a:cs typeface="Times New Roman" panose="02020603050405020304" pitchFamily="18" charset="0"/>
              </a:rPr>
              <a:t>Faire attention aux noms utilisés et notamment la présence de majuscule ou d’espace. </a:t>
            </a:r>
          </a:p>
          <a:p>
            <a:r>
              <a:rPr lang="fr-FR" dirty="0">
                <a:latin typeface="Times New Roman" panose="02020603050405020304" pitchFamily="18" charset="0"/>
                <a:cs typeface="Times New Roman" panose="02020603050405020304" pitchFamily="18" charset="0"/>
              </a:rPr>
              <a:t>Astuce : mettre des _ pour éviter les espaces et utiliser une typographie claire (maj pour chaque mot).</a:t>
            </a:r>
          </a:p>
          <a:p>
            <a:endParaRPr lang="fr-FR" dirty="0">
              <a:latin typeface="Times New Roman" panose="02020603050405020304" pitchFamily="18" charset="0"/>
              <a:cs typeface="Times New Roman" panose="02020603050405020304" pitchFamily="18" charset="0"/>
            </a:endParaRPr>
          </a:p>
          <a:p>
            <a:pPr marL="342900" indent="-342900">
              <a:buAutoNum type="arabicPeriod" startAt="3"/>
            </a:pPr>
            <a:r>
              <a:rPr lang="fr-FR" dirty="0">
                <a:latin typeface="Times New Roman" panose="02020603050405020304" pitchFamily="18" charset="0"/>
                <a:cs typeface="Times New Roman" panose="02020603050405020304" pitchFamily="18" charset="0"/>
              </a:rPr>
              <a:t>Faire attention aux alinéas, tabulations, espaces qui peuvent rendre inefficace le code.</a:t>
            </a:r>
          </a:p>
          <a:p>
            <a:r>
              <a:rPr lang="fr-FR" dirty="0">
                <a:latin typeface="Times New Roman" panose="02020603050405020304" pitchFamily="18" charset="0"/>
                <a:cs typeface="Times New Roman" panose="02020603050405020304" pitchFamily="18" charset="0"/>
              </a:rPr>
              <a:t>Astuce : connaitre et respecter les règles de programmation. </a:t>
            </a:r>
          </a:p>
          <a:p>
            <a:endParaRPr lang="fr-FR" dirty="0">
              <a:latin typeface="Times New Roman" panose="02020603050405020304" pitchFamily="18" charset="0"/>
              <a:cs typeface="Times New Roman" panose="02020603050405020304" pitchFamily="18" charset="0"/>
            </a:endParaRPr>
          </a:p>
          <a:p>
            <a:pPr marL="342900" indent="-342900">
              <a:buAutoNum type="arabicPeriod" startAt="4"/>
            </a:pPr>
            <a:r>
              <a:rPr lang="fr-FR" dirty="0">
                <a:latin typeface="Times New Roman" panose="02020603050405020304" pitchFamily="18" charset="0"/>
                <a:cs typeface="Times New Roman" panose="02020603050405020304" pitchFamily="18" charset="0"/>
              </a:rPr>
              <a:t>Quand le code fonction, plus besoin d’y toucher. </a:t>
            </a:r>
          </a:p>
          <a:p>
            <a:r>
              <a:rPr lang="fr-FR" dirty="0">
                <a:latin typeface="Times New Roman" panose="02020603050405020304" pitchFamily="18" charset="0"/>
                <a:cs typeface="Times New Roman" panose="02020603050405020304" pitchFamily="18" charset="0"/>
              </a:rPr>
              <a:t>Astuce : sauvegarder ses codes en local. </a:t>
            </a:r>
          </a:p>
          <a:p>
            <a:pPr marL="342900" indent="-342900">
              <a:buAutoNum type="arabicPeriod" startAt="3"/>
            </a:pPr>
            <a:endParaRPr lang="fr-FR"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5778DA43-468A-4849-8E92-44473DF38DF3}"/>
              </a:ext>
            </a:extLst>
          </p:cNvPr>
          <p:cNvSpPr txBox="1"/>
          <p:nvPr/>
        </p:nvSpPr>
        <p:spPr>
          <a:xfrm>
            <a:off x="428625" y="5474178"/>
            <a:ext cx="11296650" cy="1015663"/>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PS : Si vous utilisez PsyToolKit pour une étude il faut mettre deux références </a:t>
            </a:r>
          </a:p>
          <a:p>
            <a:pPr fontAlgn="base"/>
            <a:r>
              <a:rPr lang="fr-FR" sz="1200" dirty="0" err="1"/>
              <a:t>Stoet</a:t>
            </a:r>
            <a:r>
              <a:rPr lang="fr-FR" sz="1200" dirty="0"/>
              <a:t>, G. (2010). PsyToolkit - A software package for </a:t>
            </a:r>
            <a:r>
              <a:rPr lang="fr-FR" sz="1200" dirty="0" err="1"/>
              <a:t>programming</a:t>
            </a:r>
            <a:r>
              <a:rPr lang="fr-FR" sz="1200" dirty="0"/>
              <a:t> </a:t>
            </a:r>
            <a:r>
              <a:rPr lang="fr-FR" sz="1200" dirty="0" err="1"/>
              <a:t>psychological</a:t>
            </a:r>
            <a:r>
              <a:rPr lang="fr-FR" sz="1200" dirty="0"/>
              <a:t> </a:t>
            </a:r>
            <a:r>
              <a:rPr lang="fr-FR" sz="1200" dirty="0" err="1"/>
              <a:t>experiments</a:t>
            </a:r>
            <a:r>
              <a:rPr lang="fr-FR" sz="1200" dirty="0"/>
              <a:t> </a:t>
            </a:r>
            <a:r>
              <a:rPr lang="fr-FR" sz="1200" dirty="0" err="1"/>
              <a:t>using</a:t>
            </a:r>
            <a:r>
              <a:rPr lang="fr-FR" sz="1200" dirty="0"/>
              <a:t> Linux. </a:t>
            </a:r>
            <a:r>
              <a:rPr lang="fr-FR" sz="1200" dirty="0" err="1"/>
              <a:t>Behavior</a:t>
            </a:r>
            <a:r>
              <a:rPr lang="fr-FR" sz="1200" dirty="0"/>
              <a:t> </a:t>
            </a:r>
            <a:r>
              <a:rPr lang="fr-FR" sz="1200" dirty="0" err="1"/>
              <a:t>Research</a:t>
            </a:r>
            <a:r>
              <a:rPr lang="fr-FR" sz="1200" dirty="0"/>
              <a:t> Methods, 42(4), 1096-1104.</a:t>
            </a:r>
            <a:r>
              <a:rPr lang="en-US" sz="1200" dirty="0"/>
              <a:t>​</a:t>
            </a:r>
          </a:p>
          <a:p>
            <a:pPr fontAlgn="base"/>
            <a:r>
              <a:rPr lang="en-US" sz="1200" dirty="0" err="1"/>
              <a:t>Stoet</a:t>
            </a:r>
            <a:r>
              <a:rPr lang="en-US" sz="1200" dirty="0"/>
              <a:t>, G. (2017). PsyToolkit: A novel web-based method for running online questionnaires and reaction-time experiments. Teaching of Psychology, 44(1), 24-31</a:t>
            </a:r>
            <a:r>
              <a:rPr lang="fr-FR" sz="1200" dirty="0"/>
              <a:t>​</a:t>
            </a:r>
          </a:p>
          <a:p>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91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Expérimentation – Structure </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6</a:t>
            </a:fld>
            <a:endParaRPr lang="fr-FR"/>
          </a:p>
        </p:txBody>
      </p:sp>
      <p:sp>
        <p:nvSpPr>
          <p:cNvPr id="12" name="ZoneTexte 11">
            <a:extLst>
              <a:ext uri="{FF2B5EF4-FFF2-40B4-BE49-F238E27FC236}">
                <a16:creationId xmlns:a16="http://schemas.microsoft.com/office/drawing/2014/main" id="{B62F98B9-3C1E-4CD9-9743-97BA2694D9A3}"/>
              </a:ext>
            </a:extLst>
          </p:cNvPr>
          <p:cNvSpPr txBox="1"/>
          <p:nvPr/>
        </p:nvSpPr>
        <p:spPr>
          <a:xfrm>
            <a:off x="428625" y="983445"/>
            <a:ext cx="11296650"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Respecter le langage de programmation propre à PsyToolKit. </a:t>
            </a:r>
          </a:p>
        </p:txBody>
      </p:sp>
      <p:pic>
        <p:nvPicPr>
          <p:cNvPr id="10" name="Image 9">
            <a:extLst>
              <a:ext uri="{FF2B5EF4-FFF2-40B4-BE49-F238E27FC236}">
                <a16:creationId xmlns:a16="http://schemas.microsoft.com/office/drawing/2014/main" id="{94B205A0-58F1-4000-BE81-289FC333617A}"/>
              </a:ext>
            </a:extLst>
          </p:cNvPr>
          <p:cNvPicPr>
            <a:picLocks noChangeAspect="1"/>
          </p:cNvPicPr>
          <p:nvPr/>
        </p:nvPicPr>
        <p:blipFill>
          <a:blip r:embed="rId2"/>
          <a:stretch>
            <a:fillRect/>
          </a:stretch>
        </p:blipFill>
        <p:spPr>
          <a:xfrm>
            <a:off x="577970" y="1612321"/>
            <a:ext cx="10472468" cy="4785267"/>
          </a:xfrm>
          <a:prstGeom prst="rect">
            <a:avLst/>
          </a:prstGeom>
        </p:spPr>
      </p:pic>
    </p:spTree>
    <p:extLst>
      <p:ext uri="{BB962C8B-B14F-4D97-AF65-F5344CB8AC3E}">
        <p14:creationId xmlns:p14="http://schemas.microsoft.com/office/powerpoint/2010/main" val="217461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Expérimentation – Exemple </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7</a:t>
            </a:fld>
            <a:endParaRPr lang="fr-FR"/>
          </a:p>
        </p:txBody>
      </p:sp>
      <p:sp>
        <p:nvSpPr>
          <p:cNvPr id="12" name="ZoneTexte 11">
            <a:extLst>
              <a:ext uri="{FF2B5EF4-FFF2-40B4-BE49-F238E27FC236}">
                <a16:creationId xmlns:a16="http://schemas.microsoft.com/office/drawing/2014/main" id="{B62F98B9-3C1E-4CD9-9743-97BA2694D9A3}"/>
              </a:ext>
            </a:extLst>
          </p:cNvPr>
          <p:cNvSpPr txBox="1"/>
          <p:nvPr/>
        </p:nvSpPr>
        <p:spPr>
          <a:xfrm>
            <a:off x="428625" y="983445"/>
            <a:ext cx="11296650"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Présentation de </a:t>
            </a:r>
            <a:r>
              <a:rPr lang="fr-FR" i="1" dirty="0">
                <a:latin typeface="Times New Roman" panose="02020603050405020304" pitchFamily="18" charset="0"/>
                <a:cs typeface="Times New Roman" panose="02020603050405020304" pitchFamily="18" charset="0"/>
              </a:rPr>
              <a:t>n</a:t>
            </a:r>
            <a:r>
              <a:rPr lang="fr-FR" dirty="0">
                <a:latin typeface="Times New Roman" panose="02020603050405020304" pitchFamily="18" charset="0"/>
                <a:cs typeface="Times New Roman" panose="02020603050405020304" pitchFamily="18" charset="0"/>
              </a:rPr>
              <a:t> stimuli sur </a:t>
            </a:r>
            <a:r>
              <a:rPr lang="fr-FR" i="1" dirty="0">
                <a:latin typeface="Times New Roman" panose="02020603050405020304" pitchFamily="18" charset="0"/>
                <a:cs typeface="Times New Roman" panose="02020603050405020304" pitchFamily="18" charset="0"/>
              </a:rPr>
              <a:t>n</a:t>
            </a:r>
            <a:r>
              <a:rPr lang="fr-FR" dirty="0">
                <a:latin typeface="Times New Roman" panose="02020603050405020304" pitchFamily="18" charset="0"/>
                <a:cs typeface="Times New Roman" panose="02020603050405020304" pitchFamily="18" charset="0"/>
              </a:rPr>
              <a:t> distances différentes. </a:t>
            </a:r>
          </a:p>
        </p:txBody>
      </p:sp>
      <p:pic>
        <p:nvPicPr>
          <p:cNvPr id="3" name="Image 2">
            <a:extLst>
              <a:ext uri="{FF2B5EF4-FFF2-40B4-BE49-F238E27FC236}">
                <a16:creationId xmlns:a16="http://schemas.microsoft.com/office/drawing/2014/main" id="{84A2CF15-41B0-461E-B7F6-8E60E4C39336}"/>
              </a:ext>
            </a:extLst>
          </p:cNvPr>
          <p:cNvPicPr>
            <a:picLocks noChangeAspect="1"/>
          </p:cNvPicPr>
          <p:nvPr/>
        </p:nvPicPr>
        <p:blipFill>
          <a:blip r:embed="rId2"/>
          <a:stretch>
            <a:fillRect/>
          </a:stretch>
        </p:blipFill>
        <p:spPr>
          <a:xfrm>
            <a:off x="223935" y="1838900"/>
            <a:ext cx="11803224" cy="3395574"/>
          </a:xfrm>
          <a:prstGeom prst="rect">
            <a:avLst/>
          </a:prstGeom>
        </p:spPr>
      </p:pic>
    </p:spTree>
    <p:extLst>
      <p:ext uri="{BB962C8B-B14F-4D97-AF65-F5344CB8AC3E}">
        <p14:creationId xmlns:p14="http://schemas.microsoft.com/office/powerpoint/2010/main" val="181316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Expérimentation – Possibilités </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8</a:t>
            </a:fld>
            <a:endParaRPr lang="fr-FR"/>
          </a:p>
        </p:txBody>
      </p:sp>
      <p:sp>
        <p:nvSpPr>
          <p:cNvPr id="12" name="ZoneTexte 11">
            <a:extLst>
              <a:ext uri="{FF2B5EF4-FFF2-40B4-BE49-F238E27FC236}">
                <a16:creationId xmlns:a16="http://schemas.microsoft.com/office/drawing/2014/main" id="{B62F98B9-3C1E-4CD9-9743-97BA2694D9A3}"/>
              </a:ext>
            </a:extLst>
          </p:cNvPr>
          <p:cNvSpPr txBox="1"/>
          <p:nvPr/>
        </p:nvSpPr>
        <p:spPr>
          <a:xfrm>
            <a:off x="428625" y="983445"/>
            <a:ext cx="11296650"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Documentation : </a:t>
            </a:r>
            <a:r>
              <a:rPr lang="fr-FR" dirty="0">
                <a:latin typeface="Times New Roman" panose="02020603050405020304" pitchFamily="18" charset="0"/>
                <a:cs typeface="Times New Roman" panose="02020603050405020304" pitchFamily="18" charset="0"/>
                <a:hlinkClick r:id="rId2"/>
              </a:rPr>
              <a:t>https://www.psytoolkit.org/doc3.6.2/short_syntax.html</a:t>
            </a:r>
            <a:r>
              <a:rPr lang="fr-FR" dirty="0">
                <a:latin typeface="Times New Roman" panose="02020603050405020304" pitchFamily="18" charset="0"/>
                <a:cs typeface="Times New Roman" panose="02020603050405020304" pitchFamily="18" charset="0"/>
              </a:rPr>
              <a:t>  </a:t>
            </a:r>
          </a:p>
        </p:txBody>
      </p:sp>
      <p:sp>
        <p:nvSpPr>
          <p:cNvPr id="10" name="ZoneTexte 9">
            <a:extLst>
              <a:ext uri="{FF2B5EF4-FFF2-40B4-BE49-F238E27FC236}">
                <a16:creationId xmlns:a16="http://schemas.microsoft.com/office/drawing/2014/main" id="{7208424E-83DD-433F-A936-D708A6FB0DA7}"/>
              </a:ext>
            </a:extLst>
          </p:cNvPr>
          <p:cNvSpPr txBox="1"/>
          <p:nvPr/>
        </p:nvSpPr>
        <p:spPr>
          <a:xfrm>
            <a:off x="428625" y="1756947"/>
            <a:ext cx="11296650" cy="2031325"/>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Différentes possibilités pour convenir aux différents besoins.</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Options : fond visuel, utilisation de la souris, paramètres d’écran.</a:t>
            </a:r>
          </a:p>
          <a:p>
            <a:r>
              <a:rPr lang="fr-FR" dirty="0">
                <a:latin typeface="Times New Roman" panose="02020603050405020304" pitchFamily="18" charset="0"/>
                <a:cs typeface="Times New Roman" panose="02020603050405020304" pitchFamily="18" charset="0"/>
              </a:rPr>
              <a:t>Stimuli :  bitmaps, sons, polices d’écritures, vidéos. </a:t>
            </a:r>
          </a:p>
          <a:p>
            <a:r>
              <a:rPr lang="fr-FR" dirty="0">
                <a:latin typeface="Times New Roman" panose="02020603050405020304" pitchFamily="18" charset="0"/>
                <a:cs typeface="Times New Roman" panose="02020603050405020304" pitchFamily="18" charset="0"/>
              </a:rPr>
              <a:t>Tasks : créations variables, stimulis visuels, souris, réponses, etc…</a:t>
            </a:r>
          </a:p>
          <a:p>
            <a:r>
              <a:rPr lang="fr-FR" dirty="0">
                <a:latin typeface="Times New Roman" panose="02020603050405020304" pitchFamily="18" charset="0"/>
                <a:cs typeface="Times New Roman" panose="02020603050405020304" pitchFamily="18" charset="0"/>
              </a:rPr>
              <a:t>Block : messages, experiments, feedback, etc..</a:t>
            </a:r>
          </a:p>
          <a:p>
            <a:r>
              <a:rPr lang="fr-FR" dirty="0">
                <a:latin typeface="Times New Roman" panose="02020603050405020304" pitchFamily="18" charset="0"/>
                <a:cs typeface="Times New Roman" panose="02020603050405020304" pitchFamily="18" charset="0"/>
              </a:rPr>
              <a:t>  </a:t>
            </a:r>
          </a:p>
        </p:txBody>
      </p:sp>
      <p:sp>
        <p:nvSpPr>
          <p:cNvPr id="14" name="ZoneTexte 13">
            <a:extLst>
              <a:ext uri="{FF2B5EF4-FFF2-40B4-BE49-F238E27FC236}">
                <a16:creationId xmlns:a16="http://schemas.microsoft.com/office/drawing/2014/main" id="{17527169-BCD0-4476-8DAC-6CBB5AC16D18}"/>
              </a:ext>
            </a:extLst>
          </p:cNvPr>
          <p:cNvSpPr txBox="1"/>
          <p:nvPr/>
        </p:nvSpPr>
        <p:spPr>
          <a:xfrm>
            <a:off x="428625" y="3920855"/>
            <a:ext cx="11296650" cy="923330"/>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Activité : Mettre un texte en haut à droite de l’écran, avec une police de votre choix, couleur bleue, pendant 5s.</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Indices : </a:t>
            </a:r>
            <a:r>
              <a:rPr lang="fr-FR" b="0" i="0" dirty="0" err="1">
                <a:solidFill>
                  <a:srgbClr val="BA3925"/>
                </a:solidFill>
                <a:effectLst/>
                <a:latin typeface="Open Sans" panose="020B0606030504020204" pitchFamily="34" charset="0"/>
              </a:rPr>
              <a:t>Coordinate</a:t>
            </a:r>
            <a:r>
              <a:rPr lang="fr-FR" b="0" i="0" dirty="0">
                <a:solidFill>
                  <a:srgbClr val="BA3925"/>
                </a:solidFill>
                <a:effectLst/>
                <a:latin typeface="Open Sans" panose="020B0606030504020204" pitchFamily="34" charset="0"/>
              </a:rPr>
              <a:t> system</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68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Questionnaire – Structure </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9</a:t>
            </a:fld>
            <a:endParaRPr lang="fr-FR"/>
          </a:p>
        </p:txBody>
      </p:sp>
      <p:sp>
        <p:nvSpPr>
          <p:cNvPr id="12" name="ZoneTexte 11">
            <a:extLst>
              <a:ext uri="{FF2B5EF4-FFF2-40B4-BE49-F238E27FC236}">
                <a16:creationId xmlns:a16="http://schemas.microsoft.com/office/drawing/2014/main" id="{B62F98B9-3C1E-4CD9-9743-97BA2694D9A3}"/>
              </a:ext>
            </a:extLst>
          </p:cNvPr>
          <p:cNvSpPr txBox="1"/>
          <p:nvPr/>
        </p:nvSpPr>
        <p:spPr>
          <a:xfrm>
            <a:off x="428625" y="983445"/>
            <a:ext cx="11296650"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Respecter le langage de programmation propre à PsyToolKit. </a:t>
            </a:r>
          </a:p>
        </p:txBody>
      </p:sp>
      <p:pic>
        <p:nvPicPr>
          <p:cNvPr id="3" name="Image 2">
            <a:extLst>
              <a:ext uri="{FF2B5EF4-FFF2-40B4-BE49-F238E27FC236}">
                <a16:creationId xmlns:a16="http://schemas.microsoft.com/office/drawing/2014/main" id="{BBCD7F38-178A-4A5E-8A7B-38A023C8191A}"/>
              </a:ext>
            </a:extLst>
          </p:cNvPr>
          <p:cNvPicPr>
            <a:picLocks noChangeAspect="1"/>
          </p:cNvPicPr>
          <p:nvPr/>
        </p:nvPicPr>
        <p:blipFill>
          <a:blip r:embed="rId2"/>
          <a:stretch>
            <a:fillRect/>
          </a:stretch>
        </p:blipFill>
        <p:spPr>
          <a:xfrm>
            <a:off x="871268" y="1612321"/>
            <a:ext cx="10110158" cy="4384477"/>
          </a:xfrm>
          <a:prstGeom prst="rect">
            <a:avLst/>
          </a:prstGeom>
        </p:spPr>
      </p:pic>
    </p:spTree>
    <p:extLst>
      <p:ext uri="{BB962C8B-B14F-4D97-AF65-F5344CB8AC3E}">
        <p14:creationId xmlns:p14="http://schemas.microsoft.com/office/powerpoint/2010/main" val="73950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1170</TotalTime>
  <Words>858</Words>
  <Application>Microsoft Office PowerPoint</Application>
  <PresentationFormat>Grand écran</PresentationFormat>
  <Paragraphs>117</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Calibri Light</vt:lpstr>
      <vt:lpstr>Open Sans</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Lucas Boussard</dc:creator>
  <cp:lastModifiedBy>Lucas Boussard</cp:lastModifiedBy>
  <cp:revision>25</cp:revision>
  <dcterms:created xsi:type="dcterms:W3CDTF">2025-05-21T06:23:12Z</dcterms:created>
  <dcterms:modified xsi:type="dcterms:W3CDTF">2025-06-05T07:20:56Z</dcterms:modified>
</cp:coreProperties>
</file>