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 Bold" charset="1" panose="00000800000000000000"/>
      <p:regular r:id="rId23"/>
    </p:embeddedFont>
    <p:embeddedFont>
      <p:font typeface="Poppins" charset="1" panose="00000500000000000000"/>
      <p:regular r:id="rId24"/>
    </p:embeddedFont>
    <p:embeddedFont>
      <p:font typeface="Headliner" charset="1" panose="02000500000000020000"/>
      <p:regular r:id="rId25"/>
    </p:embeddedFont>
    <p:embeddedFont>
      <p:font typeface="Carelia" charset="1" panose="00000500000000000000"/>
      <p:regular r:id="rId26"/>
    </p:embeddedFont>
    <p:embeddedFont>
      <p:font typeface="Arimo" charset="1" panose="020B0604020202020204"/>
      <p:regular r:id="rId27"/>
    </p:embeddedFont>
    <p:embeddedFont>
      <p:font typeface="Poppins Italics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figma.com/design/mPrL3IUfMsv4vHfbpUT1tC/Untitled?node-id=0-1&amp;m=dev&amp;t=iP69KXfmYRBQVI47-1" TargetMode="External" Type="http://schemas.openxmlformats.org/officeDocument/2006/relationships/hyperlink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https://www.figma.com/design/PpyOYg0jN5SyXKjDlWTspq/Fatec-Projeto-Integrador-2%C2%BA-S?node-id=0-1&amp;t=HsQcECPuYNj3SvMa-1" TargetMode="External" Type="http://schemas.openxmlformats.org/officeDocument/2006/relationships/hyperlink"/><Relationship Id="rId9" Target="https://www.figma.com/design/PpyOYg0jN5SyXKjDlWTspq/Fatec-Projeto-Integrador-2%C2%BA-S?node-id=0-1&amp;t=HsQcECPuYNj3SvMa-1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png" Type="http://schemas.openxmlformats.org/officeDocument/2006/relationships/image"/><Relationship Id="rId18" Target="../media/image46.png" Type="http://schemas.openxmlformats.org/officeDocument/2006/relationships/image"/><Relationship Id="rId19" Target="../media/image47.png" Type="http://schemas.openxmlformats.org/officeDocument/2006/relationships/image"/><Relationship Id="rId2" Target="../media/image30.png" Type="http://schemas.openxmlformats.org/officeDocument/2006/relationships/image"/><Relationship Id="rId20" Target="../media/image48.svg" Type="http://schemas.openxmlformats.org/officeDocument/2006/relationships/image"/><Relationship Id="rId21" Target="../media/image49.png" Type="http://schemas.openxmlformats.org/officeDocument/2006/relationships/image"/><Relationship Id="rId22" Target="../media/image50.svg" Type="http://schemas.openxmlformats.org/officeDocument/2006/relationships/image"/><Relationship Id="rId23" Target="../media/image5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pn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jpe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28047"/>
            <a:ext cx="16230600" cy="137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0"/>
              </a:lnSpc>
            </a:pPr>
            <a:r>
              <a:rPr lang="en-US" b="true" sz="9968" spc="-36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Projeto Interdisciplinar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74892" y="8593150"/>
            <a:ext cx="9684408" cy="6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8"/>
              </a:lnSpc>
            </a:pPr>
            <a:r>
              <a:rPr lang="en-US" b="true" sz="3875" spc="-14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</a:t>
            </a:r>
            <a:r>
              <a:rPr lang="en-US" b="true" sz="3875" spc="-14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ojeto Interdisciplinar 2025 | DSM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957424" y="1028700"/>
            <a:ext cx="4373151" cy="2257262"/>
          </a:xfrm>
          <a:custGeom>
            <a:avLst/>
            <a:gdLst/>
            <a:ahLst/>
            <a:cxnLst/>
            <a:rect r="r" b="b" t="t" l="l"/>
            <a:pathLst>
              <a:path h="2257262" w="4373151">
                <a:moveTo>
                  <a:pt x="0" y="0"/>
                </a:moveTo>
                <a:lnTo>
                  <a:pt x="4373152" y="0"/>
                </a:lnTo>
                <a:lnTo>
                  <a:pt x="4373152" y="2257262"/>
                </a:lnTo>
                <a:lnTo>
                  <a:pt x="0" y="225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1641" y="-1446611"/>
            <a:ext cx="2893222" cy="28932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99049" y="2161113"/>
            <a:ext cx="8843805" cy="5115311"/>
          </a:xfrm>
          <a:custGeom>
            <a:avLst/>
            <a:gdLst/>
            <a:ahLst/>
            <a:cxnLst/>
            <a:rect r="r" b="b" t="t" l="l"/>
            <a:pathLst>
              <a:path h="5115311" w="8843805">
                <a:moveTo>
                  <a:pt x="0" y="0"/>
                </a:moveTo>
                <a:lnTo>
                  <a:pt x="8843805" y="0"/>
                </a:lnTo>
                <a:lnTo>
                  <a:pt x="8843805" y="5115311"/>
                </a:lnTo>
                <a:lnTo>
                  <a:pt x="0" y="5115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92909" y="4870443"/>
            <a:ext cx="9122142" cy="4811962"/>
          </a:xfrm>
          <a:custGeom>
            <a:avLst/>
            <a:gdLst/>
            <a:ahLst/>
            <a:cxnLst/>
            <a:rect r="r" b="b" t="t" l="l"/>
            <a:pathLst>
              <a:path h="4811962" w="9122142">
                <a:moveTo>
                  <a:pt x="0" y="0"/>
                </a:moveTo>
                <a:lnTo>
                  <a:pt x="9122143" y="0"/>
                </a:lnTo>
                <a:lnTo>
                  <a:pt x="9122143" y="4811962"/>
                </a:lnTo>
                <a:lnTo>
                  <a:pt x="0" y="4811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7470" y="1104900"/>
            <a:ext cx="1157299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spc="-22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Banco de dados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48823"/>
            <a:ext cx="11015165" cy="11383958"/>
            <a:chOff x="0" y="0"/>
            <a:chExt cx="2901113" cy="2998244"/>
          </a:xfrm>
        </p:grpSpPr>
        <p:sp>
          <p:nvSpPr>
            <p:cNvPr name="Freeform 3" id="3">
              <a:hlinkClick r:id="rId2" tooltip="https://www.figma.com/design/mPrL3IUfMsv4vHfbpUT1tC/Untitled?node-id=0-1&amp;m=dev&amp;t=iP69KXfmYRBQVI47-1"/>
            </p:cNvPr>
            <p:cNvSpPr/>
            <p:nvPr/>
          </p:nvSpPr>
          <p:spPr>
            <a:xfrm flipH="false" flipV="false" rot="0">
              <a:off x="0" y="0"/>
              <a:ext cx="2901113" cy="2998244"/>
            </a:xfrm>
            <a:custGeom>
              <a:avLst/>
              <a:gdLst/>
              <a:ahLst/>
              <a:cxnLst/>
              <a:rect r="r" b="b" t="t" l="l"/>
              <a:pathLst>
                <a:path h="2998244" w="2901113">
                  <a:moveTo>
                    <a:pt x="0" y="0"/>
                  </a:moveTo>
                  <a:lnTo>
                    <a:pt x="2901113" y="0"/>
                  </a:lnTo>
                  <a:lnTo>
                    <a:pt x="2901113" y="2998244"/>
                  </a:lnTo>
                  <a:lnTo>
                    <a:pt x="0" y="299824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01113" cy="3055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446611" y="-784666"/>
            <a:ext cx="2893222" cy="28932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57200" y="1785534"/>
            <a:ext cx="3493043" cy="611722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95468" y="1785534"/>
            <a:ext cx="3493043" cy="611722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18932" y="1785534"/>
            <a:ext cx="3493043" cy="6117220"/>
          </a:xfrm>
          <a:prstGeom prst="rect">
            <a:avLst/>
          </a:prstGeom>
        </p:spPr>
      </p:pic>
      <p:sp>
        <p:nvSpPr>
          <p:cNvPr name="Freeform 11" id="11"/>
          <p:cNvSpPr/>
          <p:nvPr/>
        </p:nvSpPr>
        <p:spPr>
          <a:xfrm flipH="false" flipV="false" rot="0">
            <a:off x="1028700" y="7392986"/>
            <a:ext cx="2401959" cy="385585"/>
          </a:xfrm>
          <a:custGeom>
            <a:avLst/>
            <a:gdLst/>
            <a:ahLst/>
            <a:cxnLst/>
            <a:rect r="r" b="b" t="t" l="l"/>
            <a:pathLst>
              <a:path h="385585" w="2401959">
                <a:moveTo>
                  <a:pt x="0" y="0"/>
                </a:moveTo>
                <a:lnTo>
                  <a:pt x="2401959" y="0"/>
                </a:lnTo>
                <a:lnTo>
                  <a:pt x="2401959" y="385584"/>
                </a:lnTo>
                <a:lnTo>
                  <a:pt x="0" y="3855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88" t="0" r="-2978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666968" y="7392986"/>
            <a:ext cx="2431465" cy="385585"/>
          </a:xfrm>
          <a:custGeom>
            <a:avLst/>
            <a:gdLst/>
            <a:ahLst/>
            <a:cxnLst/>
            <a:rect r="r" b="b" t="t" l="l"/>
            <a:pathLst>
              <a:path h="385585" w="2431465">
                <a:moveTo>
                  <a:pt x="0" y="0"/>
                </a:moveTo>
                <a:lnTo>
                  <a:pt x="2431465" y="0"/>
                </a:lnTo>
                <a:lnTo>
                  <a:pt x="2431465" y="385584"/>
                </a:lnTo>
                <a:lnTo>
                  <a:pt x="0" y="3855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8" r="-2961" b="-31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26256" y="7405425"/>
            <a:ext cx="2431465" cy="385585"/>
          </a:xfrm>
          <a:custGeom>
            <a:avLst/>
            <a:gdLst/>
            <a:ahLst/>
            <a:cxnLst/>
            <a:rect r="r" b="b" t="t" l="l"/>
            <a:pathLst>
              <a:path h="385585" w="2431465">
                <a:moveTo>
                  <a:pt x="0" y="0"/>
                </a:moveTo>
                <a:lnTo>
                  <a:pt x="2431465" y="0"/>
                </a:lnTo>
                <a:lnTo>
                  <a:pt x="2431465" y="385585"/>
                </a:lnTo>
                <a:lnTo>
                  <a:pt x="0" y="3855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8" r="-2961" b="-318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05665" y="335460"/>
            <a:ext cx="6768195" cy="9616080"/>
          </a:xfrm>
          <a:custGeom>
            <a:avLst/>
            <a:gdLst/>
            <a:ahLst/>
            <a:cxnLst/>
            <a:rect r="r" b="b" t="t" l="l"/>
            <a:pathLst>
              <a:path h="9616080" w="6768195">
                <a:moveTo>
                  <a:pt x="0" y="0"/>
                </a:moveTo>
                <a:lnTo>
                  <a:pt x="6768195" y="0"/>
                </a:lnTo>
                <a:lnTo>
                  <a:pt x="6768195" y="9616080"/>
                </a:lnTo>
                <a:lnTo>
                  <a:pt x="0" y="96160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7456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853883" y="9391335"/>
            <a:ext cx="2893222" cy="289322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259300" y="8234817"/>
            <a:ext cx="2893222" cy="289322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1104900"/>
            <a:ext cx="5311286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b="true" sz="6000" spc="-222">
                <a:solidFill>
                  <a:srgbClr val="444444"/>
                </a:solidFill>
                <a:latin typeface="Poppins Bold"/>
                <a:ea typeface="Poppins Bold"/>
                <a:cs typeface="Poppins Bold"/>
                <a:sym typeface="Poppins Bold"/>
              </a:rPr>
              <a:t>Prototipação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8880475"/>
            <a:ext cx="8564814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2500" spc="-92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8" tooltip="https://www.figma.com/design/PpyOYg0jN5SyXKjDlWTspq/Fatec-Projeto-Integrador-2%C2%BA-S?node-id=0-1&amp;t=HsQcECPuYNj3SvMa-1"/>
              </a:rPr>
              <a:t>Acessar Figma: </a:t>
            </a:r>
            <a:r>
              <a:rPr lang="en-US" sz="2500" spc="-92" u="sng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  <a:hlinkClick r:id="rId9" tooltip="https://www.figma.com/design/PpyOYg0jN5SyXKjDlWTspq/Fatec-Projeto-Integrador-2%C2%BA-S?node-id=0-1&amp;t=HsQcECPuYNj3SvMa-1"/>
              </a:rPr>
              <a:t>Clique aqui.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239" y="-96629"/>
            <a:ext cx="18995800" cy="3361418"/>
            <a:chOff x="0" y="0"/>
            <a:chExt cx="5003009" cy="8853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3009" cy="885312"/>
            </a:xfrm>
            <a:custGeom>
              <a:avLst/>
              <a:gdLst/>
              <a:ahLst/>
              <a:cxnLst/>
              <a:rect r="r" b="b" t="t" l="l"/>
              <a:pathLst>
                <a:path h="885312" w="5003009">
                  <a:moveTo>
                    <a:pt x="0" y="0"/>
                  </a:moveTo>
                  <a:lnTo>
                    <a:pt x="5003009" y="0"/>
                  </a:lnTo>
                  <a:lnTo>
                    <a:pt x="5003009" y="885312"/>
                  </a:lnTo>
                  <a:lnTo>
                    <a:pt x="0" y="8853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003009" cy="942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1886" y="3793119"/>
            <a:ext cx="1330414" cy="2028503"/>
          </a:xfrm>
          <a:custGeom>
            <a:avLst/>
            <a:gdLst/>
            <a:ahLst/>
            <a:cxnLst/>
            <a:rect r="r" b="b" t="t" l="l"/>
            <a:pathLst>
              <a:path h="2028503" w="1330414">
                <a:moveTo>
                  <a:pt x="0" y="0"/>
                </a:moveTo>
                <a:lnTo>
                  <a:pt x="1330414" y="0"/>
                </a:lnTo>
                <a:lnTo>
                  <a:pt x="1330414" y="2028504"/>
                </a:lnTo>
                <a:lnTo>
                  <a:pt x="0" y="202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0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6735" y="7854634"/>
            <a:ext cx="1770302" cy="1770302"/>
          </a:xfrm>
          <a:custGeom>
            <a:avLst/>
            <a:gdLst/>
            <a:ahLst/>
            <a:cxnLst/>
            <a:rect r="r" b="b" t="t" l="l"/>
            <a:pathLst>
              <a:path h="1770302" w="1770302">
                <a:moveTo>
                  <a:pt x="0" y="0"/>
                </a:moveTo>
                <a:lnTo>
                  <a:pt x="1770302" y="0"/>
                </a:lnTo>
                <a:lnTo>
                  <a:pt x="1770302" y="1770302"/>
                </a:lnTo>
                <a:lnTo>
                  <a:pt x="0" y="17703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38528" y="8108409"/>
            <a:ext cx="1881938" cy="1881938"/>
          </a:xfrm>
          <a:custGeom>
            <a:avLst/>
            <a:gdLst/>
            <a:ahLst/>
            <a:cxnLst/>
            <a:rect r="r" b="b" t="t" l="l"/>
            <a:pathLst>
              <a:path h="1881938" w="1881938">
                <a:moveTo>
                  <a:pt x="0" y="0"/>
                </a:moveTo>
                <a:lnTo>
                  <a:pt x="1881938" y="0"/>
                </a:lnTo>
                <a:lnTo>
                  <a:pt x="1881938" y="1881938"/>
                </a:lnTo>
                <a:lnTo>
                  <a:pt x="0" y="1881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730018" y="2658150"/>
            <a:ext cx="2269939" cy="2269939"/>
          </a:xfrm>
          <a:custGeom>
            <a:avLst/>
            <a:gdLst/>
            <a:ahLst/>
            <a:cxnLst/>
            <a:rect r="r" b="b" t="t" l="l"/>
            <a:pathLst>
              <a:path h="2269939" w="2269939">
                <a:moveTo>
                  <a:pt x="0" y="0"/>
                </a:moveTo>
                <a:lnTo>
                  <a:pt x="2269939" y="0"/>
                </a:lnTo>
                <a:lnTo>
                  <a:pt x="2269939" y="2269939"/>
                </a:lnTo>
                <a:lnTo>
                  <a:pt x="0" y="22699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93673" y="5109115"/>
            <a:ext cx="3637578" cy="962888"/>
          </a:xfrm>
          <a:custGeom>
            <a:avLst/>
            <a:gdLst/>
            <a:ahLst/>
            <a:cxnLst/>
            <a:rect r="r" b="b" t="t" l="l"/>
            <a:pathLst>
              <a:path h="962888" w="3637578">
                <a:moveTo>
                  <a:pt x="0" y="0"/>
                </a:moveTo>
                <a:lnTo>
                  <a:pt x="3637579" y="0"/>
                </a:lnTo>
                <a:lnTo>
                  <a:pt x="3637579" y="962888"/>
                </a:lnTo>
                <a:lnTo>
                  <a:pt x="0" y="9628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91994" y="6156960"/>
            <a:ext cx="3516012" cy="892526"/>
          </a:xfrm>
          <a:custGeom>
            <a:avLst/>
            <a:gdLst/>
            <a:ahLst/>
            <a:cxnLst/>
            <a:rect r="r" b="b" t="t" l="l"/>
            <a:pathLst>
              <a:path h="892526" w="3516012">
                <a:moveTo>
                  <a:pt x="0" y="0"/>
                </a:moveTo>
                <a:lnTo>
                  <a:pt x="3516012" y="0"/>
                </a:lnTo>
                <a:lnTo>
                  <a:pt x="3516012" y="892526"/>
                </a:lnTo>
                <a:lnTo>
                  <a:pt x="0" y="8925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808287" y="7670728"/>
            <a:ext cx="2467120" cy="2467120"/>
          </a:xfrm>
          <a:custGeom>
            <a:avLst/>
            <a:gdLst/>
            <a:ahLst/>
            <a:cxnLst/>
            <a:rect r="r" b="b" t="t" l="l"/>
            <a:pathLst>
              <a:path h="2467120" w="2467120">
                <a:moveTo>
                  <a:pt x="0" y="0"/>
                </a:moveTo>
                <a:lnTo>
                  <a:pt x="2467120" y="0"/>
                </a:lnTo>
                <a:lnTo>
                  <a:pt x="2467120" y="2467120"/>
                </a:lnTo>
                <a:lnTo>
                  <a:pt x="0" y="24671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075477" y="2848906"/>
            <a:ext cx="3021871" cy="1632066"/>
          </a:xfrm>
          <a:custGeom>
            <a:avLst/>
            <a:gdLst/>
            <a:ahLst/>
            <a:cxnLst/>
            <a:rect r="r" b="b" t="t" l="l"/>
            <a:pathLst>
              <a:path h="1632066" w="3021871">
                <a:moveTo>
                  <a:pt x="0" y="0"/>
                </a:moveTo>
                <a:lnTo>
                  <a:pt x="3021871" y="0"/>
                </a:lnTo>
                <a:lnTo>
                  <a:pt x="3021871" y="1632066"/>
                </a:lnTo>
                <a:lnTo>
                  <a:pt x="0" y="16320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573275" y="8243655"/>
            <a:ext cx="1611445" cy="1611445"/>
          </a:xfrm>
          <a:custGeom>
            <a:avLst/>
            <a:gdLst/>
            <a:ahLst/>
            <a:cxnLst/>
            <a:rect r="r" b="b" t="t" l="l"/>
            <a:pathLst>
              <a:path h="1611445" w="1611445">
                <a:moveTo>
                  <a:pt x="0" y="0"/>
                </a:moveTo>
                <a:lnTo>
                  <a:pt x="1611445" y="0"/>
                </a:lnTo>
                <a:lnTo>
                  <a:pt x="1611445" y="1611446"/>
                </a:lnTo>
                <a:lnTo>
                  <a:pt x="0" y="161144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248704" y="764104"/>
            <a:ext cx="1751252" cy="1773143"/>
          </a:xfrm>
          <a:custGeom>
            <a:avLst/>
            <a:gdLst/>
            <a:ahLst/>
            <a:cxnLst/>
            <a:rect r="r" b="b" t="t" l="l"/>
            <a:pathLst>
              <a:path h="1773143" w="1751252">
                <a:moveTo>
                  <a:pt x="0" y="0"/>
                </a:moveTo>
                <a:lnTo>
                  <a:pt x="1751253" y="0"/>
                </a:lnTo>
                <a:lnTo>
                  <a:pt x="1751253" y="1773143"/>
                </a:lnTo>
                <a:lnTo>
                  <a:pt x="0" y="177314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35927" y="3793119"/>
            <a:ext cx="1797440" cy="1797440"/>
          </a:xfrm>
          <a:custGeom>
            <a:avLst/>
            <a:gdLst/>
            <a:ahLst/>
            <a:cxnLst/>
            <a:rect r="r" b="b" t="t" l="l"/>
            <a:pathLst>
              <a:path h="1797440" w="1797440">
                <a:moveTo>
                  <a:pt x="0" y="0"/>
                </a:moveTo>
                <a:lnTo>
                  <a:pt x="1797440" y="0"/>
                </a:lnTo>
                <a:lnTo>
                  <a:pt x="1797440" y="1797440"/>
                </a:lnTo>
                <a:lnTo>
                  <a:pt x="0" y="179744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83292" y="8767614"/>
            <a:ext cx="5035986" cy="981372"/>
          </a:xfrm>
          <a:custGeom>
            <a:avLst/>
            <a:gdLst/>
            <a:ahLst/>
            <a:cxnLst/>
            <a:rect r="r" b="b" t="t" l="l"/>
            <a:pathLst>
              <a:path h="981372" w="5035986">
                <a:moveTo>
                  <a:pt x="0" y="0"/>
                </a:moveTo>
                <a:lnTo>
                  <a:pt x="5035986" y="0"/>
                </a:lnTo>
                <a:lnTo>
                  <a:pt x="5035986" y="981372"/>
                </a:lnTo>
                <a:lnTo>
                  <a:pt x="0" y="98137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17562" y="5935535"/>
            <a:ext cx="2194128" cy="1521262"/>
          </a:xfrm>
          <a:custGeom>
            <a:avLst/>
            <a:gdLst/>
            <a:ahLst/>
            <a:cxnLst/>
            <a:rect r="r" b="b" t="t" l="l"/>
            <a:pathLst>
              <a:path h="1521262" w="2194128">
                <a:moveTo>
                  <a:pt x="0" y="0"/>
                </a:moveTo>
                <a:lnTo>
                  <a:pt x="2194128" y="0"/>
                </a:lnTo>
                <a:lnTo>
                  <a:pt x="2194128" y="1521262"/>
                </a:lnTo>
                <a:lnTo>
                  <a:pt x="0" y="152126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15890" y="7002441"/>
            <a:ext cx="3296572" cy="1336573"/>
          </a:xfrm>
          <a:custGeom>
            <a:avLst/>
            <a:gdLst/>
            <a:ahLst/>
            <a:cxnLst/>
            <a:rect r="r" b="b" t="t" l="l"/>
            <a:pathLst>
              <a:path h="1336573" w="3296572">
                <a:moveTo>
                  <a:pt x="0" y="0"/>
                </a:moveTo>
                <a:lnTo>
                  <a:pt x="3296573" y="0"/>
                </a:lnTo>
                <a:lnTo>
                  <a:pt x="3296573" y="1336573"/>
                </a:lnTo>
                <a:lnTo>
                  <a:pt x="0" y="1336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108006" y="3882949"/>
            <a:ext cx="4334802" cy="1434425"/>
          </a:xfrm>
          <a:custGeom>
            <a:avLst/>
            <a:gdLst/>
            <a:ahLst/>
            <a:cxnLst/>
            <a:rect r="r" b="b" t="t" l="l"/>
            <a:pathLst>
              <a:path h="1434425" w="4334802">
                <a:moveTo>
                  <a:pt x="0" y="0"/>
                </a:moveTo>
                <a:lnTo>
                  <a:pt x="4334802" y="0"/>
                </a:lnTo>
                <a:lnTo>
                  <a:pt x="4334802" y="1434426"/>
                </a:lnTo>
                <a:lnTo>
                  <a:pt x="0" y="143442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283649" y="5935535"/>
            <a:ext cx="1716308" cy="1716308"/>
          </a:xfrm>
          <a:custGeom>
            <a:avLst/>
            <a:gdLst/>
            <a:ahLst/>
            <a:cxnLst/>
            <a:rect r="r" b="b" t="t" l="l"/>
            <a:pathLst>
              <a:path h="1716308" w="1716308">
                <a:moveTo>
                  <a:pt x="0" y="0"/>
                </a:moveTo>
                <a:lnTo>
                  <a:pt x="1716308" y="0"/>
                </a:lnTo>
                <a:lnTo>
                  <a:pt x="1716308" y="1716308"/>
                </a:lnTo>
                <a:lnTo>
                  <a:pt x="0" y="171630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65985" y="479101"/>
            <a:ext cx="8412245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-222">
                <a:solidFill>
                  <a:srgbClr val="444444"/>
                </a:solidFill>
                <a:latin typeface="Poppins Bold"/>
                <a:ea typeface="Poppins Bold"/>
                <a:cs typeface="Poppins Bold"/>
                <a:sym typeface="Poppins Bold"/>
              </a:rPr>
              <a:t>Linguagens e Tecnologias Utilizadas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144000" cy="13232718"/>
            <a:chOff x="0" y="0"/>
            <a:chExt cx="2408296" cy="3485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3485161"/>
            </a:xfrm>
            <a:custGeom>
              <a:avLst/>
              <a:gdLst/>
              <a:ahLst/>
              <a:cxnLst/>
              <a:rect r="r" b="b" t="t" l="l"/>
              <a:pathLst>
                <a:path h="3485161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3485161"/>
                  </a:lnTo>
                  <a:lnTo>
                    <a:pt x="0" y="3485161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08296" cy="3542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0843" y="3193359"/>
            <a:ext cx="8229009" cy="3090850"/>
          </a:xfrm>
          <a:custGeom>
            <a:avLst/>
            <a:gdLst/>
            <a:ahLst/>
            <a:cxnLst/>
            <a:rect r="r" b="b" t="t" l="l"/>
            <a:pathLst>
              <a:path h="3090850" w="8229009">
                <a:moveTo>
                  <a:pt x="0" y="0"/>
                </a:moveTo>
                <a:lnTo>
                  <a:pt x="8229010" y="0"/>
                </a:lnTo>
                <a:lnTo>
                  <a:pt x="8229010" y="3090850"/>
                </a:lnTo>
                <a:lnTo>
                  <a:pt x="0" y="3090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4" r="0" b="-108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3130" y="1809997"/>
            <a:ext cx="7833065" cy="1638984"/>
          </a:xfrm>
          <a:custGeom>
            <a:avLst/>
            <a:gdLst/>
            <a:ahLst/>
            <a:cxnLst/>
            <a:rect r="r" b="b" t="t" l="l"/>
            <a:pathLst>
              <a:path h="1638984" w="7833065">
                <a:moveTo>
                  <a:pt x="0" y="0"/>
                </a:moveTo>
                <a:lnTo>
                  <a:pt x="7833066" y="0"/>
                </a:lnTo>
                <a:lnTo>
                  <a:pt x="7833066" y="1638983"/>
                </a:lnTo>
                <a:lnTo>
                  <a:pt x="0" y="163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53130" y="3668055"/>
            <a:ext cx="6916933" cy="1468399"/>
          </a:xfrm>
          <a:custGeom>
            <a:avLst/>
            <a:gdLst/>
            <a:ahLst/>
            <a:cxnLst/>
            <a:rect r="r" b="b" t="t" l="l"/>
            <a:pathLst>
              <a:path h="1468399" w="6916933">
                <a:moveTo>
                  <a:pt x="0" y="0"/>
                </a:moveTo>
                <a:lnTo>
                  <a:pt x="6916933" y="0"/>
                </a:lnTo>
                <a:lnTo>
                  <a:pt x="6916933" y="1468399"/>
                </a:lnTo>
                <a:lnTo>
                  <a:pt x="0" y="1468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29344" y="5355529"/>
            <a:ext cx="3764978" cy="1260830"/>
          </a:xfrm>
          <a:custGeom>
            <a:avLst/>
            <a:gdLst/>
            <a:ahLst/>
            <a:cxnLst/>
            <a:rect r="r" b="b" t="t" l="l"/>
            <a:pathLst>
              <a:path h="1260830" w="3764978">
                <a:moveTo>
                  <a:pt x="0" y="0"/>
                </a:moveTo>
                <a:lnTo>
                  <a:pt x="3764978" y="0"/>
                </a:lnTo>
                <a:lnTo>
                  <a:pt x="3764978" y="1260830"/>
                </a:lnTo>
                <a:lnTo>
                  <a:pt x="0" y="1260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37470" y="1104900"/>
            <a:ext cx="1157299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spc="-22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7470" y="2479675"/>
            <a:ext cx="7682383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2500" spc="-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OWASP ZAP: Teste de vulnerabilidade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6917" y="1149350"/>
            <a:ext cx="7682383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5"/>
              </a:lnSpc>
            </a:pPr>
            <a:r>
              <a:rPr lang="en-US" sz="2500" spc="-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Apache Jmeter: Teste de carga (requisição HTTP)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29344" y="6921159"/>
            <a:ext cx="8256998" cy="3016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2"/>
              </a:lnSpc>
            </a:pPr>
            <a:r>
              <a:rPr lang="en-US" sz="2200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Os testes mostraram que, em média, a última requisição dos testes apresentou os seguintes tempos:</a:t>
            </a:r>
          </a:p>
          <a:p>
            <a:pPr algn="l" marL="474984" indent="-237492" lvl="1">
              <a:lnSpc>
                <a:spcPts val="2662"/>
              </a:lnSpc>
              <a:buFont typeface="Arial"/>
              <a:buChar char="•"/>
            </a:pPr>
            <a:r>
              <a:rPr lang="en-US" sz="2200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POST (1000 requisições): 25.630 ms</a:t>
            </a:r>
          </a:p>
          <a:p>
            <a:pPr algn="l" marL="474984" indent="-237492" lvl="1">
              <a:lnSpc>
                <a:spcPts val="2662"/>
              </a:lnSpc>
              <a:buFont typeface="Arial"/>
              <a:buChar char="•"/>
            </a:pPr>
            <a:r>
              <a:rPr lang="en-US" sz="2200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 (1000 requisições): 19.268 ms</a:t>
            </a:r>
          </a:p>
          <a:p>
            <a:pPr algn="l" marL="474984" indent="-237492" lvl="1">
              <a:lnSpc>
                <a:spcPts val="2662"/>
              </a:lnSpc>
              <a:buFont typeface="Arial"/>
              <a:buChar char="•"/>
            </a:pPr>
            <a:r>
              <a:rPr lang="en-US" sz="2200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POST (100 requisições): 6.732 ms</a:t>
            </a:r>
          </a:p>
          <a:p>
            <a:pPr algn="l" marL="474984" indent="-237492" lvl="1">
              <a:lnSpc>
                <a:spcPts val="2662"/>
              </a:lnSpc>
              <a:buFont typeface="Arial"/>
              <a:buChar char="•"/>
            </a:pPr>
            <a:r>
              <a:rPr lang="en-US" sz="2200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 (100 requisições): 3.163 ms</a:t>
            </a:r>
          </a:p>
          <a:p>
            <a:pPr algn="l">
              <a:lnSpc>
                <a:spcPts val="2662"/>
              </a:lnSpc>
            </a:pPr>
            <a:r>
              <a:rPr lang="en-US" sz="2200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 todos os cenários, as requisições GET foram mais rápidas que as POST.</a:t>
            </a:r>
          </a:p>
          <a:p>
            <a:pPr algn="l">
              <a:lnSpc>
                <a:spcPts val="2662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B1E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10641122" cy="219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7"/>
              </a:lnSpc>
            </a:pPr>
            <a:r>
              <a:rPr lang="en-US" b="true" sz="7366" spc="-27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Pronto para interagir com o sistema?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47055"/>
            <a:ext cx="15763632" cy="5605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898" indent="-389449" lvl="1">
              <a:lnSpc>
                <a:spcPts val="9019"/>
              </a:lnSpc>
              <a:buAutoNum type="arabicPeriod" startAt="1"/>
            </a:pPr>
            <a:r>
              <a:rPr lang="en-US" sz="3607" spc="-133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Acesse o Wi-Fi:</a:t>
            </a:r>
            <a:r>
              <a:rPr lang="en-US" sz="3607" spc="-1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iPhone Marques</a:t>
            </a:r>
          </a:p>
          <a:p>
            <a:pPr algn="l" marL="778898" indent="-389449" lvl="1">
              <a:lnSpc>
                <a:spcPts val="9019"/>
              </a:lnSpc>
              <a:buAutoNum type="arabicPeriod" startAt="1"/>
            </a:pPr>
            <a:r>
              <a:rPr lang="en-US" sz="3607" spc="-133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Senha : </a:t>
            </a:r>
            <a:r>
              <a:rPr lang="en-US" sz="3607" spc="-1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16221700</a:t>
            </a:r>
          </a:p>
          <a:p>
            <a:pPr algn="l" marL="778898" indent="-389449" lvl="1">
              <a:lnSpc>
                <a:spcPts val="9019"/>
              </a:lnSpc>
              <a:buAutoNum type="arabicPeriod" startAt="1"/>
            </a:pPr>
            <a:r>
              <a:rPr lang="en-US" sz="3607" spc="-133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Acesse no nagevador esse endereço:</a:t>
            </a:r>
            <a:r>
              <a:rPr lang="en-US" sz="3607" spc="-1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                                                                </a:t>
            </a:r>
            <a:r>
              <a:rPr lang="en-US" sz="3607" spc="-133">
                <a:solidFill>
                  <a:srgbClr val="FE5D26"/>
                </a:solidFill>
                <a:latin typeface="Poppins"/>
                <a:ea typeface="Poppins"/>
                <a:cs typeface="Poppins"/>
                <a:sym typeface="Poppins"/>
              </a:rPr>
              <a:t>http://172.20.10.4/sistema/views/index.php</a:t>
            </a:r>
          </a:p>
          <a:p>
            <a:pPr algn="l" marL="778898" indent="-389449" lvl="1">
              <a:lnSpc>
                <a:spcPts val="9019"/>
              </a:lnSpc>
              <a:buAutoNum type="arabicPeriod" startAt="1"/>
            </a:pPr>
            <a:r>
              <a:rPr lang="en-US" sz="3607" spc="-133">
                <a:solidFill>
                  <a:srgbClr val="0097B2"/>
                </a:solidFill>
                <a:latin typeface="Poppins"/>
                <a:ea typeface="Poppins"/>
                <a:cs typeface="Poppins"/>
                <a:sym typeface="Poppins"/>
              </a:rPr>
              <a:t>Navegue pelo sistema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110936"/>
          <a:ext cx="7630828" cy="6871139"/>
        </p:xfrm>
        <a:graphic>
          <a:graphicData uri="http://schemas.openxmlformats.org/drawingml/2006/table">
            <a:tbl>
              <a:tblPr/>
              <a:tblGrid>
                <a:gridCol w="945946"/>
                <a:gridCol w="1940171"/>
                <a:gridCol w="3360626"/>
                <a:gridCol w="1384085"/>
              </a:tblGrid>
              <a:tr h="105269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ID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Funcionalidade Planejada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Descrição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Prioridade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013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EV01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Desconto para horários próximos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Aplicar desconto automático em horários com pouca demanda.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Média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614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EV02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Confirmação de endereço de busca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Perguntar ao cliente se o endereço de busca do veículo é o mesmo cadastrado. Permitir alteração temporária e reverter após agendamento.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108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EV03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Limitar cadastro de veículos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Restringir quantidade de veículos por cliente para evitar excesso de registros.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108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EV04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Gráficos no Dashboard do administrador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Criar painel com gráficos de agendamentos, serviços realizados, faturamento, etc.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823903" y="851437"/>
          <a:ext cx="8435397" cy="8138052"/>
        </p:xfrm>
        <a:graphic>
          <a:graphicData uri="http://schemas.openxmlformats.org/drawingml/2006/table">
            <a:tbl>
              <a:tblPr/>
              <a:tblGrid>
                <a:gridCol w="922043"/>
                <a:gridCol w="2383147"/>
                <a:gridCol w="3580466"/>
                <a:gridCol w="1549741"/>
              </a:tblGrid>
              <a:tr h="158744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EV05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Notificação de busca do carro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Avisar o administrador 15 minutos antes do horário de agendamento para buscar o carro.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012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EV06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Visualização por calendário (Admin)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Substituir visualização atual por uma agenda interativa em formato de calendário semanal.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279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EV07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Integração com API do Detran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Preenchimento automático dos dados do veículo via placa.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Média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44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EV08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Configuração do PagBank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Adicionar tela de configuração de credenciais da API do PagBank no painel administrativo.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012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EV09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Cadastro de tabela de serviços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Criar tabela no banco para serviços e permitir edição futura dos dados.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012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EV10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Imagem de perfil e notificações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Permitir upload de imagem de perfil e configurar notificações futuras.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Média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847725"/>
            <a:ext cx="841224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-222">
                <a:solidFill>
                  <a:srgbClr val="444444"/>
                </a:solidFill>
                <a:latin typeface="Poppins Bold"/>
                <a:ea typeface="Poppins Bold"/>
                <a:cs typeface="Poppins Bold"/>
                <a:sym typeface="Poppins Bold"/>
              </a:rPr>
              <a:t>Plano de Evolução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7725"/>
            <a:ext cx="841224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-222">
                <a:solidFill>
                  <a:srgbClr val="444444"/>
                </a:solidFill>
                <a:latin typeface="Poppins Bold"/>
                <a:ea typeface="Poppins Bold"/>
                <a:cs typeface="Poppins Bold"/>
                <a:sym typeface="Poppins Bold"/>
              </a:rPr>
              <a:t>Plano de Evolução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150731"/>
          <a:ext cx="16375933" cy="7527888"/>
        </p:xfrm>
        <a:graphic>
          <a:graphicData uri="http://schemas.openxmlformats.org/drawingml/2006/table">
            <a:tbl>
              <a:tblPr/>
              <a:tblGrid>
                <a:gridCol w="1319074"/>
                <a:gridCol w="3242664"/>
                <a:gridCol w="10366921"/>
                <a:gridCol w="1447274"/>
              </a:tblGrid>
              <a:tr h="104550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ID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Funcionalidade Planejada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Descrição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Prioridade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813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EV11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Pesquisa de clientes (Admin)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Adicionar campo de busca por nome, e-mail ou telefone no painel do administrador.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216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EV12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Notificações para o usuário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Enviar lembretes de agendamento, confirmações e status por push ou e-mail.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13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EV13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Edição de valores de serviços (Admin)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Criar tela para o administrador editar valores dos serviços disponíveis.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28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EV14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Pagamento via PagBank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Implementar gateway de pagamento via PagBank.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Alta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05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EV15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Sessão “Trabalhe Conosco” no site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Adicionar uma seção no website para que candidatos possam enviar currículos ou preencher formulário de interesse.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Média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09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EV16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Envio aviso via whatsapp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Enviar um lembrete para o usuário com antecedência de 30 minutos do agendamento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Baixa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6623" y="1691718"/>
            <a:ext cx="13374754" cy="6903564"/>
          </a:xfrm>
          <a:custGeom>
            <a:avLst/>
            <a:gdLst/>
            <a:ahLst/>
            <a:cxnLst/>
            <a:rect r="r" b="b" t="t" l="l"/>
            <a:pathLst>
              <a:path h="6903564" w="13374754">
                <a:moveTo>
                  <a:pt x="0" y="0"/>
                </a:moveTo>
                <a:lnTo>
                  <a:pt x="13374754" y="0"/>
                </a:lnTo>
                <a:lnTo>
                  <a:pt x="13374754" y="6903564"/>
                </a:lnTo>
                <a:lnTo>
                  <a:pt x="0" y="6903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85464" y="3863080"/>
            <a:ext cx="12517073" cy="270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3"/>
              </a:lnSpc>
            </a:pPr>
            <a:r>
              <a:rPr lang="en-US" b="true" sz="10425" spc="-385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Agradecemos pela sua atenção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74892" y="8593150"/>
            <a:ext cx="9684408" cy="6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8"/>
              </a:lnSpc>
            </a:pPr>
            <a:r>
              <a:rPr lang="en-US" b="true" sz="3875" spc="-143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Pr</a:t>
            </a:r>
            <a:r>
              <a:rPr lang="en-US" b="true" sz="3875" spc="-143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ojeto Interdisciplinar 2025 | DSM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B1E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73490" y="8728048"/>
            <a:ext cx="2379349" cy="23793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266823"/>
            <a:ext cx="2379349" cy="237934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71700" y="1104900"/>
            <a:ext cx="802265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b="true" sz="6000" spc="-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Sumário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71700" y="2022158"/>
            <a:ext cx="15087600" cy="503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Apresentação da Equipe</a:t>
            </a:r>
          </a:p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Apresentação e Problema do Cliente</a:t>
            </a:r>
          </a:p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Levantamento de Requisitos (Funcionais e Não Funcionais)</a:t>
            </a:r>
          </a:p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Banco de Dados</a:t>
            </a:r>
          </a:p>
          <a:p>
            <a:pPr algn="l" marL="626111" indent="-313055" lvl="1">
              <a:lnSpc>
                <a:spcPts val="493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Prototipação</a:t>
            </a:r>
          </a:p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Linguagens e Tecnologias Utilizadas</a:t>
            </a:r>
          </a:p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Testes</a:t>
            </a:r>
          </a:p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E5D26"/>
                </a:solidFill>
                <a:latin typeface="Poppins Bold"/>
                <a:ea typeface="Poppins Bold"/>
                <a:cs typeface="Poppins Bold"/>
                <a:sym typeface="Poppins Bold"/>
              </a:rPr>
              <a:t>Demonstração do Sistema e Teste Coletivo com a Turma (via rede local)</a:t>
            </a:r>
          </a:p>
          <a:p>
            <a:pPr algn="l" marL="626111" indent="-313055" lvl="1">
              <a:lnSpc>
                <a:spcPts val="4350"/>
              </a:lnSpc>
              <a:buAutoNum type="arabicPeriod" startAt="1"/>
            </a:pPr>
            <a:r>
              <a:rPr lang="en-US" b="true" sz="2900" spc="-10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Plano de Evolução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17553" y="-1446611"/>
            <a:ext cx="2893222" cy="28932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578049" y="5696032"/>
            <a:ext cx="1636299" cy="16362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08821" y="0"/>
                  </a:moveTo>
                  <a:lnTo>
                    <a:pt x="703979" y="0"/>
                  </a:lnTo>
                  <a:cubicBezTo>
                    <a:pt x="732840" y="0"/>
                    <a:pt x="760519" y="11465"/>
                    <a:pt x="780927" y="31873"/>
                  </a:cubicBezTo>
                  <a:cubicBezTo>
                    <a:pt x="801335" y="52281"/>
                    <a:pt x="812800" y="79960"/>
                    <a:pt x="812800" y="108821"/>
                  </a:cubicBezTo>
                  <a:lnTo>
                    <a:pt x="812800" y="703979"/>
                  </a:lnTo>
                  <a:cubicBezTo>
                    <a:pt x="812800" y="732840"/>
                    <a:pt x="801335" y="760519"/>
                    <a:pt x="780927" y="780927"/>
                  </a:cubicBezTo>
                  <a:cubicBezTo>
                    <a:pt x="760519" y="801335"/>
                    <a:pt x="732840" y="812800"/>
                    <a:pt x="703979" y="812800"/>
                  </a:cubicBezTo>
                  <a:lnTo>
                    <a:pt x="108821" y="812800"/>
                  </a:lnTo>
                  <a:cubicBezTo>
                    <a:pt x="79960" y="812800"/>
                    <a:pt x="52281" y="801335"/>
                    <a:pt x="31873" y="780927"/>
                  </a:cubicBezTo>
                  <a:cubicBezTo>
                    <a:pt x="11465" y="760519"/>
                    <a:pt x="0" y="732840"/>
                    <a:pt x="0" y="703979"/>
                  </a:cubicBezTo>
                  <a:lnTo>
                    <a:pt x="0" y="108821"/>
                  </a:lnTo>
                  <a:cubicBezTo>
                    <a:pt x="0" y="79960"/>
                    <a:pt x="11465" y="52281"/>
                    <a:pt x="31873" y="31873"/>
                  </a:cubicBezTo>
                  <a:cubicBezTo>
                    <a:pt x="52281" y="11465"/>
                    <a:pt x="79960" y="0"/>
                    <a:pt x="10882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7622001"/>
            <a:ext cx="1636299" cy="16362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08821" y="0"/>
                  </a:moveTo>
                  <a:lnTo>
                    <a:pt x="703979" y="0"/>
                  </a:lnTo>
                  <a:cubicBezTo>
                    <a:pt x="732840" y="0"/>
                    <a:pt x="760519" y="11465"/>
                    <a:pt x="780927" y="31873"/>
                  </a:cubicBezTo>
                  <a:cubicBezTo>
                    <a:pt x="801335" y="52281"/>
                    <a:pt x="812800" y="79960"/>
                    <a:pt x="812800" y="108821"/>
                  </a:cubicBezTo>
                  <a:lnTo>
                    <a:pt x="812800" y="703979"/>
                  </a:lnTo>
                  <a:cubicBezTo>
                    <a:pt x="812800" y="732840"/>
                    <a:pt x="801335" y="760519"/>
                    <a:pt x="780927" y="780927"/>
                  </a:cubicBezTo>
                  <a:cubicBezTo>
                    <a:pt x="760519" y="801335"/>
                    <a:pt x="732840" y="812800"/>
                    <a:pt x="703979" y="812800"/>
                  </a:cubicBezTo>
                  <a:lnTo>
                    <a:pt x="108821" y="812800"/>
                  </a:lnTo>
                  <a:cubicBezTo>
                    <a:pt x="79960" y="812800"/>
                    <a:pt x="52281" y="801335"/>
                    <a:pt x="31873" y="780927"/>
                  </a:cubicBezTo>
                  <a:cubicBezTo>
                    <a:pt x="11465" y="760519"/>
                    <a:pt x="0" y="732840"/>
                    <a:pt x="0" y="703979"/>
                  </a:cubicBezTo>
                  <a:lnTo>
                    <a:pt x="0" y="108821"/>
                  </a:lnTo>
                  <a:cubicBezTo>
                    <a:pt x="0" y="79960"/>
                    <a:pt x="11465" y="52281"/>
                    <a:pt x="31873" y="31873"/>
                  </a:cubicBezTo>
                  <a:cubicBezTo>
                    <a:pt x="52281" y="11465"/>
                    <a:pt x="79960" y="0"/>
                    <a:pt x="108821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491639" y="3763067"/>
            <a:ext cx="1636299" cy="16362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08821" y="0"/>
                  </a:moveTo>
                  <a:lnTo>
                    <a:pt x="703979" y="0"/>
                  </a:lnTo>
                  <a:cubicBezTo>
                    <a:pt x="732840" y="0"/>
                    <a:pt x="760519" y="11465"/>
                    <a:pt x="780927" y="31873"/>
                  </a:cubicBezTo>
                  <a:cubicBezTo>
                    <a:pt x="801335" y="52281"/>
                    <a:pt x="812800" y="79960"/>
                    <a:pt x="812800" y="108821"/>
                  </a:cubicBezTo>
                  <a:lnTo>
                    <a:pt x="812800" y="703979"/>
                  </a:lnTo>
                  <a:cubicBezTo>
                    <a:pt x="812800" y="732840"/>
                    <a:pt x="801335" y="760519"/>
                    <a:pt x="780927" y="780927"/>
                  </a:cubicBezTo>
                  <a:cubicBezTo>
                    <a:pt x="760519" y="801335"/>
                    <a:pt x="732840" y="812800"/>
                    <a:pt x="703979" y="812800"/>
                  </a:cubicBezTo>
                  <a:lnTo>
                    <a:pt x="108821" y="812800"/>
                  </a:lnTo>
                  <a:cubicBezTo>
                    <a:pt x="79960" y="812800"/>
                    <a:pt x="52281" y="801335"/>
                    <a:pt x="31873" y="780927"/>
                  </a:cubicBezTo>
                  <a:cubicBezTo>
                    <a:pt x="11465" y="760519"/>
                    <a:pt x="0" y="732840"/>
                    <a:pt x="0" y="703979"/>
                  </a:cubicBezTo>
                  <a:lnTo>
                    <a:pt x="0" y="108821"/>
                  </a:lnTo>
                  <a:cubicBezTo>
                    <a:pt x="0" y="79960"/>
                    <a:pt x="11465" y="52281"/>
                    <a:pt x="31873" y="31873"/>
                  </a:cubicBezTo>
                  <a:cubicBezTo>
                    <a:pt x="52281" y="11465"/>
                    <a:pt x="79960" y="0"/>
                    <a:pt x="10882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5696032"/>
            <a:ext cx="1636299" cy="163629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08821" y="0"/>
                  </a:moveTo>
                  <a:lnTo>
                    <a:pt x="703979" y="0"/>
                  </a:lnTo>
                  <a:cubicBezTo>
                    <a:pt x="732840" y="0"/>
                    <a:pt x="760519" y="11465"/>
                    <a:pt x="780927" y="31873"/>
                  </a:cubicBezTo>
                  <a:cubicBezTo>
                    <a:pt x="801335" y="52281"/>
                    <a:pt x="812800" y="79960"/>
                    <a:pt x="812800" y="108821"/>
                  </a:cubicBezTo>
                  <a:lnTo>
                    <a:pt x="812800" y="703979"/>
                  </a:lnTo>
                  <a:cubicBezTo>
                    <a:pt x="812800" y="732840"/>
                    <a:pt x="801335" y="760519"/>
                    <a:pt x="780927" y="780927"/>
                  </a:cubicBezTo>
                  <a:cubicBezTo>
                    <a:pt x="760519" y="801335"/>
                    <a:pt x="732840" y="812800"/>
                    <a:pt x="703979" y="812800"/>
                  </a:cubicBezTo>
                  <a:lnTo>
                    <a:pt x="108821" y="812800"/>
                  </a:lnTo>
                  <a:cubicBezTo>
                    <a:pt x="79960" y="812800"/>
                    <a:pt x="52281" y="801335"/>
                    <a:pt x="31873" y="780927"/>
                  </a:cubicBezTo>
                  <a:cubicBezTo>
                    <a:pt x="11465" y="760519"/>
                    <a:pt x="0" y="732840"/>
                    <a:pt x="0" y="703979"/>
                  </a:cubicBezTo>
                  <a:lnTo>
                    <a:pt x="0" y="108821"/>
                  </a:lnTo>
                  <a:cubicBezTo>
                    <a:pt x="0" y="79960"/>
                    <a:pt x="11465" y="52281"/>
                    <a:pt x="31873" y="31873"/>
                  </a:cubicBezTo>
                  <a:cubicBezTo>
                    <a:pt x="52281" y="11465"/>
                    <a:pt x="79960" y="0"/>
                    <a:pt x="108821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3763067"/>
            <a:ext cx="1636299" cy="163629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08821" y="0"/>
                  </a:moveTo>
                  <a:lnTo>
                    <a:pt x="703979" y="0"/>
                  </a:lnTo>
                  <a:cubicBezTo>
                    <a:pt x="732840" y="0"/>
                    <a:pt x="760519" y="11465"/>
                    <a:pt x="780927" y="31873"/>
                  </a:cubicBezTo>
                  <a:cubicBezTo>
                    <a:pt x="801335" y="52281"/>
                    <a:pt x="812800" y="79960"/>
                    <a:pt x="812800" y="108821"/>
                  </a:cubicBezTo>
                  <a:lnTo>
                    <a:pt x="812800" y="703979"/>
                  </a:lnTo>
                  <a:cubicBezTo>
                    <a:pt x="812800" y="732840"/>
                    <a:pt x="801335" y="760519"/>
                    <a:pt x="780927" y="780927"/>
                  </a:cubicBezTo>
                  <a:cubicBezTo>
                    <a:pt x="760519" y="801335"/>
                    <a:pt x="732840" y="812800"/>
                    <a:pt x="703979" y="812800"/>
                  </a:cubicBezTo>
                  <a:lnTo>
                    <a:pt x="108821" y="812800"/>
                  </a:lnTo>
                  <a:cubicBezTo>
                    <a:pt x="79960" y="812800"/>
                    <a:pt x="52281" y="801335"/>
                    <a:pt x="31873" y="780927"/>
                  </a:cubicBezTo>
                  <a:cubicBezTo>
                    <a:pt x="11465" y="760519"/>
                    <a:pt x="0" y="732840"/>
                    <a:pt x="0" y="703979"/>
                  </a:cubicBezTo>
                  <a:lnTo>
                    <a:pt x="0" y="108821"/>
                  </a:lnTo>
                  <a:cubicBezTo>
                    <a:pt x="0" y="79960"/>
                    <a:pt x="11465" y="52281"/>
                    <a:pt x="31873" y="31873"/>
                  </a:cubicBezTo>
                  <a:cubicBezTo>
                    <a:pt x="52281" y="11465"/>
                    <a:pt x="79960" y="0"/>
                    <a:pt x="108821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4050128" y="1028700"/>
            <a:ext cx="3209172" cy="1656458"/>
          </a:xfrm>
          <a:custGeom>
            <a:avLst/>
            <a:gdLst/>
            <a:ahLst/>
            <a:cxnLst/>
            <a:rect r="r" b="b" t="t" l="l"/>
            <a:pathLst>
              <a:path h="1656458" w="3209172">
                <a:moveTo>
                  <a:pt x="0" y="0"/>
                </a:moveTo>
                <a:lnTo>
                  <a:pt x="3209172" y="0"/>
                </a:lnTo>
                <a:lnTo>
                  <a:pt x="3209172" y="1656458"/>
                </a:lnTo>
                <a:lnTo>
                  <a:pt x="0" y="16564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104900"/>
            <a:ext cx="9367498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b="true" sz="6000" spc="-2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Apresentação da equipe 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60249" y="6990066"/>
            <a:ext cx="6383751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</a:t>
            </a: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nt-End Developer, UI/UX Designer, Database Assistant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306922"/>
            <a:ext cx="12301731" cy="74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7"/>
              </a:lnSpc>
            </a:pPr>
            <a:r>
              <a:rPr lang="en-US" sz="2134" spc="-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 membro da equipe teve uma participação essencial para o sucesso deste projeto, contribuindo com suas habilidades e responsabilidades de forma colaborativa e estratégica.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60249" y="6563362"/>
            <a:ext cx="2661513" cy="48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-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Renan Marques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60249" y="5064096"/>
            <a:ext cx="5653880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Product Own</a:t>
            </a: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 (PO), Back-End Developer, DevOps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60249" y="4637392"/>
            <a:ext cx="2661513" cy="48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-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Lucas Eduardo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60249" y="8911560"/>
            <a:ext cx="5653880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QA Test</a:t>
            </a: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er, Analista de Qualidade, Documentação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60249" y="8484856"/>
            <a:ext cx="2661513" cy="48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-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Bruno Rodrigues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23188" y="5057101"/>
            <a:ext cx="5653880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Analista d</a:t>
            </a: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Requisitos, QA Tester, Documentação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223188" y="4630397"/>
            <a:ext cx="2661513" cy="48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-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Willian Paulino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309598" y="6990066"/>
            <a:ext cx="5653880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Auxilia</a:t>
            </a:r>
            <a:r>
              <a:rPr lang="en-US" sz="1899" spc="-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 de Documentação, UI/UX Assistant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09598" y="6563362"/>
            <a:ext cx="2661513" cy="48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spc="-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Eliabe Leme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244097" cy="13232718"/>
            <a:chOff x="0" y="0"/>
            <a:chExt cx="2961408" cy="3485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408" cy="3485161"/>
            </a:xfrm>
            <a:custGeom>
              <a:avLst/>
              <a:gdLst/>
              <a:ahLst/>
              <a:cxnLst/>
              <a:rect r="r" b="b" t="t" l="l"/>
              <a:pathLst>
                <a:path h="3485161" w="2961408">
                  <a:moveTo>
                    <a:pt x="0" y="0"/>
                  </a:moveTo>
                  <a:lnTo>
                    <a:pt x="2961408" y="0"/>
                  </a:lnTo>
                  <a:lnTo>
                    <a:pt x="2961408" y="3485161"/>
                  </a:lnTo>
                  <a:lnTo>
                    <a:pt x="0" y="3485161"/>
                  </a:ln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61408" cy="3542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285219" y="7506796"/>
            <a:ext cx="2993578" cy="1070204"/>
          </a:xfrm>
          <a:custGeom>
            <a:avLst/>
            <a:gdLst/>
            <a:ahLst/>
            <a:cxnLst/>
            <a:rect r="r" b="b" t="t" l="l"/>
            <a:pathLst>
              <a:path h="1070204" w="2993578">
                <a:moveTo>
                  <a:pt x="0" y="0"/>
                </a:moveTo>
                <a:lnTo>
                  <a:pt x="2993578" y="0"/>
                </a:lnTo>
                <a:lnTo>
                  <a:pt x="2993578" y="1070204"/>
                </a:lnTo>
                <a:lnTo>
                  <a:pt x="0" y="10702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83377" y="1933574"/>
            <a:ext cx="886382" cy="886382"/>
          </a:xfrm>
          <a:custGeom>
            <a:avLst/>
            <a:gdLst/>
            <a:ahLst/>
            <a:cxnLst/>
            <a:rect r="r" b="b" t="t" l="l"/>
            <a:pathLst>
              <a:path h="886382" w="886382">
                <a:moveTo>
                  <a:pt x="0" y="0"/>
                </a:moveTo>
                <a:lnTo>
                  <a:pt x="886382" y="0"/>
                </a:lnTo>
                <a:lnTo>
                  <a:pt x="886382" y="886382"/>
                </a:lnTo>
                <a:lnTo>
                  <a:pt x="0" y="8863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96713" y="3745296"/>
            <a:ext cx="721166" cy="777537"/>
          </a:xfrm>
          <a:custGeom>
            <a:avLst/>
            <a:gdLst/>
            <a:ahLst/>
            <a:cxnLst/>
            <a:rect r="r" b="b" t="t" l="l"/>
            <a:pathLst>
              <a:path h="777537" w="721166">
                <a:moveTo>
                  <a:pt x="0" y="0"/>
                </a:moveTo>
                <a:lnTo>
                  <a:pt x="721166" y="0"/>
                </a:lnTo>
                <a:lnTo>
                  <a:pt x="721166" y="777537"/>
                </a:lnTo>
                <a:lnTo>
                  <a:pt x="0" y="7775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31693" y="5582584"/>
            <a:ext cx="989749" cy="801697"/>
          </a:xfrm>
          <a:custGeom>
            <a:avLst/>
            <a:gdLst/>
            <a:ahLst/>
            <a:cxnLst/>
            <a:rect r="r" b="b" t="t" l="l"/>
            <a:pathLst>
              <a:path h="801697" w="989749">
                <a:moveTo>
                  <a:pt x="0" y="0"/>
                </a:moveTo>
                <a:lnTo>
                  <a:pt x="989749" y="0"/>
                </a:lnTo>
                <a:lnTo>
                  <a:pt x="989749" y="801696"/>
                </a:lnTo>
                <a:lnTo>
                  <a:pt x="0" y="8016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180883"/>
            <a:ext cx="9506617" cy="446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4" spc="-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Embelezamento Automotivo é uma empresa especializada em serviços de limpeza e estética veicular, atendendo veículos de todos os tipos com excelência e cuidado.</a:t>
            </a:r>
          </a:p>
          <a:p>
            <a:pPr algn="ctr">
              <a:lnSpc>
                <a:spcPts val="2987"/>
              </a:lnSpc>
            </a:pPr>
          </a:p>
          <a:p>
            <a:pPr algn="ctr">
              <a:lnSpc>
                <a:spcPts val="2987"/>
              </a:lnSpc>
            </a:pPr>
            <a:r>
              <a:rPr lang="en-US" sz="2134" spc="-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Localizada na cidade de Araras/SP, conta atualmente com uma unidade que recebe diariamente diversos clientes, oferecendo desde lavagens a estética automotiva.</a:t>
            </a:r>
          </a:p>
          <a:p>
            <a:pPr algn="ctr">
              <a:lnSpc>
                <a:spcPts val="2987"/>
              </a:lnSpc>
            </a:pPr>
          </a:p>
          <a:p>
            <a:pPr algn="ctr">
              <a:lnSpc>
                <a:spcPts val="2987"/>
              </a:lnSpc>
            </a:pPr>
            <a:r>
              <a:rPr lang="en-US" sz="2134" spc="-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 uma equipe qualificada e produtos de alta qualidade, a empresa se destaca pelo compromisso com a satisfação do cliente e o cuidado em cada detalhe.</a:t>
            </a:r>
          </a:p>
          <a:p>
            <a:pPr algn="ctr">
              <a:lnSpc>
                <a:spcPts val="2987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59317" y="7543097"/>
            <a:ext cx="734502" cy="824125"/>
          </a:xfrm>
          <a:custGeom>
            <a:avLst/>
            <a:gdLst/>
            <a:ahLst/>
            <a:cxnLst/>
            <a:rect r="r" b="b" t="t" l="l"/>
            <a:pathLst>
              <a:path h="824125" w="734502">
                <a:moveTo>
                  <a:pt x="0" y="0"/>
                </a:moveTo>
                <a:lnTo>
                  <a:pt x="734502" y="0"/>
                </a:lnTo>
                <a:lnTo>
                  <a:pt x="734502" y="824125"/>
                </a:lnTo>
                <a:lnTo>
                  <a:pt x="0" y="824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14425"/>
            <a:ext cx="9506617" cy="8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</a:pPr>
            <a:r>
              <a:rPr lang="en-US" b="true" sz="5999" spc="-2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Apresentação do cliente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45461" y="8468099"/>
            <a:ext cx="3086237" cy="50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9"/>
              </a:lnSpc>
            </a:pPr>
            <a:r>
              <a:rPr lang="en-US" sz="2949">
                <a:solidFill>
                  <a:srgbClr val="FFFFFF"/>
                </a:solidFill>
                <a:latin typeface="Headliner"/>
                <a:ea typeface="Headliner"/>
                <a:cs typeface="Headliner"/>
                <a:sym typeface="Headliner"/>
              </a:rPr>
              <a:t>Embelezamento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32319" y="8737797"/>
            <a:ext cx="3086237" cy="50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9"/>
              </a:lnSpc>
            </a:pPr>
            <a:r>
              <a:rPr lang="en-US" sz="2949">
                <a:solidFill>
                  <a:srgbClr val="FE5D26"/>
                </a:solidFill>
                <a:latin typeface="Carelia"/>
                <a:ea typeface="Carelia"/>
                <a:cs typeface="Carelia"/>
                <a:sym typeface="Carelia"/>
              </a:rPr>
              <a:t>automotivo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01379" y="9113511"/>
            <a:ext cx="1361258" cy="14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9"/>
              </a:lnSpc>
            </a:pPr>
            <a:r>
              <a:rPr lang="en-US" sz="871">
                <a:solidFill>
                  <a:srgbClr val="FE5D26"/>
                </a:solidFill>
                <a:latin typeface="Carelia"/>
                <a:ea typeface="Carelia"/>
                <a:cs typeface="Carelia"/>
                <a:sym typeface="Carelia"/>
              </a:rPr>
              <a:t>Marcio - (19)998647044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51728" y="1076325"/>
            <a:ext cx="6547878" cy="55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</a:pPr>
            <a:r>
              <a:rPr lang="en-US" b="true" sz="4000" spc="-14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43724" y="2319615"/>
            <a:ext cx="4215576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Agendamento ineficiente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43724" y="4076915"/>
            <a:ext cx="5381727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Ausência de compromisso do cliente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43724" y="5926282"/>
            <a:ext cx="501149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Zero automação de processos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43724" y="7584902"/>
            <a:ext cx="4412784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Dificuldade em Gerenciar Alta Demanda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4522" y="8840389"/>
            <a:ext cx="2893222" cy="28932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466257"/>
          <a:ext cx="7951012" cy="7373533"/>
        </p:xfrm>
        <a:graphic>
          <a:graphicData uri="http://schemas.openxmlformats.org/drawingml/2006/table">
            <a:tbl>
              <a:tblPr/>
              <a:tblGrid>
                <a:gridCol w="1468330"/>
                <a:gridCol w="6482682"/>
              </a:tblGrid>
              <a:tr h="765350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Código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Descrição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181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  001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strike="noStrike" u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 sistema deve permitir que o administrador acesse o sistema por meio de autenticação com e-mail e senha válidos e o administrador insira e-mail e senha para login.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653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- 002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strike="noStrike" u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 sistema deve permitir que o administrador cancele um agendamento existente.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22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- 003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administrador consulte a lista de agendamentos.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4959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- 004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strike="noStrike" u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 sistema deve permitir que o administrador consulte informações dos clientes cadastrados.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603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- 005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acesse sua conta por meio de autenticação com e-mail e senha válidos.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562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- 006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insira e-mail e senha para login.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457200"/>
            <a:ext cx="10418399" cy="19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b="true" sz="6000" spc="-222">
                <a:solidFill>
                  <a:srgbClr val="1B1E1F"/>
                </a:solidFill>
                <a:latin typeface="Poppins Bold"/>
                <a:ea typeface="Poppins Bold"/>
                <a:cs typeface="Poppins Bold"/>
                <a:sym typeface="Poppins Bold"/>
              </a:rPr>
              <a:t>Levantamento de requisitos </a:t>
            </a:r>
            <a:r>
              <a:rPr lang="en-US" b="true" sz="6000" spc="-222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Funcionais 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9318319" y="2466257"/>
          <a:ext cx="7940981" cy="7366527"/>
        </p:xfrm>
        <a:graphic>
          <a:graphicData uri="http://schemas.openxmlformats.org/drawingml/2006/table">
            <a:tbl>
              <a:tblPr/>
              <a:tblGrid>
                <a:gridCol w="1466478"/>
                <a:gridCol w="6474503"/>
              </a:tblGrid>
              <a:tr h="105236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- 007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0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solicite a recuperação de senha por meio do envio de código ao e-mail cadastrado.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36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- 008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0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agende um serviço, selecionando data, horário, tipo de serviço e veículo.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36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- 009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0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cadastre um ou mais veículos informando dados como placa, modelo, cor e tipo.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36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- 010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0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visualize seus veículos cadastrados.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36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- 011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0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visualize os agendamentos ativos.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36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- 012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0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visualize a lista de agendamentos futuros.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36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RF - 013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609" spc="-59" strike="noStrike" u="none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 sistema deve permitir que o cliente encerre a sessão a qualquer momento.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8" id="8"/>
          <p:cNvGrpSpPr/>
          <p:nvPr/>
        </p:nvGrpSpPr>
        <p:grpSpPr>
          <a:xfrm rot="0">
            <a:off x="15503766" y="-1411132"/>
            <a:ext cx="2893222" cy="28932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841389" y="8840389"/>
            <a:ext cx="2893222" cy="289322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466257"/>
          <a:ext cx="7951012" cy="6966477"/>
        </p:xfrm>
        <a:graphic>
          <a:graphicData uri="http://schemas.openxmlformats.org/drawingml/2006/table">
            <a:tbl>
              <a:tblPr/>
              <a:tblGrid>
                <a:gridCol w="1468330"/>
                <a:gridCol w="6482682"/>
              </a:tblGrid>
              <a:tr h="76554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Código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Descrição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  001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O tempo de resposta do login não deve ultrapassar 5 segundos.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- 002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As senhas e CPF’s devem ser armazenadas de forma criptografada.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- 003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 sessão deve expirar após 1800 segundos equivalem a 30 minutos de inatividade.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- 004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O cancelamento deve ser refletido para o cliente em tempo real.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- 005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Apenas administradores autenticados devem poder realizar o cancelamento.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- 006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2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Os resultados da consulta devem ser exibidos em até 5 segundos.</a:t>
                      </a:r>
                      <a:endParaRPr lang="en-US" sz="1100"/>
                    </a:p>
                  </a:txBody>
                  <a:tcPr marL="161384" marR="161384" marT="161384" marB="161384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457200"/>
            <a:ext cx="10418399" cy="19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b="true" sz="6000" spc="-22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Levantamento de requisitos </a:t>
            </a:r>
            <a:r>
              <a:rPr lang="en-US" b="true" sz="6000" spc="-222">
                <a:solidFill>
                  <a:srgbClr val="0097B2"/>
                </a:solidFill>
                <a:latin typeface="Poppins Bold"/>
                <a:ea typeface="Poppins Bold"/>
                <a:cs typeface="Poppins Bold"/>
                <a:sym typeface="Poppins Bold"/>
              </a:rPr>
              <a:t>Não Funcionais 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9144000" y="2466257"/>
          <a:ext cx="7940981" cy="6966477"/>
        </p:xfrm>
        <a:graphic>
          <a:graphicData uri="http://schemas.openxmlformats.org/drawingml/2006/table">
            <a:tbl>
              <a:tblPr/>
              <a:tblGrid>
                <a:gridCol w="1557684"/>
                <a:gridCol w="6383297"/>
              </a:tblGrid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- 007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 interface deve ser responsiva e compatível com diferentes dispositivos.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- 008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Os dados dos clientes devem estar protegidos conforme a LGPD.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- 009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 confidencialidade e integridade das informações devem ser garantidas.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- 010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O código de recuperação de senha deve expirar após 2 horas  por segurança.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- 011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O sistema deve impedir a exclusão de veículos com agendamentos ativos.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488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- 012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Após logout, o sistema deve invalidar imediatamente a sessão atual.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4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253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09" spc="-59" strike="noStrike" u="non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RNF - 013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i="true" spc="-59" strike="noStrike" u="none">
                          <a:solidFill>
                            <a:srgbClr val="000000"/>
                          </a:solidFill>
                          <a:latin typeface="Poppins Italics"/>
                          <a:ea typeface="Poppins Italics"/>
                          <a:cs typeface="Poppins Italics"/>
                          <a:sym typeface="Poppins Italics"/>
                        </a:rPr>
                        <a:t>A remoção deve ser imediata e confirmada ao usuário.</a:t>
                      </a:r>
                      <a:endParaRPr lang="en-US" sz="1100"/>
                    </a:p>
                  </a:txBody>
                  <a:tcPr marL="161181" marR="161181" marT="161181" marB="161181" anchor="ctr">
                    <a:lnL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277">
                      <a:solidFill>
                        <a:srgbClr val="0097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1641" y="-1446611"/>
            <a:ext cx="2893222" cy="28932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86081"/>
            <a:ext cx="7686536" cy="5836835"/>
          </a:xfrm>
          <a:custGeom>
            <a:avLst/>
            <a:gdLst/>
            <a:ahLst/>
            <a:cxnLst/>
            <a:rect r="r" b="b" t="t" l="l"/>
            <a:pathLst>
              <a:path h="5836835" w="7686536">
                <a:moveTo>
                  <a:pt x="0" y="0"/>
                </a:moveTo>
                <a:lnTo>
                  <a:pt x="7686536" y="0"/>
                </a:lnTo>
                <a:lnTo>
                  <a:pt x="7686536" y="5836835"/>
                </a:lnTo>
                <a:lnTo>
                  <a:pt x="0" y="5836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20964" y="2686081"/>
            <a:ext cx="8338336" cy="5836835"/>
          </a:xfrm>
          <a:custGeom>
            <a:avLst/>
            <a:gdLst/>
            <a:ahLst/>
            <a:cxnLst/>
            <a:rect r="r" b="b" t="t" l="l"/>
            <a:pathLst>
              <a:path h="5836835" w="8338336">
                <a:moveTo>
                  <a:pt x="0" y="0"/>
                </a:moveTo>
                <a:lnTo>
                  <a:pt x="8338336" y="0"/>
                </a:lnTo>
                <a:lnTo>
                  <a:pt x="8338336" y="5836835"/>
                </a:lnTo>
                <a:lnTo>
                  <a:pt x="0" y="5836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7470" y="1104900"/>
            <a:ext cx="1157299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spc="-22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Banco de dados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48072"/>
            <a:ext cx="7686536" cy="41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3001" spc="-1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Modelo Conceitual: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20964" y="2248072"/>
            <a:ext cx="7686536" cy="41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3001" spc="-1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Modelo Lógico: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1641" y="-1446611"/>
            <a:ext cx="2893222" cy="28932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37470" y="2065864"/>
            <a:ext cx="7903475" cy="7192436"/>
          </a:xfrm>
          <a:custGeom>
            <a:avLst/>
            <a:gdLst/>
            <a:ahLst/>
            <a:cxnLst/>
            <a:rect r="r" b="b" t="t" l="l"/>
            <a:pathLst>
              <a:path h="7192436" w="7903475">
                <a:moveTo>
                  <a:pt x="0" y="0"/>
                </a:moveTo>
                <a:lnTo>
                  <a:pt x="7903474" y="0"/>
                </a:lnTo>
                <a:lnTo>
                  <a:pt x="7903474" y="7192436"/>
                </a:lnTo>
                <a:lnTo>
                  <a:pt x="0" y="7192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5043" y="2760332"/>
            <a:ext cx="9949821" cy="5046549"/>
          </a:xfrm>
          <a:custGeom>
            <a:avLst/>
            <a:gdLst/>
            <a:ahLst/>
            <a:cxnLst/>
            <a:rect r="r" b="b" t="t" l="l"/>
            <a:pathLst>
              <a:path h="5046549" w="9949821">
                <a:moveTo>
                  <a:pt x="0" y="0"/>
                </a:moveTo>
                <a:lnTo>
                  <a:pt x="9949821" y="0"/>
                </a:lnTo>
                <a:lnTo>
                  <a:pt x="9949821" y="5046549"/>
                </a:lnTo>
                <a:lnTo>
                  <a:pt x="0" y="5046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7470" y="1104900"/>
            <a:ext cx="1157299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spc="-22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Banco de dados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97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41641" y="-1446611"/>
            <a:ext cx="2893222" cy="28932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1E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56175" y="1943100"/>
            <a:ext cx="7975649" cy="7716897"/>
          </a:xfrm>
          <a:custGeom>
            <a:avLst/>
            <a:gdLst/>
            <a:ahLst/>
            <a:cxnLst/>
            <a:rect r="r" b="b" t="t" l="l"/>
            <a:pathLst>
              <a:path h="7716897" w="7975649">
                <a:moveTo>
                  <a:pt x="0" y="0"/>
                </a:moveTo>
                <a:lnTo>
                  <a:pt x="7975650" y="0"/>
                </a:lnTo>
                <a:lnTo>
                  <a:pt x="7975650" y="7716897"/>
                </a:lnTo>
                <a:lnTo>
                  <a:pt x="0" y="7716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7470" y="1104900"/>
            <a:ext cx="1157299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spc="-22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Banco de dados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DAGrXhrxVdc</dc:identifier>
  <dcterms:modified xsi:type="dcterms:W3CDTF">2011-08-01T06:04:30Z</dcterms:modified>
  <cp:revision>1</cp:revision>
  <dc:title>Apresentação PI</dc:title>
</cp:coreProperties>
</file>