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AA5"/>
    <a:srgbClr val="F2F2F2"/>
    <a:srgbClr val="FFEFD2"/>
    <a:srgbClr val="99CCFF"/>
    <a:srgbClr val="3BF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B65D8DB-2544-4BC1-9320-C1427695FD76}" type="datetimeFigureOut">
              <a:rPr lang="pt-BR" smtClean="0"/>
              <a:t>16/06/2016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743FB65-F4B2-41CF-AF44-B6A740AC847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nf.ufma.br/~csalles/ed/compac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3018656"/>
            <a:ext cx="7543800" cy="914400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Árvore de </a:t>
            </a:r>
            <a:r>
              <a:rPr lang="pt-BR" sz="6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endParaRPr lang="pt-B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5004048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14263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25619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V="1">
            <a:off x="5436096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88524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V="1">
            <a:off x="5904148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437484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 flipV="1">
            <a:off x="6336196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2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93721"/>
              </p:ext>
            </p:extLst>
          </p:nvPr>
        </p:nvGraphicFramePr>
        <p:xfrm>
          <a:off x="1547664" y="2615312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95536" y="1260049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41659"/>
              </p:ext>
            </p:extLst>
          </p:nvPr>
        </p:nvGraphicFramePr>
        <p:xfrm>
          <a:off x="1500336" y="5135592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eta para baixo 8"/>
          <p:cNvSpPr/>
          <p:nvPr/>
        </p:nvSpPr>
        <p:spPr>
          <a:xfrm>
            <a:off x="4499992" y="3717032"/>
            <a:ext cx="216024" cy="1008112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1403648" y="4243154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Ordena pela frequência que o símbolo aparece</a:t>
            </a:r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5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50787"/>
              </p:ext>
            </p:extLst>
          </p:nvPr>
        </p:nvGraphicFramePr>
        <p:xfrm>
          <a:off x="1428328" y="105273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220072" y="1052736"/>
            <a:ext cx="230425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03648" y="1052736"/>
            <a:ext cx="3816424" cy="720080"/>
          </a:xfrm>
          <a:prstGeom prst="rect">
            <a:avLst/>
          </a:prstGeom>
          <a:solidFill>
            <a:srgbClr val="F2F2F2">
              <a:alpha val="6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7800"/>
              </p:ext>
            </p:extLst>
          </p:nvPr>
        </p:nvGraphicFramePr>
        <p:xfrm>
          <a:off x="3343799" y="2780928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147"/>
              </p:ext>
            </p:extLst>
          </p:nvPr>
        </p:nvGraphicFramePr>
        <p:xfrm>
          <a:off x="1331640" y="4775552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140289"/>
              </p:ext>
            </p:extLst>
          </p:nvPr>
        </p:nvGraphicFramePr>
        <p:xfrm>
          <a:off x="5580112" y="4725144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reto 15"/>
          <p:cNvCxnSpPr/>
          <p:nvPr/>
        </p:nvCxnSpPr>
        <p:spPr>
          <a:xfrm flipH="1">
            <a:off x="2339752" y="3525323"/>
            <a:ext cx="996280" cy="120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5364088" y="3501008"/>
            <a:ext cx="1008112" cy="122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395536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Une 2 menores frequências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11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20503"/>
              </p:ext>
            </p:extLst>
          </p:nvPr>
        </p:nvGraphicFramePr>
        <p:xfrm>
          <a:off x="1428328" y="1052736"/>
          <a:ext cx="3791745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3915"/>
                <a:gridCol w="1263915"/>
                <a:gridCol w="1263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24528"/>
              </p:ext>
            </p:extLst>
          </p:nvPr>
        </p:nvGraphicFramePr>
        <p:xfrm>
          <a:off x="5216007" y="105273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38829"/>
              </p:ext>
            </p:extLst>
          </p:nvPr>
        </p:nvGraphicFramePr>
        <p:xfrm>
          <a:off x="5508104" y="2398395"/>
          <a:ext cx="576064" cy="7425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71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62571"/>
              </p:ext>
            </p:extLst>
          </p:nvPr>
        </p:nvGraphicFramePr>
        <p:xfrm>
          <a:off x="6516216" y="2409448"/>
          <a:ext cx="576064" cy="731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Conector reto 8"/>
          <p:cNvCxnSpPr>
            <a:endCxn id="7" idx="0"/>
          </p:cNvCxnSpPr>
          <p:nvPr/>
        </p:nvCxnSpPr>
        <p:spPr>
          <a:xfrm flipH="1">
            <a:off x="5796136" y="1797131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372200" y="1795305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403648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Insere o novo nó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851920" y="1052736"/>
            <a:ext cx="3384376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15239"/>
              </p:ext>
            </p:extLst>
          </p:nvPr>
        </p:nvGraphicFramePr>
        <p:xfrm>
          <a:off x="3343799" y="2780928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20158"/>
              </p:ext>
            </p:extLst>
          </p:nvPr>
        </p:nvGraphicFramePr>
        <p:xfrm>
          <a:off x="1331640" y="427149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Conector reto 9"/>
          <p:cNvCxnSpPr/>
          <p:nvPr/>
        </p:nvCxnSpPr>
        <p:spPr>
          <a:xfrm flipH="1">
            <a:off x="2771800" y="3525323"/>
            <a:ext cx="564232" cy="69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364088" y="3501008"/>
            <a:ext cx="772489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23893"/>
              </p:ext>
            </p:extLst>
          </p:nvPr>
        </p:nvGraphicFramePr>
        <p:xfrm>
          <a:off x="1428327" y="1052736"/>
          <a:ext cx="3791745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63915"/>
                <a:gridCol w="1263915"/>
                <a:gridCol w="12639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01654"/>
              </p:ext>
            </p:extLst>
          </p:nvPr>
        </p:nvGraphicFramePr>
        <p:xfrm>
          <a:off x="5216007" y="105273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558"/>
              </p:ext>
            </p:extLst>
          </p:nvPr>
        </p:nvGraphicFramePr>
        <p:xfrm>
          <a:off x="5508104" y="1988840"/>
          <a:ext cx="576064" cy="49336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49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49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90061"/>
              </p:ext>
            </p:extLst>
          </p:nvPr>
        </p:nvGraphicFramePr>
        <p:xfrm>
          <a:off x="6660232" y="2005216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274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6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to 21"/>
          <p:cNvCxnSpPr/>
          <p:nvPr/>
        </p:nvCxnSpPr>
        <p:spPr>
          <a:xfrm flipH="1">
            <a:off x="5992561" y="1797131"/>
            <a:ext cx="144016" cy="159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516216" y="1772816"/>
            <a:ext cx="340441" cy="209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1427820" y="1077051"/>
            <a:ext cx="2424100" cy="720080"/>
          </a:xfrm>
          <a:prstGeom prst="rect">
            <a:avLst/>
          </a:prstGeom>
          <a:solidFill>
            <a:srgbClr val="F2F2F2">
              <a:alpha val="6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088155"/>
              </p:ext>
            </p:extLst>
          </p:nvPr>
        </p:nvGraphicFramePr>
        <p:xfrm>
          <a:off x="5556448" y="4221088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76256"/>
              </p:ext>
            </p:extLst>
          </p:nvPr>
        </p:nvGraphicFramePr>
        <p:xfrm>
          <a:off x="5848545" y="5566747"/>
          <a:ext cx="576064" cy="7425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71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Tabe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01820"/>
              </p:ext>
            </p:extLst>
          </p:nvPr>
        </p:nvGraphicFramePr>
        <p:xfrm>
          <a:off x="6856657" y="5577800"/>
          <a:ext cx="576064" cy="731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Conector reto 26"/>
          <p:cNvCxnSpPr>
            <a:endCxn id="25" idx="0"/>
          </p:cNvCxnSpPr>
          <p:nvPr/>
        </p:nvCxnSpPr>
        <p:spPr>
          <a:xfrm flipH="1">
            <a:off x="6136577" y="4965483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>
            <a:off x="6712641" y="4963657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395536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Une 2 menores frequências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4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359028"/>
              </p:ext>
            </p:extLst>
          </p:nvPr>
        </p:nvGraphicFramePr>
        <p:xfrm>
          <a:off x="3991871" y="105273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263321"/>
              </p:ext>
            </p:extLst>
          </p:nvPr>
        </p:nvGraphicFramePr>
        <p:xfrm>
          <a:off x="2604120" y="2543304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to 21"/>
          <p:cNvCxnSpPr/>
          <p:nvPr/>
        </p:nvCxnSpPr>
        <p:spPr>
          <a:xfrm flipH="1">
            <a:off x="4067944" y="1797131"/>
            <a:ext cx="792088" cy="69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5364088" y="1797131"/>
            <a:ext cx="916505" cy="695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972252"/>
              </p:ext>
            </p:extLst>
          </p:nvPr>
        </p:nvGraphicFramePr>
        <p:xfrm>
          <a:off x="1428323" y="1052736"/>
          <a:ext cx="2567614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83807"/>
                <a:gridCol w="12838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4779"/>
              </p:ext>
            </p:extLst>
          </p:nvPr>
        </p:nvGraphicFramePr>
        <p:xfrm>
          <a:off x="5700464" y="249289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2" name="Tabela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14487"/>
              </p:ext>
            </p:extLst>
          </p:nvPr>
        </p:nvGraphicFramePr>
        <p:xfrm>
          <a:off x="5992561" y="3807262"/>
          <a:ext cx="576064" cy="7425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71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17622"/>
              </p:ext>
            </p:extLst>
          </p:nvPr>
        </p:nvGraphicFramePr>
        <p:xfrm>
          <a:off x="7000673" y="3818315"/>
          <a:ext cx="576064" cy="731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4" name="Conector reto 33"/>
          <p:cNvCxnSpPr/>
          <p:nvPr/>
        </p:nvCxnSpPr>
        <p:spPr>
          <a:xfrm flipH="1">
            <a:off x="6280593" y="3237291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6856657" y="3235465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1403648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Insere o novo nó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71105"/>
              </p:ext>
            </p:extLst>
          </p:nvPr>
        </p:nvGraphicFramePr>
        <p:xfrm>
          <a:off x="1860374" y="1052736"/>
          <a:ext cx="508788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95963"/>
                <a:gridCol w="1695963"/>
                <a:gridCol w="1695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00276"/>
              </p:ext>
            </p:extLst>
          </p:nvPr>
        </p:nvGraphicFramePr>
        <p:xfrm>
          <a:off x="1884040" y="2590997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 flipH="1">
            <a:off x="3347864" y="1772816"/>
            <a:ext cx="936104" cy="76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4644008" y="1772816"/>
            <a:ext cx="916505" cy="76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63734"/>
              </p:ext>
            </p:extLst>
          </p:nvPr>
        </p:nvGraphicFramePr>
        <p:xfrm>
          <a:off x="4980384" y="2540589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0359"/>
              </p:ext>
            </p:extLst>
          </p:nvPr>
        </p:nvGraphicFramePr>
        <p:xfrm>
          <a:off x="5272481" y="3886248"/>
          <a:ext cx="576064" cy="74257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71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8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21478"/>
              </p:ext>
            </p:extLst>
          </p:nvPr>
        </p:nvGraphicFramePr>
        <p:xfrm>
          <a:off x="6280593" y="3897301"/>
          <a:ext cx="576064" cy="731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36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Conector reto 11"/>
          <p:cNvCxnSpPr>
            <a:endCxn id="10" idx="0"/>
          </p:cNvCxnSpPr>
          <p:nvPr/>
        </p:nvCxnSpPr>
        <p:spPr>
          <a:xfrm flipH="1">
            <a:off x="5560513" y="3284984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136577" y="3283158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835696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Ordena o vetor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84584" y="714400"/>
            <a:ext cx="7543800" cy="914400"/>
          </a:xfrm>
        </p:spPr>
        <p:txBody>
          <a:bodyPr>
            <a:no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Ideia Principal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95536" y="2767568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Atribuir códigos menores para símbolos mais frequentes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Atribuir códigos maiores para símbolos menos frequentes</a:t>
            </a: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ector reto 36"/>
          <p:cNvCxnSpPr/>
          <p:nvPr/>
        </p:nvCxnSpPr>
        <p:spPr>
          <a:xfrm flipH="1">
            <a:off x="2699792" y="3284984"/>
            <a:ext cx="648072" cy="62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8480"/>
              </p:ext>
            </p:extLst>
          </p:nvPr>
        </p:nvGraphicFramePr>
        <p:xfrm>
          <a:off x="1860374" y="1052736"/>
          <a:ext cx="5087889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95963"/>
                <a:gridCol w="1695963"/>
                <a:gridCol w="1695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3635896" y="1052736"/>
            <a:ext cx="3312368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00634"/>
              </p:ext>
            </p:extLst>
          </p:nvPr>
        </p:nvGraphicFramePr>
        <p:xfrm>
          <a:off x="5316760" y="3925213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e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35420"/>
              </p:ext>
            </p:extLst>
          </p:nvPr>
        </p:nvGraphicFramePr>
        <p:xfrm>
          <a:off x="5292080" y="5033029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190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Conector reto 25"/>
          <p:cNvCxnSpPr/>
          <p:nvPr/>
        </p:nvCxnSpPr>
        <p:spPr>
          <a:xfrm flipH="1">
            <a:off x="5760132" y="4656589"/>
            <a:ext cx="396044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6660232" y="4656589"/>
            <a:ext cx="458252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4527"/>
              </p:ext>
            </p:extLst>
          </p:nvPr>
        </p:nvGraphicFramePr>
        <p:xfrm>
          <a:off x="6948264" y="5033029"/>
          <a:ext cx="595662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5662"/>
              </a:tblGrid>
              <a:tr h="2363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16674"/>
              </p:ext>
            </p:extLst>
          </p:nvPr>
        </p:nvGraphicFramePr>
        <p:xfrm>
          <a:off x="6516216" y="6170240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27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e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137737"/>
              </p:ext>
            </p:extLst>
          </p:nvPr>
        </p:nvGraphicFramePr>
        <p:xfrm>
          <a:off x="7524328" y="6153864"/>
          <a:ext cx="576064" cy="5154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5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Conector reto 30"/>
          <p:cNvCxnSpPr/>
          <p:nvPr/>
        </p:nvCxnSpPr>
        <p:spPr>
          <a:xfrm flipH="1">
            <a:off x="6804248" y="5561401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7380312" y="5559575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83109"/>
              </p:ext>
            </p:extLst>
          </p:nvPr>
        </p:nvGraphicFramePr>
        <p:xfrm>
          <a:off x="1259632" y="393305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Tabe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715024"/>
              </p:ext>
            </p:extLst>
          </p:nvPr>
        </p:nvGraphicFramePr>
        <p:xfrm>
          <a:off x="3218801" y="249289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0" name="Conector reto 39"/>
          <p:cNvCxnSpPr/>
          <p:nvPr/>
        </p:nvCxnSpPr>
        <p:spPr>
          <a:xfrm>
            <a:off x="5148064" y="3284984"/>
            <a:ext cx="64283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395536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Une 2 menores frequências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flipH="1">
            <a:off x="3059832" y="1844824"/>
            <a:ext cx="648072" cy="62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79338"/>
              </p:ext>
            </p:extLst>
          </p:nvPr>
        </p:nvGraphicFramePr>
        <p:xfrm>
          <a:off x="1860374" y="1052736"/>
          <a:ext cx="177552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75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95460"/>
              </p:ext>
            </p:extLst>
          </p:nvPr>
        </p:nvGraphicFramePr>
        <p:xfrm>
          <a:off x="5676800" y="2485053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558353"/>
              </p:ext>
            </p:extLst>
          </p:nvPr>
        </p:nvGraphicFramePr>
        <p:xfrm>
          <a:off x="5652120" y="3592869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190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Conector reto 8"/>
          <p:cNvCxnSpPr/>
          <p:nvPr/>
        </p:nvCxnSpPr>
        <p:spPr>
          <a:xfrm flipH="1">
            <a:off x="6120172" y="3216429"/>
            <a:ext cx="396044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7020272" y="3216429"/>
            <a:ext cx="458252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98160"/>
              </p:ext>
            </p:extLst>
          </p:nvPr>
        </p:nvGraphicFramePr>
        <p:xfrm>
          <a:off x="7308304" y="3592869"/>
          <a:ext cx="595662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5662"/>
              </a:tblGrid>
              <a:tr h="2363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24181"/>
              </p:ext>
            </p:extLst>
          </p:nvPr>
        </p:nvGraphicFramePr>
        <p:xfrm>
          <a:off x="6876256" y="4730080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27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366647"/>
              </p:ext>
            </p:extLst>
          </p:nvPr>
        </p:nvGraphicFramePr>
        <p:xfrm>
          <a:off x="7884368" y="4713704"/>
          <a:ext cx="576064" cy="5154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5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4" name="Conector reto 13"/>
          <p:cNvCxnSpPr/>
          <p:nvPr/>
        </p:nvCxnSpPr>
        <p:spPr>
          <a:xfrm flipH="1">
            <a:off x="7164288" y="4121241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740352" y="4119415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08851"/>
              </p:ext>
            </p:extLst>
          </p:nvPr>
        </p:nvGraphicFramePr>
        <p:xfrm>
          <a:off x="1619672" y="249289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82444"/>
              </p:ext>
            </p:extLst>
          </p:nvPr>
        </p:nvGraphicFramePr>
        <p:xfrm>
          <a:off x="3578841" y="105273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Conector reto 17"/>
          <p:cNvCxnSpPr/>
          <p:nvPr/>
        </p:nvCxnSpPr>
        <p:spPr>
          <a:xfrm>
            <a:off x="5508104" y="1844824"/>
            <a:ext cx="64283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1835696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Insere o novo nó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flipH="1">
            <a:off x="1907704" y="1844824"/>
            <a:ext cx="648072" cy="62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3012"/>
              </p:ext>
            </p:extLst>
          </p:nvPr>
        </p:nvGraphicFramePr>
        <p:xfrm>
          <a:off x="4427984" y="1052736"/>
          <a:ext cx="177552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75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39804"/>
              </p:ext>
            </p:extLst>
          </p:nvPr>
        </p:nvGraphicFramePr>
        <p:xfrm>
          <a:off x="4380656" y="2485053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36301"/>
              </p:ext>
            </p:extLst>
          </p:nvPr>
        </p:nvGraphicFramePr>
        <p:xfrm>
          <a:off x="4355976" y="3592869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190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Conector reto 7"/>
          <p:cNvCxnSpPr/>
          <p:nvPr/>
        </p:nvCxnSpPr>
        <p:spPr>
          <a:xfrm flipH="1">
            <a:off x="4824028" y="3216429"/>
            <a:ext cx="396044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5724128" y="3216429"/>
            <a:ext cx="458252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46074"/>
              </p:ext>
            </p:extLst>
          </p:nvPr>
        </p:nvGraphicFramePr>
        <p:xfrm>
          <a:off x="6012160" y="3592869"/>
          <a:ext cx="595662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5662"/>
              </a:tblGrid>
              <a:tr h="2363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067541"/>
              </p:ext>
            </p:extLst>
          </p:nvPr>
        </p:nvGraphicFramePr>
        <p:xfrm>
          <a:off x="5580112" y="4730080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27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3218"/>
              </p:ext>
            </p:extLst>
          </p:nvPr>
        </p:nvGraphicFramePr>
        <p:xfrm>
          <a:off x="6588224" y="4713704"/>
          <a:ext cx="576064" cy="5154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5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Conector reto 12"/>
          <p:cNvCxnSpPr/>
          <p:nvPr/>
        </p:nvCxnSpPr>
        <p:spPr>
          <a:xfrm flipH="1">
            <a:off x="5868144" y="4121241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444208" y="4119415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3856"/>
              </p:ext>
            </p:extLst>
          </p:nvPr>
        </p:nvGraphicFramePr>
        <p:xfrm>
          <a:off x="467544" y="249289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4211"/>
              </p:ext>
            </p:extLst>
          </p:nvPr>
        </p:nvGraphicFramePr>
        <p:xfrm>
          <a:off x="2426713" y="1052736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Conector reto 16"/>
          <p:cNvCxnSpPr/>
          <p:nvPr/>
        </p:nvCxnSpPr>
        <p:spPr>
          <a:xfrm>
            <a:off x="4211960" y="1844824"/>
            <a:ext cx="64283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411760" y="54868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Ordena o vetor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 flipH="1">
            <a:off x="4211960" y="3140968"/>
            <a:ext cx="648072" cy="62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4068"/>
              </p:ext>
            </p:extLst>
          </p:nvPr>
        </p:nvGraphicFramePr>
        <p:xfrm>
          <a:off x="6621571" y="3789040"/>
          <a:ext cx="1622837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22837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19364"/>
              </p:ext>
            </p:extLst>
          </p:nvPr>
        </p:nvGraphicFramePr>
        <p:xfrm>
          <a:off x="6372200" y="4889013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190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Conector reto 7"/>
          <p:cNvCxnSpPr/>
          <p:nvPr/>
        </p:nvCxnSpPr>
        <p:spPr>
          <a:xfrm flipH="1">
            <a:off x="6840252" y="4512573"/>
            <a:ext cx="396044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7740352" y="4512573"/>
            <a:ext cx="458252" cy="34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68570"/>
              </p:ext>
            </p:extLst>
          </p:nvPr>
        </p:nvGraphicFramePr>
        <p:xfrm>
          <a:off x="8028384" y="4889013"/>
          <a:ext cx="595662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5662"/>
              </a:tblGrid>
              <a:tr h="2363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7740"/>
              </p:ext>
            </p:extLst>
          </p:nvPr>
        </p:nvGraphicFramePr>
        <p:xfrm>
          <a:off x="7596336" y="6026224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27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52391"/>
              </p:ext>
            </p:extLst>
          </p:nvPr>
        </p:nvGraphicFramePr>
        <p:xfrm>
          <a:off x="8604448" y="6009848"/>
          <a:ext cx="576064" cy="5154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5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Conector reto 12"/>
          <p:cNvCxnSpPr/>
          <p:nvPr/>
        </p:nvCxnSpPr>
        <p:spPr>
          <a:xfrm flipH="1">
            <a:off x="7884368" y="5417385"/>
            <a:ext cx="288032" cy="60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8460432" y="5415559"/>
            <a:ext cx="288032" cy="60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61282"/>
              </p:ext>
            </p:extLst>
          </p:nvPr>
        </p:nvGraphicFramePr>
        <p:xfrm>
          <a:off x="4692352" y="2348880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onector reto 15"/>
          <p:cNvCxnSpPr/>
          <p:nvPr/>
        </p:nvCxnSpPr>
        <p:spPr>
          <a:xfrm>
            <a:off x="6516216" y="3140968"/>
            <a:ext cx="64283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6137"/>
              </p:ext>
            </p:extLst>
          </p:nvPr>
        </p:nvGraphicFramePr>
        <p:xfrm>
          <a:off x="3707904" y="3789040"/>
          <a:ext cx="1103784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0378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995"/>
              </p:ext>
            </p:extLst>
          </p:nvPr>
        </p:nvGraphicFramePr>
        <p:xfrm>
          <a:off x="899592" y="2327280"/>
          <a:ext cx="177552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755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12062"/>
              </p:ext>
            </p:extLst>
          </p:nvPr>
        </p:nvGraphicFramePr>
        <p:xfrm>
          <a:off x="2820144" y="980728"/>
          <a:ext cx="203988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3988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Conector reto 21"/>
          <p:cNvCxnSpPr/>
          <p:nvPr/>
        </p:nvCxnSpPr>
        <p:spPr>
          <a:xfrm flipH="1">
            <a:off x="2272985" y="1700808"/>
            <a:ext cx="648072" cy="62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4721257" y="1700808"/>
            <a:ext cx="642831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95536" y="447055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Une 2 menores frequências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51520" y="426368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Compactação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08494"/>
              </p:ext>
            </p:extLst>
          </p:nvPr>
        </p:nvGraphicFramePr>
        <p:xfrm>
          <a:off x="5580112" y="3988544"/>
          <a:ext cx="792088" cy="736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792088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25605"/>
              </p:ext>
            </p:extLst>
          </p:nvPr>
        </p:nvGraphicFramePr>
        <p:xfrm>
          <a:off x="5004048" y="5157192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1908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8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Conector reto 6"/>
          <p:cNvCxnSpPr/>
          <p:nvPr/>
        </p:nvCxnSpPr>
        <p:spPr>
          <a:xfrm flipH="1">
            <a:off x="5436096" y="4725144"/>
            <a:ext cx="36004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6300192" y="4725144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76920"/>
              </p:ext>
            </p:extLst>
          </p:nvPr>
        </p:nvGraphicFramePr>
        <p:xfrm>
          <a:off x="6516216" y="5173568"/>
          <a:ext cx="595662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95662"/>
              </a:tblGrid>
              <a:tr h="2363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38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68783"/>
              </p:ext>
            </p:extLst>
          </p:nvPr>
        </p:nvGraphicFramePr>
        <p:xfrm>
          <a:off x="6012160" y="6109672"/>
          <a:ext cx="576064" cy="48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272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27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81525"/>
              </p:ext>
            </p:extLst>
          </p:nvPr>
        </p:nvGraphicFramePr>
        <p:xfrm>
          <a:off x="7164288" y="6165304"/>
          <a:ext cx="576064" cy="51549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577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74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0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10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Conector reto 11"/>
          <p:cNvCxnSpPr/>
          <p:nvPr/>
        </p:nvCxnSpPr>
        <p:spPr>
          <a:xfrm flipH="1">
            <a:off x="6372200" y="5661248"/>
            <a:ext cx="288032" cy="46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6948264" y="5668846"/>
            <a:ext cx="432048" cy="496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8311"/>
              </p:ext>
            </p:extLst>
          </p:nvPr>
        </p:nvGraphicFramePr>
        <p:xfrm>
          <a:off x="4537912" y="2789859"/>
          <a:ext cx="936104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3610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5" name="Conector reto 14"/>
          <p:cNvCxnSpPr/>
          <p:nvPr/>
        </p:nvCxnSpPr>
        <p:spPr>
          <a:xfrm>
            <a:off x="5436096" y="3551416"/>
            <a:ext cx="378042" cy="4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32615"/>
              </p:ext>
            </p:extLst>
          </p:nvPr>
        </p:nvGraphicFramePr>
        <p:xfrm>
          <a:off x="3779912" y="4005064"/>
          <a:ext cx="644252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44252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618829"/>
              </p:ext>
            </p:extLst>
          </p:nvPr>
        </p:nvGraphicFramePr>
        <p:xfrm>
          <a:off x="2339752" y="2775208"/>
          <a:ext cx="576064" cy="731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76064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69487"/>
              </p:ext>
            </p:extLst>
          </p:nvPr>
        </p:nvGraphicFramePr>
        <p:xfrm>
          <a:off x="2987824" y="1607200"/>
          <a:ext cx="1512168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1216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OSMRC</a:t>
                      </a:r>
                      <a:endParaRPr lang="pt-BR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  <a:endParaRPr kumimoji="0" lang="pt-BR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Conector reto 18"/>
          <p:cNvCxnSpPr/>
          <p:nvPr/>
        </p:nvCxnSpPr>
        <p:spPr>
          <a:xfrm flipH="1">
            <a:off x="2915816" y="2328191"/>
            <a:ext cx="416050" cy="452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211960" y="2316033"/>
            <a:ext cx="432048" cy="46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4211960" y="3551416"/>
            <a:ext cx="404564" cy="4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2771800" y="2339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475118" y="23488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627246" y="35637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419334" y="4715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7164288" y="57239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6203310" y="566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5339214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4139952" y="35010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49" name="Conector em curva 48"/>
          <p:cNvCxnSpPr>
            <a:stCxn id="18" idx="1"/>
            <a:endCxn id="17" idx="1"/>
          </p:cNvCxnSpPr>
          <p:nvPr/>
        </p:nvCxnSpPr>
        <p:spPr>
          <a:xfrm rot="10800000" flipV="1">
            <a:off x="2339752" y="1978040"/>
            <a:ext cx="648072" cy="1162928"/>
          </a:xfrm>
          <a:prstGeom prst="curvedConnector3">
            <a:avLst>
              <a:gd name="adj1" fmla="val 135274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251520" y="4293096"/>
            <a:ext cx="283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Símbolo          Código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4" name="Tabela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86255"/>
              </p:ext>
            </p:extLst>
          </p:nvPr>
        </p:nvGraphicFramePr>
        <p:xfrm>
          <a:off x="395536" y="4653136"/>
          <a:ext cx="2665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28"/>
                <a:gridCol w="1332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e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716930"/>
              </p:ext>
            </p:extLst>
          </p:nvPr>
        </p:nvGraphicFramePr>
        <p:xfrm>
          <a:off x="395536" y="5013176"/>
          <a:ext cx="2665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28"/>
                <a:gridCol w="1332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6" name="Conector em curva 55"/>
          <p:cNvCxnSpPr>
            <a:stCxn id="17" idx="2"/>
          </p:cNvCxnSpPr>
          <p:nvPr/>
        </p:nvCxnSpPr>
        <p:spPr>
          <a:xfrm rot="5400000" flipH="1" flipV="1">
            <a:off x="2660928" y="2315736"/>
            <a:ext cx="1157848" cy="1224136"/>
          </a:xfrm>
          <a:prstGeom prst="curvedConnector4">
            <a:avLst>
              <a:gd name="adj1" fmla="val -19744"/>
              <a:gd name="adj2" fmla="val 61765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em curva 68"/>
          <p:cNvCxnSpPr>
            <a:stCxn id="18" idx="2"/>
            <a:endCxn id="14" idx="1"/>
          </p:cNvCxnSpPr>
          <p:nvPr/>
        </p:nvCxnSpPr>
        <p:spPr>
          <a:xfrm rot="16200000" flipH="1">
            <a:off x="3735001" y="2357787"/>
            <a:ext cx="811819" cy="794004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 em curva 74"/>
          <p:cNvCxnSpPr>
            <a:endCxn id="16" idx="1"/>
          </p:cNvCxnSpPr>
          <p:nvPr/>
        </p:nvCxnSpPr>
        <p:spPr>
          <a:xfrm rot="5400000">
            <a:off x="3649457" y="3487448"/>
            <a:ext cx="1018912" cy="758001"/>
          </a:xfrm>
          <a:prstGeom prst="curvedConnector4">
            <a:avLst>
              <a:gd name="adj1" fmla="val 4189"/>
              <a:gd name="adj2" fmla="val 130158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em curva 80"/>
          <p:cNvCxnSpPr>
            <a:endCxn id="14" idx="2"/>
          </p:cNvCxnSpPr>
          <p:nvPr/>
        </p:nvCxnSpPr>
        <p:spPr>
          <a:xfrm rot="5400000" flipH="1" flipV="1">
            <a:off x="3908340" y="3627521"/>
            <a:ext cx="1193605" cy="1001643"/>
          </a:xfrm>
          <a:prstGeom prst="curvedConnector3">
            <a:avLst>
              <a:gd name="adj1" fmla="val -19537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em curva 83"/>
          <p:cNvCxnSpPr>
            <a:endCxn id="5" idx="1"/>
          </p:cNvCxnSpPr>
          <p:nvPr/>
        </p:nvCxnSpPr>
        <p:spPr>
          <a:xfrm rot="16200000" flipH="1">
            <a:off x="4896659" y="3673391"/>
            <a:ext cx="792758" cy="574148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em curva 85"/>
          <p:cNvCxnSpPr>
            <a:stCxn id="5" idx="1"/>
            <a:endCxn id="6" idx="1"/>
          </p:cNvCxnSpPr>
          <p:nvPr/>
        </p:nvCxnSpPr>
        <p:spPr>
          <a:xfrm rot="10800000" flipV="1">
            <a:off x="5004048" y="4356844"/>
            <a:ext cx="576064" cy="1044188"/>
          </a:xfrm>
          <a:prstGeom prst="curvedConnector3">
            <a:avLst>
              <a:gd name="adj1" fmla="val 139683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Tabela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95077"/>
              </p:ext>
            </p:extLst>
          </p:nvPr>
        </p:nvGraphicFramePr>
        <p:xfrm>
          <a:off x="394576" y="5373216"/>
          <a:ext cx="2665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28"/>
                <a:gridCol w="1332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2" name="Conector em curva 91"/>
          <p:cNvCxnSpPr>
            <a:endCxn id="5" idx="2"/>
          </p:cNvCxnSpPr>
          <p:nvPr/>
        </p:nvCxnSpPr>
        <p:spPr>
          <a:xfrm rot="5400000" flipH="1" flipV="1">
            <a:off x="5146928" y="4809897"/>
            <a:ext cx="913981" cy="744476"/>
          </a:xfrm>
          <a:prstGeom prst="curvedConnector3">
            <a:avLst>
              <a:gd name="adj1" fmla="val -10028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Conector em curva 94"/>
          <p:cNvCxnSpPr/>
          <p:nvPr/>
        </p:nvCxnSpPr>
        <p:spPr>
          <a:xfrm rot="16200000" flipH="1">
            <a:off x="5935771" y="4764955"/>
            <a:ext cx="728842" cy="57606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em curva 96"/>
          <p:cNvCxnSpPr>
            <a:endCxn id="10" idx="1"/>
          </p:cNvCxnSpPr>
          <p:nvPr/>
        </p:nvCxnSpPr>
        <p:spPr>
          <a:xfrm rot="5400000">
            <a:off x="5846048" y="5683344"/>
            <a:ext cx="836280" cy="504056"/>
          </a:xfrm>
          <a:prstGeom prst="curvedConnector4">
            <a:avLst>
              <a:gd name="adj1" fmla="val 25328"/>
              <a:gd name="adj2" fmla="val 145352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0" name="Tabela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7979"/>
              </p:ext>
            </p:extLst>
          </p:nvPr>
        </p:nvGraphicFramePr>
        <p:xfrm>
          <a:off x="395536" y="5733256"/>
          <a:ext cx="2665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28"/>
                <a:gridCol w="1332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1" name="Conector em curva 100"/>
          <p:cNvCxnSpPr>
            <a:stCxn id="10" idx="2"/>
            <a:endCxn id="9" idx="2"/>
          </p:cNvCxnSpPr>
          <p:nvPr/>
        </p:nvCxnSpPr>
        <p:spPr>
          <a:xfrm rot="5400000" flipH="1" flipV="1">
            <a:off x="6089067" y="5872372"/>
            <a:ext cx="936104" cy="513855"/>
          </a:xfrm>
          <a:prstGeom prst="curvedConnector3">
            <a:avLst>
              <a:gd name="adj1" fmla="val -24420"/>
            </a:avLst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em curva 104"/>
          <p:cNvCxnSpPr>
            <a:endCxn id="11" idx="1"/>
          </p:cNvCxnSpPr>
          <p:nvPr/>
        </p:nvCxnSpPr>
        <p:spPr>
          <a:xfrm rot="16200000" flipH="1">
            <a:off x="6603367" y="5862130"/>
            <a:ext cx="761803" cy="36004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7" name="Tabela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43556"/>
              </p:ext>
            </p:extLst>
          </p:nvPr>
        </p:nvGraphicFramePr>
        <p:xfrm>
          <a:off x="395536" y="6093296"/>
          <a:ext cx="26652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628"/>
                <a:gridCol w="1332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1560" y="1476073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O M O S </a:t>
            </a:r>
            <a:r>
              <a:rPr lang="pt-B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M O S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47936" y="4788441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1110 1111 0 110 0 10 10 0 110 0 10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ta para baixo 6"/>
          <p:cNvSpPr/>
          <p:nvPr/>
        </p:nvSpPr>
        <p:spPr>
          <a:xfrm>
            <a:off x="4499992" y="2492896"/>
            <a:ext cx="216024" cy="1944216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251520" y="498376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334939"/>
            <a:ext cx="82089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Códigos de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Huffman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Disponível em: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www.deinf.ufma.br/~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csalles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ed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/compact.pdf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Acesso em: 11/06/2016.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Tenenbaum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Aaron M.;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Langsam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Yedidyah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Augenstein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Moshe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Souza, Teresa Cristina Felix de, 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 de dados usando C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Editora Makron Books. Pág. 353.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87724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28388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2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519772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7468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951820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54286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3383868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58871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3851920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651316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211960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7209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7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484584" y="714400"/>
            <a:ext cx="7543800" cy="9144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95536" y="218570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R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3BF1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pt-BR" sz="32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4608004" y="2719374"/>
            <a:ext cx="252028" cy="421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17805"/>
              </p:ext>
            </p:extLst>
          </p:nvPr>
        </p:nvGraphicFramePr>
        <p:xfrm>
          <a:off x="1547664" y="4271496"/>
          <a:ext cx="6096000" cy="741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endParaRPr lang="pt-BR" sz="1800" kern="1200" dirty="0">
                        <a:solidFill>
                          <a:srgbClr val="00B0F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3BF14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dirty="0">
                        <a:solidFill>
                          <a:srgbClr val="3BF14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pt-BR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2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169</TotalTime>
  <Words>580</Words>
  <Application>Microsoft Office PowerPoint</Application>
  <PresentationFormat>Apresentação na tela (4:3)</PresentationFormat>
  <Paragraphs>362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Urbano</vt:lpstr>
      <vt:lpstr>Árvore de Huffman</vt:lpstr>
      <vt:lpstr>Ideia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Árvorde de Huffman</dc:title>
  <dc:creator>Sabrinas</dc:creator>
  <cp:lastModifiedBy>Sabrinas</cp:lastModifiedBy>
  <cp:revision>30</cp:revision>
  <dcterms:created xsi:type="dcterms:W3CDTF">2016-06-16T11:31:55Z</dcterms:created>
  <dcterms:modified xsi:type="dcterms:W3CDTF">2016-06-16T14:21:37Z</dcterms:modified>
</cp:coreProperties>
</file>