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8AB536-369D-4D38-A202-F01DF83D0C01}" v="17" dt="2022-11-07T20:04:35.4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62" autoAdjust="0"/>
    <p:restoredTop sz="95033" autoAdjust="0"/>
  </p:normalViewPr>
  <p:slideViewPr>
    <p:cSldViewPr snapToGrid="0" snapToObjects="1">
      <p:cViewPr varScale="1">
        <p:scale>
          <a:sx n="82" d="100"/>
          <a:sy n="82" d="100"/>
        </p:scale>
        <p:origin x="37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Michael J" userId="S::mryan47@gatech.edu::8e35f3ba-8384-4c3a-9beb-47e491e5204f" providerId="AD" clId="Web-{4B8AB536-369D-4D38-A202-F01DF83D0C01}"/>
    <pc:docChg chg="addSld modSld sldOrd">
      <pc:chgData name="Ryan, Michael J" userId="S::mryan47@gatech.edu::8e35f3ba-8384-4c3a-9beb-47e491e5204f" providerId="AD" clId="Web-{4B8AB536-369D-4D38-A202-F01DF83D0C01}" dt="2022-11-07T20:04:35.424" v="14"/>
      <pc:docMkLst>
        <pc:docMk/>
      </pc:docMkLst>
      <pc:sldChg chg="ord">
        <pc:chgData name="Ryan, Michael J" userId="S::mryan47@gatech.edu::8e35f3ba-8384-4c3a-9beb-47e491e5204f" providerId="AD" clId="Web-{4B8AB536-369D-4D38-A202-F01DF83D0C01}" dt="2022-11-07T20:04:35.424" v="14"/>
        <pc:sldMkLst>
          <pc:docMk/>
          <pc:sldMk cId="780547761" sldId="268"/>
        </pc:sldMkLst>
      </pc:sldChg>
      <pc:sldChg chg="modSp new">
        <pc:chgData name="Ryan, Michael J" userId="S::mryan47@gatech.edu::8e35f3ba-8384-4c3a-9beb-47e491e5204f" providerId="AD" clId="Web-{4B8AB536-369D-4D38-A202-F01DF83D0C01}" dt="2022-11-07T20:04:02.595" v="13" actId="20577"/>
        <pc:sldMkLst>
          <pc:docMk/>
          <pc:sldMk cId="651892745" sldId="269"/>
        </pc:sldMkLst>
        <pc:spChg chg="mod">
          <ac:chgData name="Ryan, Michael J" userId="S::mryan47@gatech.edu::8e35f3ba-8384-4c3a-9beb-47e491e5204f" providerId="AD" clId="Web-{4B8AB536-369D-4D38-A202-F01DF83D0C01}" dt="2022-11-07T20:03:58.376" v="11" actId="20577"/>
          <ac:spMkLst>
            <pc:docMk/>
            <pc:sldMk cId="651892745" sldId="269"/>
            <ac:spMk id="2" creationId="{3110671C-3C6F-16F0-0F16-CD5E54625D04}"/>
          </ac:spMkLst>
        </pc:spChg>
        <pc:spChg chg="mod">
          <ac:chgData name="Ryan, Michael J" userId="S::mryan47@gatech.edu::8e35f3ba-8384-4c3a-9beb-47e491e5204f" providerId="AD" clId="Web-{4B8AB536-369D-4D38-A202-F01DF83D0C01}" dt="2022-11-07T20:04:02.595" v="13" actId="20577"/>
          <ac:spMkLst>
            <pc:docMk/>
            <pc:sldMk cId="651892745" sldId="269"/>
            <ac:spMk id="3" creationId="{606E3B0F-9A7D-D85C-5006-769C7F7DD6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68BE-1F29-7C6C-3B10-EEA0FBBAD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E21320-C809-D2B6-0451-6180AD6C60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1811B8-902E-FD28-FACE-26588135DF9C}"/>
              </a:ext>
            </a:extLst>
          </p:cNvPr>
          <p:cNvSpPr>
            <a:spLocks noGrp="1"/>
          </p:cNvSpPr>
          <p:nvPr>
            <p:ph type="dt" sz="half" idx="10"/>
          </p:nvPr>
        </p:nvSpPr>
        <p:spPr/>
        <p:txBody>
          <a:bodyPr/>
          <a:lstStyle/>
          <a:p>
            <a:fld id="{67341EB0-0461-CD43-85FB-D0CB82766506}" type="datetimeFigureOut">
              <a:rPr lang="en-US" smtClean="0"/>
              <a:t>12/5/2023</a:t>
            </a:fld>
            <a:endParaRPr lang="en-US"/>
          </a:p>
        </p:txBody>
      </p:sp>
      <p:sp>
        <p:nvSpPr>
          <p:cNvPr id="5" name="Footer Placeholder 4">
            <a:extLst>
              <a:ext uri="{FF2B5EF4-FFF2-40B4-BE49-F238E27FC236}">
                <a16:creationId xmlns:a16="http://schemas.microsoft.com/office/drawing/2014/main" id="{EEF60BF3-A320-3A5C-E2E2-ED6F85262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BA5F0-E4D7-F0A4-BD5E-F44E72178442}"/>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669920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25407-6DA8-6107-4A71-C954A7FB2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80F950-EBD5-E9FF-8521-9B63135B3D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6EA14-F3AF-C1BD-3624-8F2C517D9D75}"/>
              </a:ext>
            </a:extLst>
          </p:cNvPr>
          <p:cNvSpPr>
            <a:spLocks noGrp="1"/>
          </p:cNvSpPr>
          <p:nvPr>
            <p:ph type="dt" sz="half" idx="10"/>
          </p:nvPr>
        </p:nvSpPr>
        <p:spPr/>
        <p:txBody>
          <a:bodyPr/>
          <a:lstStyle/>
          <a:p>
            <a:fld id="{67341EB0-0461-CD43-85FB-D0CB82766506}" type="datetimeFigureOut">
              <a:rPr lang="en-US" smtClean="0"/>
              <a:t>12/5/2023</a:t>
            </a:fld>
            <a:endParaRPr lang="en-US"/>
          </a:p>
        </p:txBody>
      </p:sp>
      <p:sp>
        <p:nvSpPr>
          <p:cNvPr id="5" name="Footer Placeholder 4">
            <a:extLst>
              <a:ext uri="{FF2B5EF4-FFF2-40B4-BE49-F238E27FC236}">
                <a16:creationId xmlns:a16="http://schemas.microsoft.com/office/drawing/2014/main" id="{BE6256E2-2954-9FF5-8EFD-58B188D0B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CA50B-171D-4C10-FC8E-BF116A770629}"/>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210912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2E4997-A6FD-1699-2C71-FB7D50F789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921DD4-6CFE-77BA-89B9-B7E98B86A5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809EC5-D194-FA1A-73E7-4298A00A5C32}"/>
              </a:ext>
            </a:extLst>
          </p:cNvPr>
          <p:cNvSpPr>
            <a:spLocks noGrp="1"/>
          </p:cNvSpPr>
          <p:nvPr>
            <p:ph type="dt" sz="half" idx="10"/>
          </p:nvPr>
        </p:nvSpPr>
        <p:spPr/>
        <p:txBody>
          <a:bodyPr/>
          <a:lstStyle/>
          <a:p>
            <a:fld id="{67341EB0-0461-CD43-85FB-D0CB82766506}" type="datetimeFigureOut">
              <a:rPr lang="en-US" smtClean="0"/>
              <a:t>12/5/2023</a:t>
            </a:fld>
            <a:endParaRPr lang="en-US"/>
          </a:p>
        </p:txBody>
      </p:sp>
      <p:sp>
        <p:nvSpPr>
          <p:cNvPr id="5" name="Footer Placeholder 4">
            <a:extLst>
              <a:ext uri="{FF2B5EF4-FFF2-40B4-BE49-F238E27FC236}">
                <a16:creationId xmlns:a16="http://schemas.microsoft.com/office/drawing/2014/main" id="{9F52BD3D-ADFB-B04A-9D53-E72473CB9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0A449-82D5-82C3-2ABD-3FFADB5F9131}"/>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406215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E1B7-3888-DBF0-48AA-34C92D10DD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575CD-641B-CF01-C420-DB1596EDEB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EDA9C-48F7-0640-D299-0789DA32F3CA}"/>
              </a:ext>
            </a:extLst>
          </p:cNvPr>
          <p:cNvSpPr>
            <a:spLocks noGrp="1"/>
          </p:cNvSpPr>
          <p:nvPr>
            <p:ph type="dt" sz="half" idx="10"/>
          </p:nvPr>
        </p:nvSpPr>
        <p:spPr/>
        <p:txBody>
          <a:bodyPr/>
          <a:lstStyle/>
          <a:p>
            <a:fld id="{67341EB0-0461-CD43-85FB-D0CB82766506}" type="datetimeFigureOut">
              <a:rPr lang="en-US" smtClean="0"/>
              <a:t>12/5/2023</a:t>
            </a:fld>
            <a:endParaRPr lang="en-US"/>
          </a:p>
        </p:txBody>
      </p:sp>
      <p:sp>
        <p:nvSpPr>
          <p:cNvPr id="5" name="Footer Placeholder 4">
            <a:extLst>
              <a:ext uri="{FF2B5EF4-FFF2-40B4-BE49-F238E27FC236}">
                <a16:creationId xmlns:a16="http://schemas.microsoft.com/office/drawing/2014/main" id="{96C7BE52-26E6-B550-0C33-09EA30ABA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7D46C-B950-C835-7423-7EB58DC1693C}"/>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84272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C32B-AAA7-6515-D73E-AFEF4A23F8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4A0666-3189-4BF8-77C1-498A43FB22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15EFE-3990-99C8-5DF3-EC5D45D65424}"/>
              </a:ext>
            </a:extLst>
          </p:cNvPr>
          <p:cNvSpPr>
            <a:spLocks noGrp="1"/>
          </p:cNvSpPr>
          <p:nvPr>
            <p:ph type="dt" sz="half" idx="10"/>
          </p:nvPr>
        </p:nvSpPr>
        <p:spPr/>
        <p:txBody>
          <a:bodyPr/>
          <a:lstStyle/>
          <a:p>
            <a:fld id="{67341EB0-0461-CD43-85FB-D0CB82766506}" type="datetimeFigureOut">
              <a:rPr lang="en-US" smtClean="0"/>
              <a:t>12/5/2023</a:t>
            </a:fld>
            <a:endParaRPr lang="en-US"/>
          </a:p>
        </p:txBody>
      </p:sp>
      <p:sp>
        <p:nvSpPr>
          <p:cNvPr id="5" name="Footer Placeholder 4">
            <a:extLst>
              <a:ext uri="{FF2B5EF4-FFF2-40B4-BE49-F238E27FC236}">
                <a16:creationId xmlns:a16="http://schemas.microsoft.com/office/drawing/2014/main" id="{2B413943-A26F-B9B3-574E-4748134F6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918D5-4A1A-9B47-814F-F7E657051F92}"/>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249840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1ACF9-A0A1-30AF-4F5B-98A485EE1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12DBEC-6DFC-C27C-958A-81EF585F32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5A7768-EF5E-01F9-4DE7-59C6C9B05B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387597-7F0E-F505-DC2A-BAD14880F2AC}"/>
              </a:ext>
            </a:extLst>
          </p:cNvPr>
          <p:cNvSpPr>
            <a:spLocks noGrp="1"/>
          </p:cNvSpPr>
          <p:nvPr>
            <p:ph type="dt" sz="half" idx="10"/>
          </p:nvPr>
        </p:nvSpPr>
        <p:spPr/>
        <p:txBody>
          <a:bodyPr/>
          <a:lstStyle/>
          <a:p>
            <a:fld id="{67341EB0-0461-CD43-85FB-D0CB82766506}" type="datetimeFigureOut">
              <a:rPr lang="en-US" smtClean="0"/>
              <a:t>12/5/2023</a:t>
            </a:fld>
            <a:endParaRPr lang="en-US"/>
          </a:p>
        </p:txBody>
      </p:sp>
      <p:sp>
        <p:nvSpPr>
          <p:cNvPr id="6" name="Footer Placeholder 5">
            <a:extLst>
              <a:ext uri="{FF2B5EF4-FFF2-40B4-BE49-F238E27FC236}">
                <a16:creationId xmlns:a16="http://schemas.microsoft.com/office/drawing/2014/main" id="{5E94D82C-6062-FA65-63CC-921A164501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F8CC43-0F6F-CDBB-8501-A9D951D1AFA2}"/>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178666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9975-517C-0E40-CFF2-E7EAFBC2CD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CA9985-BB26-3028-2DB3-FCF98B8CFE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1B3D59-B31E-DBDC-2696-05B4A09867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1F2D14-B9DA-FA91-C293-10A548B9A6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C47802-02B9-8368-C310-205C8CB27D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1A1CC2-2679-0CC3-CB0C-16E0EF64B45F}"/>
              </a:ext>
            </a:extLst>
          </p:cNvPr>
          <p:cNvSpPr>
            <a:spLocks noGrp="1"/>
          </p:cNvSpPr>
          <p:nvPr>
            <p:ph type="dt" sz="half" idx="10"/>
          </p:nvPr>
        </p:nvSpPr>
        <p:spPr/>
        <p:txBody>
          <a:bodyPr/>
          <a:lstStyle/>
          <a:p>
            <a:fld id="{67341EB0-0461-CD43-85FB-D0CB82766506}" type="datetimeFigureOut">
              <a:rPr lang="en-US" smtClean="0"/>
              <a:t>12/5/2023</a:t>
            </a:fld>
            <a:endParaRPr lang="en-US"/>
          </a:p>
        </p:txBody>
      </p:sp>
      <p:sp>
        <p:nvSpPr>
          <p:cNvPr id="8" name="Footer Placeholder 7">
            <a:extLst>
              <a:ext uri="{FF2B5EF4-FFF2-40B4-BE49-F238E27FC236}">
                <a16:creationId xmlns:a16="http://schemas.microsoft.com/office/drawing/2014/main" id="{3DEC65FA-F5ED-809C-5FDE-EA55314305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C1D29D-8E1A-BFB8-230A-7C351626BF2A}"/>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1050574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4283-DE15-E98B-0F82-93825CEC5B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4D85FE-0A4A-DF01-4393-4FAD58A29824}"/>
              </a:ext>
            </a:extLst>
          </p:cNvPr>
          <p:cNvSpPr>
            <a:spLocks noGrp="1"/>
          </p:cNvSpPr>
          <p:nvPr>
            <p:ph type="dt" sz="half" idx="10"/>
          </p:nvPr>
        </p:nvSpPr>
        <p:spPr/>
        <p:txBody>
          <a:bodyPr/>
          <a:lstStyle/>
          <a:p>
            <a:fld id="{67341EB0-0461-CD43-85FB-D0CB82766506}" type="datetimeFigureOut">
              <a:rPr lang="en-US" smtClean="0"/>
              <a:t>12/5/2023</a:t>
            </a:fld>
            <a:endParaRPr lang="en-US"/>
          </a:p>
        </p:txBody>
      </p:sp>
      <p:sp>
        <p:nvSpPr>
          <p:cNvPr id="4" name="Footer Placeholder 3">
            <a:extLst>
              <a:ext uri="{FF2B5EF4-FFF2-40B4-BE49-F238E27FC236}">
                <a16:creationId xmlns:a16="http://schemas.microsoft.com/office/drawing/2014/main" id="{1D9F7A94-BF40-E172-350B-8AA6047DB8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340026-ED6C-06B8-2252-162B35926931}"/>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396883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7707FB-66F1-384F-D215-8ACB7445B20C}"/>
              </a:ext>
            </a:extLst>
          </p:cNvPr>
          <p:cNvSpPr>
            <a:spLocks noGrp="1"/>
          </p:cNvSpPr>
          <p:nvPr>
            <p:ph type="dt" sz="half" idx="10"/>
          </p:nvPr>
        </p:nvSpPr>
        <p:spPr/>
        <p:txBody>
          <a:bodyPr/>
          <a:lstStyle/>
          <a:p>
            <a:fld id="{67341EB0-0461-CD43-85FB-D0CB82766506}" type="datetimeFigureOut">
              <a:rPr lang="en-US" smtClean="0"/>
              <a:t>12/5/2023</a:t>
            </a:fld>
            <a:endParaRPr lang="en-US"/>
          </a:p>
        </p:txBody>
      </p:sp>
      <p:sp>
        <p:nvSpPr>
          <p:cNvPr id="3" name="Footer Placeholder 2">
            <a:extLst>
              <a:ext uri="{FF2B5EF4-FFF2-40B4-BE49-F238E27FC236}">
                <a16:creationId xmlns:a16="http://schemas.microsoft.com/office/drawing/2014/main" id="{0479791A-9921-DC79-D820-1F2765CB40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3F0842-F8AC-3E41-74E8-A252D7CDEAF0}"/>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17073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9EB6-25F8-F933-BE7D-741CDDB64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DC767F-4680-30CC-15AC-9BAC17A5C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7B1826-D3E9-2498-C706-849EE1BB8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1EB427-A2C6-3734-E8F4-2096AB939BD5}"/>
              </a:ext>
            </a:extLst>
          </p:cNvPr>
          <p:cNvSpPr>
            <a:spLocks noGrp="1"/>
          </p:cNvSpPr>
          <p:nvPr>
            <p:ph type="dt" sz="half" idx="10"/>
          </p:nvPr>
        </p:nvSpPr>
        <p:spPr/>
        <p:txBody>
          <a:bodyPr/>
          <a:lstStyle/>
          <a:p>
            <a:fld id="{67341EB0-0461-CD43-85FB-D0CB82766506}" type="datetimeFigureOut">
              <a:rPr lang="en-US" smtClean="0"/>
              <a:t>12/5/2023</a:t>
            </a:fld>
            <a:endParaRPr lang="en-US"/>
          </a:p>
        </p:txBody>
      </p:sp>
      <p:sp>
        <p:nvSpPr>
          <p:cNvPr id="6" name="Footer Placeholder 5">
            <a:extLst>
              <a:ext uri="{FF2B5EF4-FFF2-40B4-BE49-F238E27FC236}">
                <a16:creationId xmlns:a16="http://schemas.microsoft.com/office/drawing/2014/main" id="{9C3F1638-64A8-5150-DBB0-C855D7989D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E7318-DDE1-AE74-7ED6-6CB552F9A18F}"/>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2019905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96B0-6F02-FFE0-EE05-F12DD8CEE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19FB81-D15F-893A-4FEC-2D5FCFC853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801E6B-095F-4C80-3009-9D8283D92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17226-2A7A-3F92-AABD-5BBE621EF588}"/>
              </a:ext>
            </a:extLst>
          </p:cNvPr>
          <p:cNvSpPr>
            <a:spLocks noGrp="1"/>
          </p:cNvSpPr>
          <p:nvPr>
            <p:ph type="dt" sz="half" idx="10"/>
          </p:nvPr>
        </p:nvSpPr>
        <p:spPr/>
        <p:txBody>
          <a:bodyPr/>
          <a:lstStyle/>
          <a:p>
            <a:fld id="{67341EB0-0461-CD43-85FB-D0CB82766506}" type="datetimeFigureOut">
              <a:rPr lang="en-US" smtClean="0"/>
              <a:t>12/5/2023</a:t>
            </a:fld>
            <a:endParaRPr lang="en-US"/>
          </a:p>
        </p:txBody>
      </p:sp>
      <p:sp>
        <p:nvSpPr>
          <p:cNvPr id="6" name="Footer Placeholder 5">
            <a:extLst>
              <a:ext uri="{FF2B5EF4-FFF2-40B4-BE49-F238E27FC236}">
                <a16:creationId xmlns:a16="http://schemas.microsoft.com/office/drawing/2014/main" id="{2E412025-0EA2-9247-449B-FFE137B82A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FCA221-15DD-E749-E64E-D9FB281BCD8B}"/>
              </a:ext>
            </a:extLst>
          </p:cNvPr>
          <p:cNvSpPr>
            <a:spLocks noGrp="1"/>
          </p:cNvSpPr>
          <p:nvPr>
            <p:ph type="sldNum" sz="quarter" idx="12"/>
          </p:nvPr>
        </p:nvSpPr>
        <p:spPr/>
        <p:txBody>
          <a:bodyPr/>
          <a:lstStyle/>
          <a:p>
            <a:fld id="{B224136A-4760-C343-B694-C060346CF7D5}" type="slidenum">
              <a:rPr lang="en-US" smtClean="0"/>
              <a:t>‹#›</a:t>
            </a:fld>
            <a:endParaRPr lang="en-US"/>
          </a:p>
        </p:txBody>
      </p:sp>
    </p:spTree>
    <p:extLst>
      <p:ext uri="{BB962C8B-B14F-4D97-AF65-F5344CB8AC3E}">
        <p14:creationId xmlns:p14="http://schemas.microsoft.com/office/powerpoint/2010/main" val="10220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A0D249-932E-15F7-B08C-4605435BA5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82610-0006-9F8B-F57D-6B8FD6918E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EBC2A5-14A0-AC59-52A0-FA7B9D735E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41EB0-0461-CD43-85FB-D0CB82766506}" type="datetimeFigureOut">
              <a:rPr lang="en-US" smtClean="0"/>
              <a:t>12/5/2023</a:t>
            </a:fld>
            <a:endParaRPr lang="en-US"/>
          </a:p>
        </p:txBody>
      </p:sp>
      <p:sp>
        <p:nvSpPr>
          <p:cNvPr id="5" name="Footer Placeholder 4">
            <a:extLst>
              <a:ext uri="{FF2B5EF4-FFF2-40B4-BE49-F238E27FC236}">
                <a16:creationId xmlns:a16="http://schemas.microsoft.com/office/drawing/2014/main" id="{F264921A-E164-5E0F-EC73-8D4CA1006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3D71E3-3577-2A51-4AE8-1780FE6C7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4136A-4760-C343-B694-C060346CF7D5}" type="slidenum">
              <a:rPr lang="en-US" smtClean="0"/>
              <a:t>‹#›</a:t>
            </a:fld>
            <a:endParaRPr lang="en-US"/>
          </a:p>
        </p:txBody>
      </p:sp>
    </p:spTree>
    <p:extLst>
      <p:ext uri="{BB962C8B-B14F-4D97-AF65-F5344CB8AC3E}">
        <p14:creationId xmlns:p14="http://schemas.microsoft.com/office/powerpoint/2010/main" val="1876764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rchive.ics.uci.edu/dataset/59/letter+recogni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8A61-4D08-4D16-8645-BCA836AC0C37}"/>
              </a:ext>
            </a:extLst>
          </p:cNvPr>
          <p:cNvSpPr>
            <a:spLocks noGrp="1"/>
          </p:cNvSpPr>
          <p:nvPr>
            <p:ph type="ctrTitle"/>
          </p:nvPr>
        </p:nvSpPr>
        <p:spPr/>
        <p:txBody>
          <a:bodyPr/>
          <a:lstStyle/>
          <a:p>
            <a:r>
              <a:rPr lang="en-US" dirty="0"/>
              <a:t>Neural Net Report</a:t>
            </a:r>
          </a:p>
        </p:txBody>
      </p:sp>
      <p:sp>
        <p:nvSpPr>
          <p:cNvPr id="3" name="Subtitle 2">
            <a:extLst>
              <a:ext uri="{FF2B5EF4-FFF2-40B4-BE49-F238E27FC236}">
                <a16:creationId xmlns:a16="http://schemas.microsoft.com/office/drawing/2014/main" id="{CFFD7185-6E2D-978D-5F87-F4759A867091}"/>
              </a:ext>
            </a:extLst>
          </p:cNvPr>
          <p:cNvSpPr>
            <a:spLocks noGrp="1"/>
          </p:cNvSpPr>
          <p:nvPr>
            <p:ph type="subTitle" idx="1"/>
          </p:nvPr>
        </p:nvSpPr>
        <p:spPr/>
        <p:txBody>
          <a:bodyPr/>
          <a:lstStyle/>
          <a:p>
            <a:r>
              <a:rPr lang="en-US" dirty="0"/>
              <a:t>Your Name: Lucas Luwa</a:t>
            </a:r>
          </a:p>
          <a:p>
            <a:r>
              <a:rPr lang="en-US" dirty="0"/>
              <a:t>Your GT Username: lluwa3</a:t>
            </a:r>
          </a:p>
          <a:p>
            <a:endParaRPr lang="en-US" dirty="0"/>
          </a:p>
        </p:txBody>
      </p:sp>
    </p:spTree>
    <p:extLst>
      <p:ext uri="{BB962C8B-B14F-4D97-AF65-F5344CB8AC3E}">
        <p14:creationId xmlns:p14="http://schemas.microsoft.com/office/powerpoint/2010/main" val="3987306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A156-9932-5670-6F9E-809250540FF3}"/>
              </a:ext>
            </a:extLst>
          </p:cNvPr>
          <p:cNvSpPr>
            <a:spLocks noGrp="1"/>
          </p:cNvSpPr>
          <p:nvPr>
            <p:ph type="title"/>
          </p:nvPr>
        </p:nvSpPr>
        <p:spPr/>
        <p:txBody>
          <a:bodyPr/>
          <a:lstStyle/>
          <a:p>
            <a:r>
              <a:rPr lang="en-US" dirty="0"/>
              <a:t>Question 7 (extra credit): Learning XOR</a:t>
            </a:r>
          </a:p>
        </p:txBody>
      </p:sp>
      <p:sp>
        <p:nvSpPr>
          <p:cNvPr id="3" name="Content Placeholder 2">
            <a:extLst>
              <a:ext uri="{FF2B5EF4-FFF2-40B4-BE49-F238E27FC236}">
                <a16:creationId xmlns:a16="http://schemas.microsoft.com/office/drawing/2014/main" id="{5BEF9403-3848-6218-4457-C177F7EDE0FE}"/>
              </a:ext>
            </a:extLst>
          </p:cNvPr>
          <p:cNvSpPr>
            <a:spLocks noGrp="1"/>
          </p:cNvSpPr>
          <p:nvPr>
            <p:ph idx="1"/>
          </p:nvPr>
        </p:nvSpPr>
        <p:spPr>
          <a:xfrm>
            <a:off x="838200" y="1620351"/>
            <a:ext cx="10515600" cy="4872524"/>
          </a:xfrm>
        </p:spPr>
        <p:txBody>
          <a:bodyPr/>
          <a:lstStyle/>
          <a:p>
            <a:pPr marL="0" indent="0">
              <a:buNone/>
            </a:pPr>
            <a:r>
              <a:rPr lang="en-US" dirty="0"/>
              <a:t>Report the behavior of the trained neural net </a:t>
            </a:r>
            <a:r>
              <a:rPr lang="en-US" b="1" dirty="0">
                <a:solidFill>
                  <a:schemeClr val="accent1"/>
                </a:solidFill>
              </a:rPr>
              <a:t>without a hidden layer</a:t>
            </a:r>
            <a:r>
              <a:rPr lang="en-US" dirty="0"/>
              <a:t>.</a:t>
            </a:r>
          </a:p>
          <a:p>
            <a:pPr marL="0" indent="0">
              <a:buNone/>
            </a:pPr>
            <a:r>
              <a:rPr lang="en-US" dirty="0"/>
              <a:t>Answer: When we run the neural net without a hidden layer, we get rather abysmal results. The high is a 0.5 and the average is 0.3 accuracy. Additionally, we see the standard deviation sit at around a .24. None of these values are particularly nice and indicate that our neural net is not able to properly learn from the data. However, this is to be expected since there aren’t any hidden layers to help us improve the accuracy of our trained neural net. As we add more layers to our neural net, we can expect all of these metrics to improve as the neural net’s capacity to learn is increased. </a:t>
            </a:r>
          </a:p>
        </p:txBody>
      </p:sp>
    </p:spTree>
    <p:extLst>
      <p:ext uri="{BB962C8B-B14F-4D97-AF65-F5344CB8AC3E}">
        <p14:creationId xmlns:p14="http://schemas.microsoft.com/office/powerpoint/2010/main" val="2170026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8AAA-C20E-33D9-B73C-E7B85273BBB9}"/>
              </a:ext>
            </a:extLst>
          </p:cNvPr>
          <p:cNvSpPr>
            <a:spLocks noGrp="1"/>
          </p:cNvSpPr>
          <p:nvPr>
            <p:ph type="title"/>
          </p:nvPr>
        </p:nvSpPr>
        <p:spPr>
          <a:xfrm>
            <a:off x="838200" y="145498"/>
            <a:ext cx="10515600" cy="1325563"/>
          </a:xfrm>
        </p:spPr>
        <p:txBody>
          <a:bodyPr/>
          <a:lstStyle/>
          <a:p>
            <a:r>
              <a:rPr lang="en-US" dirty="0"/>
              <a:t>Question 7 (extra credit): Learning XOR</a:t>
            </a:r>
          </a:p>
        </p:txBody>
      </p:sp>
      <p:sp>
        <p:nvSpPr>
          <p:cNvPr id="3" name="Content Placeholder 2">
            <a:extLst>
              <a:ext uri="{FF2B5EF4-FFF2-40B4-BE49-F238E27FC236}">
                <a16:creationId xmlns:a16="http://schemas.microsoft.com/office/drawing/2014/main" id="{68B7797D-5A7A-E5D6-11FA-BE06C54904CF}"/>
              </a:ext>
            </a:extLst>
          </p:cNvPr>
          <p:cNvSpPr>
            <a:spLocks noGrp="1"/>
          </p:cNvSpPr>
          <p:nvPr>
            <p:ph idx="1"/>
          </p:nvPr>
        </p:nvSpPr>
        <p:spPr>
          <a:xfrm>
            <a:off x="838200" y="1228465"/>
            <a:ext cx="10515600" cy="5274971"/>
          </a:xfrm>
        </p:spPr>
        <p:txBody>
          <a:bodyPr>
            <a:normAutofit/>
          </a:bodyPr>
          <a:lstStyle/>
          <a:p>
            <a:pPr marL="0" indent="0">
              <a:buNone/>
            </a:pPr>
            <a:r>
              <a:rPr lang="en-US" dirty="0"/>
              <a:t>Report the behavior of the trained neural net </a:t>
            </a:r>
            <a:r>
              <a:rPr lang="en-US" b="1" dirty="0">
                <a:solidFill>
                  <a:schemeClr val="accent1"/>
                </a:solidFill>
              </a:rPr>
              <a:t>with a hidden layer</a:t>
            </a:r>
            <a:r>
              <a:rPr lang="en-US" dirty="0"/>
              <a:t>. Are the results what you expected? Explain your observation.</a:t>
            </a:r>
          </a:p>
          <a:p>
            <a:pPr marL="0" indent="0">
              <a:buNone/>
            </a:pPr>
            <a:r>
              <a:rPr lang="en-US" dirty="0"/>
              <a:t>Answer: When running the trained neural net with a hidden layer, we see that the statistics drastically improve. As we increase the number of </a:t>
            </a:r>
            <a:r>
              <a:rPr lang="en-US" dirty="0" err="1"/>
              <a:t>perceptrons</a:t>
            </a:r>
            <a:r>
              <a:rPr lang="en-US" dirty="0"/>
              <a:t> from 15 to 45, we can see the accuracy go from 0.5 to 0.95. Additionally, both 35 and 45 </a:t>
            </a:r>
            <a:r>
              <a:rPr lang="en-US" dirty="0" err="1"/>
              <a:t>perceptrons</a:t>
            </a:r>
            <a:r>
              <a:rPr lang="en-US" dirty="0"/>
              <a:t> have a maximum of 1.0. Lastly, we see the standard deviation drop from around 0.27 to 0.1 as we add more layers to the neural net. In this case, this is expected. Adding additional layers increases the ability for our neural net to learn from the data, which is why we see such a dramatic increase in accuracy. Since I had expected the accuracy to improve as we added more layers, I can say that these results are in line with what I had expected. </a:t>
            </a:r>
          </a:p>
          <a:p>
            <a:pPr marL="0" indent="0">
              <a:buNone/>
            </a:pPr>
            <a:endParaRPr lang="en-US" dirty="0"/>
          </a:p>
        </p:txBody>
      </p:sp>
    </p:spTree>
    <p:extLst>
      <p:ext uri="{BB962C8B-B14F-4D97-AF65-F5344CB8AC3E}">
        <p14:creationId xmlns:p14="http://schemas.microsoft.com/office/powerpoint/2010/main" val="1864712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D8B4-C476-381F-FBCD-8DEC94EEEC2A}"/>
              </a:ext>
            </a:extLst>
          </p:cNvPr>
          <p:cNvSpPr>
            <a:spLocks noGrp="1"/>
          </p:cNvSpPr>
          <p:nvPr>
            <p:ph type="title"/>
          </p:nvPr>
        </p:nvSpPr>
        <p:spPr>
          <a:xfrm>
            <a:off x="838200" y="131860"/>
            <a:ext cx="10515600" cy="1325563"/>
          </a:xfrm>
        </p:spPr>
        <p:txBody>
          <a:bodyPr/>
          <a:lstStyle/>
          <a:p>
            <a:r>
              <a:rPr lang="en-US" dirty="0"/>
              <a:t>Question 8 (extra credit): Novel Dataset</a:t>
            </a:r>
          </a:p>
        </p:txBody>
      </p:sp>
      <p:sp>
        <p:nvSpPr>
          <p:cNvPr id="3" name="Content Placeholder 2">
            <a:extLst>
              <a:ext uri="{FF2B5EF4-FFF2-40B4-BE49-F238E27FC236}">
                <a16:creationId xmlns:a16="http://schemas.microsoft.com/office/drawing/2014/main" id="{BBBBFFD9-2217-ADAB-57ED-263EC9912E56}"/>
              </a:ext>
            </a:extLst>
          </p:cNvPr>
          <p:cNvSpPr>
            <a:spLocks noGrp="1"/>
          </p:cNvSpPr>
          <p:nvPr>
            <p:ph idx="1"/>
          </p:nvPr>
        </p:nvSpPr>
        <p:spPr>
          <a:xfrm>
            <a:off x="838200" y="1253330"/>
            <a:ext cx="10515600" cy="5147469"/>
          </a:xfrm>
        </p:spPr>
        <p:txBody>
          <a:bodyPr>
            <a:normAutofit/>
          </a:bodyPr>
          <a:lstStyle/>
          <a:p>
            <a:pPr marL="0" indent="0">
              <a:buNone/>
            </a:pPr>
            <a:r>
              <a:rPr lang="en-US" dirty="0"/>
              <a:t>List the name and the source of the dataset that you’ve chosen.</a:t>
            </a:r>
          </a:p>
          <a:p>
            <a:r>
              <a:rPr lang="en-US" dirty="0"/>
              <a:t>Name: </a:t>
            </a:r>
            <a:r>
              <a:rPr lang="en-US" i="0" dirty="0">
                <a:effectLst/>
                <a:latin typeface="ui-sans-serif"/>
              </a:rPr>
              <a:t>Letter Recognition</a:t>
            </a:r>
            <a:endParaRPr lang="en-US" dirty="0"/>
          </a:p>
          <a:p>
            <a:r>
              <a:rPr lang="en-US" dirty="0"/>
              <a:t>Source (e.g., URLs): </a:t>
            </a:r>
            <a:r>
              <a:rPr lang="en-US" dirty="0">
                <a:hlinkClick r:id="rId2"/>
              </a:rPr>
              <a:t>https://archive.ics.uci.edu/dataset/59/letter+recognition</a:t>
            </a:r>
            <a:r>
              <a:rPr lang="en-US" dirty="0"/>
              <a:t> </a:t>
            </a:r>
          </a:p>
          <a:p>
            <a:r>
              <a:rPr lang="en-US" dirty="0"/>
              <a:t>Briefly describe the dataset: This set consists of 16 primitive numerical attributes (</a:t>
            </a:r>
            <a:r>
              <a:rPr lang="en-US" dirty="0" err="1"/>
              <a:t>stastical</a:t>
            </a:r>
            <a:r>
              <a:rPr lang="en-US" dirty="0"/>
              <a:t> moments and edge counts), which were converted from 20 different fonts and all 26 letters. The set consists of a random assortment of these, </a:t>
            </a:r>
            <a:r>
              <a:rPr lang="en-US" dirty="0" err="1"/>
              <a:t>totalling</a:t>
            </a:r>
            <a:r>
              <a:rPr lang="en-US" dirty="0"/>
              <a:t> around 20,000 individual points. After scaling the elements to fit, they are then converted to the numbers you can see in the document with the actual letter on the right side. Due to the complexity of the set, getting a high accuracy proved to be rather difficult. </a:t>
            </a:r>
          </a:p>
        </p:txBody>
      </p:sp>
    </p:spTree>
    <p:extLst>
      <p:ext uri="{BB962C8B-B14F-4D97-AF65-F5344CB8AC3E}">
        <p14:creationId xmlns:p14="http://schemas.microsoft.com/office/powerpoint/2010/main" val="3050079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671C-3C6F-16F0-0F16-CD5E54625D04}"/>
              </a:ext>
            </a:extLst>
          </p:cNvPr>
          <p:cNvSpPr>
            <a:spLocks noGrp="1"/>
          </p:cNvSpPr>
          <p:nvPr>
            <p:ph type="title"/>
          </p:nvPr>
        </p:nvSpPr>
        <p:spPr/>
        <p:txBody>
          <a:bodyPr/>
          <a:lstStyle/>
          <a:p>
            <a:r>
              <a:rPr lang="en-US" dirty="0">
                <a:cs typeface="Calibri Light"/>
              </a:rPr>
              <a:t>Question 8 (extra credit): Run Stats</a:t>
            </a:r>
            <a:endParaRPr lang="en-US" dirty="0"/>
          </a:p>
        </p:txBody>
      </p:sp>
      <p:sp>
        <p:nvSpPr>
          <p:cNvPr id="3" name="Content Placeholder 2">
            <a:extLst>
              <a:ext uri="{FF2B5EF4-FFF2-40B4-BE49-F238E27FC236}">
                <a16:creationId xmlns:a16="http://schemas.microsoft.com/office/drawing/2014/main" id="{606E3B0F-9A7D-D85C-5006-769C7F7DD687}"/>
              </a:ext>
            </a:extLst>
          </p:cNvPr>
          <p:cNvSpPr>
            <a:spLocks noGrp="1"/>
          </p:cNvSpPr>
          <p:nvPr>
            <p:ph idx="1"/>
          </p:nvPr>
        </p:nvSpPr>
        <p:spPr/>
        <p:txBody>
          <a:bodyPr vert="horz" lIns="91440" tIns="45720" rIns="91440" bIns="45720" rtlCol="0" anchor="t">
            <a:normAutofit/>
          </a:bodyPr>
          <a:lstStyle/>
          <a:p>
            <a:pPr lvl="1"/>
            <a:r>
              <a:rPr lang="en-US" dirty="0">
                <a:ea typeface="+mn-lt"/>
                <a:cs typeface="+mn-lt"/>
              </a:rPr>
              <a:t>Max accuracy: 0.7725</a:t>
            </a:r>
          </a:p>
          <a:p>
            <a:pPr lvl="1"/>
            <a:r>
              <a:rPr lang="en-US" dirty="0">
                <a:ea typeface="+mn-lt"/>
                <a:cs typeface="+mn-lt"/>
              </a:rPr>
              <a:t>Average accuracy: 0.74945</a:t>
            </a:r>
          </a:p>
          <a:p>
            <a:pPr lvl="1"/>
            <a:r>
              <a:rPr lang="en-US" dirty="0">
                <a:ea typeface="+mn-lt"/>
                <a:cs typeface="+mn-lt"/>
              </a:rPr>
              <a:t>Standard deviation:  0.0171481777457548</a:t>
            </a:r>
            <a:endParaRPr lang="en-US" dirty="0"/>
          </a:p>
        </p:txBody>
      </p:sp>
    </p:spTree>
    <p:extLst>
      <p:ext uri="{BB962C8B-B14F-4D97-AF65-F5344CB8AC3E}">
        <p14:creationId xmlns:p14="http://schemas.microsoft.com/office/powerpoint/2010/main" val="651892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3A04-FF07-7672-4D32-1D0F4C5231D5}"/>
              </a:ext>
            </a:extLst>
          </p:cNvPr>
          <p:cNvSpPr>
            <a:spLocks noGrp="1"/>
          </p:cNvSpPr>
          <p:nvPr>
            <p:ph type="title"/>
          </p:nvPr>
        </p:nvSpPr>
        <p:spPr>
          <a:xfrm>
            <a:off x="838200" y="0"/>
            <a:ext cx="10515600" cy="1325563"/>
          </a:xfrm>
        </p:spPr>
        <p:txBody>
          <a:bodyPr/>
          <a:lstStyle/>
          <a:p>
            <a:r>
              <a:rPr lang="en-US" dirty="0"/>
              <a:t>Question 8 (extra credit): Novel Dataset</a:t>
            </a:r>
          </a:p>
        </p:txBody>
      </p:sp>
      <p:sp>
        <p:nvSpPr>
          <p:cNvPr id="3" name="Content Placeholder 2">
            <a:extLst>
              <a:ext uri="{FF2B5EF4-FFF2-40B4-BE49-F238E27FC236}">
                <a16:creationId xmlns:a16="http://schemas.microsoft.com/office/drawing/2014/main" id="{7D96882F-B0CC-7870-3441-05CF1EED1C38}"/>
              </a:ext>
            </a:extLst>
          </p:cNvPr>
          <p:cNvSpPr>
            <a:spLocks noGrp="1"/>
          </p:cNvSpPr>
          <p:nvPr>
            <p:ph idx="1"/>
          </p:nvPr>
        </p:nvSpPr>
        <p:spPr>
          <a:xfrm>
            <a:off x="838200" y="1097836"/>
            <a:ext cx="10515600" cy="5368277"/>
          </a:xfrm>
        </p:spPr>
        <p:txBody>
          <a:bodyPr/>
          <a:lstStyle/>
          <a:p>
            <a:pPr marL="0" indent="0">
              <a:buNone/>
            </a:pPr>
            <a:r>
              <a:rPr lang="en-US" dirty="0"/>
              <a:t>Describe how to run the code that you’ve set up to train the selected dataset.</a:t>
            </a:r>
          </a:p>
          <a:p>
            <a:pPr marL="0" indent="0">
              <a:buNone/>
            </a:pPr>
            <a:r>
              <a:rPr lang="en-US" dirty="0"/>
              <a:t>Answer: To run my code, all you have to do is run the q8.py file. This file currently just has the default settings, but can be changed easily to decrease or increase the number of Hidden Layers. This file makes a call to Testing.py, which is where the </a:t>
            </a:r>
            <a:r>
              <a:rPr lang="en-US" dirty="0" err="1"/>
              <a:t>testExtraData</a:t>
            </a:r>
            <a:r>
              <a:rPr lang="en-US" dirty="0"/>
              <a:t> function resides. This utilizes the function I added to </a:t>
            </a:r>
            <a:r>
              <a:rPr lang="en-US" dirty="0" err="1"/>
              <a:t>NeuralNetUtil</a:t>
            </a:r>
            <a:r>
              <a:rPr lang="en-US" dirty="0"/>
              <a:t>, which has the implementation I added to run my code. From the original data set, I created a function to randomly select lines to be a part of the test set and the rest as part of the training set. Both of these files are included in my programming submission. In short, I have provided all the files needed to run my code in my main submission with q8 as my main runner file for this extra credit question. </a:t>
            </a:r>
          </a:p>
        </p:txBody>
      </p:sp>
    </p:spTree>
    <p:extLst>
      <p:ext uri="{BB962C8B-B14F-4D97-AF65-F5344CB8AC3E}">
        <p14:creationId xmlns:p14="http://schemas.microsoft.com/office/powerpoint/2010/main" val="78054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9F57-9210-FAA5-4E81-C3590F76D72F}"/>
              </a:ext>
            </a:extLst>
          </p:cNvPr>
          <p:cNvSpPr>
            <a:spLocks noGrp="1"/>
          </p:cNvSpPr>
          <p:nvPr>
            <p:ph type="title"/>
          </p:nvPr>
        </p:nvSpPr>
        <p:spPr/>
        <p:txBody>
          <a:bodyPr/>
          <a:lstStyle/>
          <a:p>
            <a:r>
              <a:rPr lang="en-US" dirty="0"/>
              <a:t>Question 5: Learning With Restarts</a:t>
            </a:r>
          </a:p>
        </p:txBody>
      </p:sp>
      <p:sp>
        <p:nvSpPr>
          <p:cNvPr id="3" name="Content Placeholder 2">
            <a:extLst>
              <a:ext uri="{FF2B5EF4-FFF2-40B4-BE49-F238E27FC236}">
                <a16:creationId xmlns:a16="http://schemas.microsoft.com/office/drawing/2014/main" id="{F4638D6B-C36B-425E-BF07-2C3959FDAB38}"/>
              </a:ext>
            </a:extLst>
          </p:cNvPr>
          <p:cNvSpPr>
            <a:spLocks noGrp="1"/>
          </p:cNvSpPr>
          <p:nvPr>
            <p:ph idx="1"/>
          </p:nvPr>
        </p:nvSpPr>
        <p:spPr/>
        <p:txBody>
          <a:bodyPr/>
          <a:lstStyle/>
          <a:p>
            <a:pPr marL="514350" indent="-514350">
              <a:buAutoNum type="arabicPeriod"/>
            </a:pPr>
            <a:r>
              <a:rPr lang="en-US" b="1" dirty="0">
                <a:solidFill>
                  <a:schemeClr val="accent1"/>
                </a:solidFill>
              </a:rPr>
              <a:t>testPenData</a:t>
            </a:r>
            <a:r>
              <a:rPr lang="en-US" dirty="0"/>
              <a:t>:</a:t>
            </a:r>
          </a:p>
          <a:p>
            <a:pPr lvl="1"/>
            <a:r>
              <a:rPr lang="en-US" dirty="0"/>
              <a:t>Max accuracy: 0.9102344196683819</a:t>
            </a:r>
          </a:p>
          <a:p>
            <a:pPr lvl="1"/>
            <a:r>
              <a:rPr lang="en-US" dirty="0"/>
              <a:t>Average accuracy: 0.8999428244711263</a:t>
            </a:r>
          </a:p>
          <a:p>
            <a:pPr lvl="1"/>
            <a:r>
              <a:rPr lang="en-US" dirty="0"/>
              <a:t>Standard deviation: 0.008338615247097609</a:t>
            </a:r>
          </a:p>
          <a:p>
            <a:pPr marL="514350" indent="-514350">
              <a:buAutoNum type="arabicPeriod"/>
            </a:pPr>
            <a:r>
              <a:rPr lang="en-US" b="1" dirty="0">
                <a:solidFill>
                  <a:schemeClr val="accent1"/>
                </a:solidFill>
              </a:rPr>
              <a:t>testCarData</a:t>
            </a:r>
            <a:r>
              <a:rPr lang="en-US" dirty="0"/>
              <a:t>:</a:t>
            </a:r>
          </a:p>
          <a:p>
            <a:pPr lvl="1"/>
            <a:r>
              <a:rPr lang="en-US" dirty="0"/>
              <a:t>Max accuracy: 0.995</a:t>
            </a:r>
          </a:p>
          <a:p>
            <a:pPr lvl="1"/>
            <a:r>
              <a:rPr lang="en-US" dirty="0"/>
              <a:t>Average accuracy: 0.985</a:t>
            </a:r>
          </a:p>
          <a:p>
            <a:pPr lvl="1"/>
            <a:r>
              <a:rPr lang="en-US" dirty="0"/>
              <a:t>Standard deviation: 0.008944271909999166</a:t>
            </a:r>
          </a:p>
        </p:txBody>
      </p:sp>
    </p:spTree>
    <p:extLst>
      <p:ext uri="{BB962C8B-B14F-4D97-AF65-F5344CB8AC3E}">
        <p14:creationId xmlns:p14="http://schemas.microsoft.com/office/powerpoint/2010/main" val="4258255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BA52-5CCA-D781-B87D-79A656A102F3}"/>
              </a:ext>
            </a:extLst>
          </p:cNvPr>
          <p:cNvSpPr>
            <a:spLocks noGrp="1"/>
          </p:cNvSpPr>
          <p:nvPr>
            <p:ph type="title"/>
          </p:nvPr>
        </p:nvSpPr>
        <p:spPr/>
        <p:txBody>
          <a:bodyPr/>
          <a:lstStyle/>
          <a:p>
            <a:r>
              <a:rPr lang="en-US" dirty="0"/>
              <a:t>Question 6: Varying the Hidden Layers</a:t>
            </a:r>
          </a:p>
        </p:txBody>
      </p:sp>
      <p:sp>
        <p:nvSpPr>
          <p:cNvPr id="3" name="Content Placeholder 2">
            <a:extLst>
              <a:ext uri="{FF2B5EF4-FFF2-40B4-BE49-F238E27FC236}">
                <a16:creationId xmlns:a16="http://schemas.microsoft.com/office/drawing/2014/main" id="{3604761F-E52E-3DED-E1FB-42C4F3A428A0}"/>
              </a:ext>
            </a:extLst>
          </p:cNvPr>
          <p:cNvSpPr>
            <a:spLocks noGrp="1"/>
          </p:cNvSpPr>
          <p:nvPr>
            <p:ph idx="1"/>
          </p:nvPr>
        </p:nvSpPr>
        <p:spPr/>
        <p:txBody>
          <a:bodyPr/>
          <a:lstStyle/>
          <a:p>
            <a:pPr marL="0" indent="0">
              <a:buNone/>
            </a:pPr>
            <a:r>
              <a:rPr lang="en-US" dirty="0"/>
              <a:t>Statistic table for </a:t>
            </a:r>
            <a:r>
              <a:rPr lang="en-US" b="1" dirty="0">
                <a:solidFill>
                  <a:schemeClr val="accent1"/>
                </a:solidFill>
              </a:rPr>
              <a:t>testPenData</a:t>
            </a:r>
            <a:r>
              <a:rPr lang="en-US" dirty="0"/>
              <a:t> – report the max, average, and standard deviation at various amount of perceptrons.</a:t>
            </a:r>
          </a:p>
          <a:p>
            <a:pPr marL="0" indent="0">
              <a:buNone/>
            </a:pPr>
            <a:endParaRPr lang="en-US" dirty="0"/>
          </a:p>
        </p:txBody>
      </p:sp>
      <p:graphicFrame>
        <p:nvGraphicFramePr>
          <p:cNvPr id="4" name="Table 4">
            <a:extLst>
              <a:ext uri="{FF2B5EF4-FFF2-40B4-BE49-F238E27FC236}">
                <a16:creationId xmlns:a16="http://schemas.microsoft.com/office/drawing/2014/main" id="{A53B653B-4521-83BE-7A10-E0A3A9C246D0}"/>
              </a:ext>
            </a:extLst>
          </p:cNvPr>
          <p:cNvGraphicFramePr>
            <a:graphicFrameLocks noGrp="1"/>
          </p:cNvGraphicFramePr>
          <p:nvPr>
            <p:extLst>
              <p:ext uri="{D42A27DB-BD31-4B8C-83A1-F6EECF244321}">
                <p14:modId xmlns:p14="http://schemas.microsoft.com/office/powerpoint/2010/main" val="3210640947"/>
              </p:ext>
            </p:extLst>
          </p:nvPr>
        </p:nvGraphicFramePr>
        <p:xfrm>
          <a:off x="838200" y="2927607"/>
          <a:ext cx="10279571" cy="1854200"/>
        </p:xfrm>
        <a:graphic>
          <a:graphicData uri="http://schemas.openxmlformats.org/drawingml/2006/table">
            <a:tbl>
              <a:tblPr firstRow="1" bandRow="1">
                <a:tableStyleId>{5C22544A-7EE6-4342-B048-85BDC9FD1C3A}</a:tableStyleId>
              </a:tblPr>
              <a:tblGrid>
                <a:gridCol w="2171030">
                  <a:extLst>
                    <a:ext uri="{9D8B030D-6E8A-4147-A177-3AD203B41FA5}">
                      <a16:colId xmlns:a16="http://schemas.microsoft.com/office/drawing/2014/main" val="4262339744"/>
                    </a:ext>
                  </a:extLst>
                </a:gridCol>
                <a:gridCol w="900949">
                  <a:extLst>
                    <a:ext uri="{9D8B030D-6E8A-4147-A177-3AD203B41FA5}">
                      <a16:colId xmlns:a16="http://schemas.microsoft.com/office/drawing/2014/main" val="3133736467"/>
                    </a:ext>
                  </a:extLst>
                </a:gridCol>
                <a:gridCol w="900949">
                  <a:extLst>
                    <a:ext uri="{9D8B030D-6E8A-4147-A177-3AD203B41FA5}">
                      <a16:colId xmlns:a16="http://schemas.microsoft.com/office/drawing/2014/main" val="1409629519"/>
                    </a:ext>
                  </a:extLst>
                </a:gridCol>
                <a:gridCol w="900949">
                  <a:extLst>
                    <a:ext uri="{9D8B030D-6E8A-4147-A177-3AD203B41FA5}">
                      <a16:colId xmlns:a16="http://schemas.microsoft.com/office/drawing/2014/main" val="1932928549"/>
                    </a:ext>
                  </a:extLst>
                </a:gridCol>
                <a:gridCol w="900949">
                  <a:extLst>
                    <a:ext uri="{9D8B030D-6E8A-4147-A177-3AD203B41FA5}">
                      <a16:colId xmlns:a16="http://schemas.microsoft.com/office/drawing/2014/main" val="3728644514"/>
                    </a:ext>
                  </a:extLst>
                </a:gridCol>
                <a:gridCol w="900949">
                  <a:extLst>
                    <a:ext uri="{9D8B030D-6E8A-4147-A177-3AD203B41FA5}">
                      <a16:colId xmlns:a16="http://schemas.microsoft.com/office/drawing/2014/main" val="604911367"/>
                    </a:ext>
                  </a:extLst>
                </a:gridCol>
                <a:gridCol w="900949">
                  <a:extLst>
                    <a:ext uri="{9D8B030D-6E8A-4147-A177-3AD203B41FA5}">
                      <a16:colId xmlns:a16="http://schemas.microsoft.com/office/drawing/2014/main" val="3891624900"/>
                    </a:ext>
                  </a:extLst>
                </a:gridCol>
                <a:gridCol w="900949">
                  <a:extLst>
                    <a:ext uri="{9D8B030D-6E8A-4147-A177-3AD203B41FA5}">
                      <a16:colId xmlns:a16="http://schemas.microsoft.com/office/drawing/2014/main" val="1658042070"/>
                    </a:ext>
                  </a:extLst>
                </a:gridCol>
                <a:gridCol w="900949">
                  <a:extLst>
                    <a:ext uri="{9D8B030D-6E8A-4147-A177-3AD203B41FA5}">
                      <a16:colId xmlns:a16="http://schemas.microsoft.com/office/drawing/2014/main" val="2022906209"/>
                    </a:ext>
                  </a:extLst>
                </a:gridCol>
                <a:gridCol w="900949">
                  <a:extLst>
                    <a:ext uri="{9D8B030D-6E8A-4147-A177-3AD203B41FA5}">
                      <a16:colId xmlns:a16="http://schemas.microsoft.com/office/drawing/2014/main" val="2015315296"/>
                    </a:ext>
                  </a:extLst>
                </a:gridCol>
              </a:tblGrid>
              <a:tr h="370840">
                <a:tc>
                  <a:txBody>
                    <a:bodyPr/>
                    <a:lstStyle/>
                    <a:p>
                      <a:endParaRPr lang="en-US" dirty="0"/>
                    </a:p>
                  </a:txBody>
                  <a:tcPr/>
                </a:tc>
                <a:tc gridSpan="9">
                  <a:txBody>
                    <a:bodyPr/>
                    <a:lstStyle/>
                    <a:p>
                      <a:pPr algn="ctr"/>
                      <a:r>
                        <a:rPr lang="en-US" dirty="0"/>
                        <a:t>Number of Perceptrons at the Hidden Layer</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935696366"/>
                  </a:ext>
                </a:extLst>
              </a:tr>
              <a:tr h="370840">
                <a:tc>
                  <a:txBody>
                    <a:bodyPr/>
                    <a:lstStyle/>
                    <a:p>
                      <a:endParaRPr lang="en-US" dirty="0"/>
                    </a:p>
                  </a:txBody>
                  <a:tcPr/>
                </a:tc>
                <a:tc>
                  <a:txBody>
                    <a:bodyPr/>
                    <a:lstStyle/>
                    <a:p>
                      <a:pPr algn="ctr"/>
                      <a:r>
                        <a:rPr lang="en-US" dirty="0"/>
                        <a:t>0</a:t>
                      </a:r>
                    </a:p>
                  </a:txBody>
                  <a:tcPr/>
                </a:tc>
                <a:tc>
                  <a:txBody>
                    <a:bodyPr/>
                    <a:lstStyle/>
                    <a:p>
                      <a:pPr algn="ctr"/>
                      <a:r>
                        <a:rPr lang="en-US" dirty="0"/>
                        <a:t>5</a:t>
                      </a:r>
                    </a:p>
                  </a:txBody>
                  <a:tcPr/>
                </a:tc>
                <a:tc>
                  <a:txBody>
                    <a:bodyPr/>
                    <a:lstStyle/>
                    <a:p>
                      <a:pPr algn="ctr"/>
                      <a:r>
                        <a:rPr lang="en-US" dirty="0"/>
                        <a:t>10</a:t>
                      </a:r>
                    </a:p>
                  </a:txBody>
                  <a:tcPr/>
                </a:tc>
                <a:tc>
                  <a:txBody>
                    <a:bodyPr/>
                    <a:lstStyle/>
                    <a:p>
                      <a:pPr algn="ctr"/>
                      <a:r>
                        <a:rPr lang="en-US" dirty="0"/>
                        <a:t>15</a:t>
                      </a:r>
                    </a:p>
                  </a:txBody>
                  <a:tcPr/>
                </a:tc>
                <a:tc>
                  <a:txBody>
                    <a:bodyPr/>
                    <a:lstStyle/>
                    <a:p>
                      <a:pPr algn="ctr"/>
                      <a:r>
                        <a:rPr lang="en-US" dirty="0"/>
                        <a:t>20</a:t>
                      </a:r>
                    </a:p>
                  </a:txBody>
                  <a:tcPr/>
                </a:tc>
                <a:tc>
                  <a:txBody>
                    <a:bodyPr/>
                    <a:lstStyle/>
                    <a:p>
                      <a:pPr algn="ctr"/>
                      <a:r>
                        <a:rPr lang="en-US" dirty="0"/>
                        <a:t>25</a:t>
                      </a:r>
                    </a:p>
                  </a:txBody>
                  <a:tcPr/>
                </a:tc>
                <a:tc>
                  <a:txBody>
                    <a:bodyPr/>
                    <a:lstStyle/>
                    <a:p>
                      <a:pPr algn="ctr"/>
                      <a:r>
                        <a:rPr lang="en-US" dirty="0"/>
                        <a:t>30</a:t>
                      </a:r>
                    </a:p>
                  </a:txBody>
                  <a:tcPr/>
                </a:tc>
                <a:tc>
                  <a:txBody>
                    <a:bodyPr/>
                    <a:lstStyle/>
                    <a:p>
                      <a:pPr algn="ctr"/>
                      <a:r>
                        <a:rPr lang="en-US" dirty="0"/>
                        <a:t>35</a:t>
                      </a:r>
                    </a:p>
                  </a:txBody>
                  <a:tcPr/>
                </a:tc>
                <a:tc>
                  <a:txBody>
                    <a:bodyPr/>
                    <a:lstStyle/>
                    <a:p>
                      <a:pPr algn="ctr"/>
                      <a:r>
                        <a:rPr lang="en-US" dirty="0"/>
                        <a:t>40</a:t>
                      </a:r>
                    </a:p>
                  </a:txBody>
                  <a:tcPr/>
                </a:tc>
                <a:extLst>
                  <a:ext uri="{0D108BD9-81ED-4DB2-BD59-A6C34878D82A}">
                    <a16:rowId xmlns:a16="http://schemas.microsoft.com/office/drawing/2014/main" val="3484005485"/>
                  </a:ext>
                </a:extLst>
              </a:tr>
              <a:tr h="370840">
                <a:tc>
                  <a:txBody>
                    <a:bodyPr/>
                    <a:lstStyle/>
                    <a:p>
                      <a:r>
                        <a:rPr lang="en-US" dirty="0"/>
                        <a:t>Max Accuracy</a:t>
                      </a:r>
                    </a:p>
                  </a:txBody>
                  <a:tcPr/>
                </a:tc>
                <a:tc>
                  <a:txBody>
                    <a:bodyPr/>
                    <a:lstStyle/>
                    <a:p>
                      <a:pPr algn="ctr"/>
                      <a:r>
                        <a:rPr lang="en-US" dirty="0"/>
                        <a:t>0.0</a:t>
                      </a:r>
                    </a:p>
                  </a:txBody>
                  <a:tcPr/>
                </a:tc>
                <a:tc>
                  <a:txBody>
                    <a:bodyPr/>
                    <a:lstStyle/>
                    <a:p>
                      <a:pPr algn="ctr"/>
                      <a:r>
                        <a:rPr lang="en-US" dirty="0"/>
                        <a:t>0.8525</a:t>
                      </a:r>
                    </a:p>
                  </a:txBody>
                  <a:tcPr/>
                </a:tc>
                <a:tc>
                  <a:txBody>
                    <a:bodyPr/>
                    <a:lstStyle/>
                    <a:p>
                      <a:pPr algn="ctr"/>
                      <a:r>
                        <a:rPr lang="en-US" dirty="0"/>
                        <a:t>0.8991</a:t>
                      </a:r>
                    </a:p>
                  </a:txBody>
                  <a:tcPr/>
                </a:tc>
                <a:tc>
                  <a:txBody>
                    <a:bodyPr/>
                    <a:lstStyle/>
                    <a:p>
                      <a:pPr algn="ctr"/>
                      <a:r>
                        <a:rPr lang="en-US" dirty="0"/>
                        <a:t>0.9097</a:t>
                      </a:r>
                    </a:p>
                  </a:txBody>
                  <a:tcPr/>
                </a:tc>
                <a:tc>
                  <a:txBody>
                    <a:bodyPr/>
                    <a:lstStyle/>
                    <a:p>
                      <a:pPr algn="ctr"/>
                      <a:r>
                        <a:rPr lang="en-US" dirty="0"/>
                        <a:t>0.9091</a:t>
                      </a:r>
                    </a:p>
                  </a:txBody>
                  <a:tcPr/>
                </a:tc>
                <a:tc>
                  <a:txBody>
                    <a:bodyPr/>
                    <a:lstStyle/>
                    <a:p>
                      <a:pPr algn="ctr"/>
                      <a:r>
                        <a:rPr lang="en-US" dirty="0"/>
                        <a:t>0.9097</a:t>
                      </a:r>
                    </a:p>
                  </a:txBody>
                  <a:tcPr/>
                </a:tc>
                <a:tc>
                  <a:txBody>
                    <a:bodyPr/>
                    <a:lstStyle/>
                    <a:p>
                      <a:pPr algn="ctr"/>
                      <a:r>
                        <a:rPr lang="en-US" dirty="0"/>
                        <a:t>0.9054</a:t>
                      </a:r>
                    </a:p>
                  </a:txBody>
                  <a:tcPr/>
                </a:tc>
                <a:tc>
                  <a:txBody>
                    <a:bodyPr/>
                    <a:lstStyle/>
                    <a:p>
                      <a:pPr algn="ctr"/>
                      <a:r>
                        <a:rPr lang="en-US" dirty="0"/>
                        <a:t>0.9045</a:t>
                      </a:r>
                    </a:p>
                  </a:txBody>
                  <a:tcPr/>
                </a:tc>
                <a:tc>
                  <a:txBody>
                    <a:bodyPr/>
                    <a:lstStyle/>
                    <a:p>
                      <a:pPr algn="ctr"/>
                      <a:r>
                        <a:rPr lang="en-US" dirty="0"/>
                        <a:t>0.9039</a:t>
                      </a:r>
                    </a:p>
                  </a:txBody>
                  <a:tcPr/>
                </a:tc>
                <a:extLst>
                  <a:ext uri="{0D108BD9-81ED-4DB2-BD59-A6C34878D82A}">
                    <a16:rowId xmlns:a16="http://schemas.microsoft.com/office/drawing/2014/main" val="2217887442"/>
                  </a:ext>
                </a:extLst>
              </a:tr>
              <a:tr h="370840">
                <a:tc>
                  <a:txBody>
                    <a:bodyPr/>
                    <a:lstStyle/>
                    <a:p>
                      <a:r>
                        <a:rPr lang="en-US" dirty="0"/>
                        <a:t>Avg Accuracy</a:t>
                      </a:r>
                    </a:p>
                  </a:txBody>
                  <a:tcPr/>
                </a:tc>
                <a:tc>
                  <a:txBody>
                    <a:bodyPr/>
                    <a:lstStyle/>
                    <a:p>
                      <a:pPr algn="ctr"/>
                      <a:r>
                        <a:rPr lang="en-US" dirty="0"/>
                        <a:t>0.0</a:t>
                      </a:r>
                    </a:p>
                  </a:txBody>
                  <a:tcPr/>
                </a:tc>
                <a:tc>
                  <a:txBody>
                    <a:bodyPr/>
                    <a:lstStyle/>
                    <a:p>
                      <a:pPr algn="ctr"/>
                      <a:r>
                        <a:rPr lang="en-US" dirty="0"/>
                        <a:t>0.8440</a:t>
                      </a:r>
                    </a:p>
                  </a:txBody>
                  <a:tcPr/>
                </a:tc>
                <a:tc>
                  <a:txBody>
                    <a:bodyPr/>
                    <a:lstStyle/>
                    <a:p>
                      <a:pPr algn="ctr"/>
                      <a:r>
                        <a:rPr lang="en-US" dirty="0"/>
                        <a:t>0.8915</a:t>
                      </a:r>
                    </a:p>
                  </a:txBody>
                  <a:tcPr/>
                </a:tc>
                <a:tc>
                  <a:txBody>
                    <a:bodyPr/>
                    <a:lstStyle/>
                    <a:p>
                      <a:pPr algn="ctr"/>
                      <a:r>
                        <a:rPr lang="en-US" dirty="0"/>
                        <a:t>0.9017</a:t>
                      </a:r>
                    </a:p>
                  </a:txBody>
                  <a:tcPr/>
                </a:tc>
                <a:tc>
                  <a:txBody>
                    <a:bodyPr/>
                    <a:lstStyle/>
                    <a:p>
                      <a:pPr algn="ctr"/>
                      <a:r>
                        <a:rPr lang="en-US" dirty="0"/>
                        <a:t>0.9071</a:t>
                      </a:r>
                    </a:p>
                  </a:txBody>
                  <a:tcPr/>
                </a:tc>
                <a:tc>
                  <a:txBody>
                    <a:bodyPr/>
                    <a:lstStyle/>
                    <a:p>
                      <a:pPr algn="ctr"/>
                      <a:r>
                        <a:rPr lang="en-US" dirty="0"/>
                        <a:t>0.9058</a:t>
                      </a:r>
                    </a:p>
                  </a:txBody>
                  <a:tcPr/>
                </a:tc>
                <a:tc>
                  <a:txBody>
                    <a:bodyPr/>
                    <a:lstStyle/>
                    <a:p>
                      <a:pPr algn="ctr"/>
                      <a:r>
                        <a:rPr lang="en-US" dirty="0"/>
                        <a:t>0.9002</a:t>
                      </a:r>
                    </a:p>
                  </a:txBody>
                  <a:tcPr/>
                </a:tc>
                <a:tc>
                  <a:txBody>
                    <a:bodyPr/>
                    <a:lstStyle/>
                    <a:p>
                      <a:pPr algn="ctr"/>
                      <a:r>
                        <a:rPr lang="en-US" dirty="0"/>
                        <a:t>0.9034</a:t>
                      </a:r>
                    </a:p>
                  </a:txBody>
                  <a:tcPr/>
                </a:tc>
                <a:tc>
                  <a:txBody>
                    <a:bodyPr/>
                    <a:lstStyle/>
                    <a:p>
                      <a:pPr algn="ctr"/>
                      <a:r>
                        <a:rPr lang="en-US" dirty="0"/>
                        <a:t>0.9003</a:t>
                      </a:r>
                    </a:p>
                  </a:txBody>
                  <a:tcPr/>
                </a:tc>
                <a:extLst>
                  <a:ext uri="{0D108BD9-81ED-4DB2-BD59-A6C34878D82A}">
                    <a16:rowId xmlns:a16="http://schemas.microsoft.com/office/drawing/2014/main" val="3661690851"/>
                  </a:ext>
                </a:extLst>
              </a:tr>
              <a:tr h="370840">
                <a:tc>
                  <a:txBody>
                    <a:bodyPr/>
                    <a:lstStyle/>
                    <a:p>
                      <a:r>
                        <a:rPr lang="en-US" dirty="0"/>
                        <a:t>Standard Deviation</a:t>
                      </a:r>
                    </a:p>
                  </a:txBody>
                  <a:tcPr/>
                </a:tc>
                <a:tc>
                  <a:txBody>
                    <a:bodyPr/>
                    <a:lstStyle/>
                    <a:p>
                      <a:pPr algn="ctr"/>
                      <a:r>
                        <a:rPr lang="en-US" dirty="0"/>
                        <a:t>0.0</a:t>
                      </a:r>
                    </a:p>
                  </a:txBody>
                  <a:tcPr/>
                </a:tc>
                <a:tc>
                  <a:txBody>
                    <a:bodyPr/>
                    <a:lstStyle/>
                    <a:p>
                      <a:pPr algn="ctr"/>
                      <a:r>
                        <a:rPr lang="en-US" dirty="0"/>
                        <a:t>0.0065</a:t>
                      </a:r>
                    </a:p>
                  </a:txBody>
                  <a:tcPr/>
                </a:tc>
                <a:tc>
                  <a:txBody>
                    <a:bodyPr/>
                    <a:lstStyle/>
                    <a:p>
                      <a:pPr algn="ctr"/>
                      <a:r>
                        <a:rPr lang="en-US" dirty="0"/>
                        <a:t>0.0060</a:t>
                      </a:r>
                    </a:p>
                  </a:txBody>
                  <a:tcPr/>
                </a:tc>
                <a:tc>
                  <a:txBody>
                    <a:bodyPr/>
                    <a:lstStyle/>
                    <a:p>
                      <a:pPr algn="ctr"/>
                      <a:r>
                        <a:rPr lang="en-US" dirty="0"/>
                        <a:t>0.0065</a:t>
                      </a:r>
                    </a:p>
                  </a:txBody>
                  <a:tcPr/>
                </a:tc>
                <a:tc>
                  <a:txBody>
                    <a:bodyPr/>
                    <a:lstStyle/>
                    <a:p>
                      <a:pPr algn="ctr"/>
                      <a:r>
                        <a:rPr lang="en-US" dirty="0"/>
                        <a:t>0.0013</a:t>
                      </a:r>
                    </a:p>
                  </a:txBody>
                  <a:tcPr/>
                </a:tc>
                <a:tc>
                  <a:txBody>
                    <a:bodyPr/>
                    <a:lstStyle/>
                    <a:p>
                      <a:pPr algn="ctr"/>
                      <a:r>
                        <a:rPr lang="en-US" dirty="0"/>
                        <a:t>0.0027</a:t>
                      </a:r>
                    </a:p>
                  </a:txBody>
                  <a:tcPr/>
                </a:tc>
                <a:tc>
                  <a:txBody>
                    <a:bodyPr/>
                    <a:lstStyle/>
                    <a:p>
                      <a:pPr algn="ctr"/>
                      <a:r>
                        <a:rPr lang="en-US" dirty="0"/>
                        <a:t>0.0074</a:t>
                      </a:r>
                    </a:p>
                  </a:txBody>
                  <a:tcPr/>
                </a:tc>
                <a:tc>
                  <a:txBody>
                    <a:bodyPr/>
                    <a:lstStyle/>
                    <a:p>
                      <a:pPr algn="ctr"/>
                      <a:r>
                        <a:rPr lang="en-US" dirty="0"/>
                        <a:t>0.0008</a:t>
                      </a:r>
                    </a:p>
                  </a:txBody>
                  <a:tcPr/>
                </a:tc>
                <a:tc>
                  <a:txBody>
                    <a:bodyPr/>
                    <a:lstStyle/>
                    <a:p>
                      <a:pPr algn="ctr"/>
                      <a:r>
                        <a:rPr lang="en-US" dirty="0"/>
                        <a:t>0.0022</a:t>
                      </a:r>
                    </a:p>
                  </a:txBody>
                  <a:tcPr/>
                </a:tc>
                <a:extLst>
                  <a:ext uri="{0D108BD9-81ED-4DB2-BD59-A6C34878D82A}">
                    <a16:rowId xmlns:a16="http://schemas.microsoft.com/office/drawing/2014/main" val="706556677"/>
                  </a:ext>
                </a:extLst>
              </a:tr>
            </a:tbl>
          </a:graphicData>
        </a:graphic>
      </p:graphicFrame>
    </p:spTree>
    <p:extLst>
      <p:ext uri="{BB962C8B-B14F-4D97-AF65-F5344CB8AC3E}">
        <p14:creationId xmlns:p14="http://schemas.microsoft.com/office/powerpoint/2010/main" val="32600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91F40-C6EE-E7A6-3994-B3C683DA7162}"/>
              </a:ext>
            </a:extLst>
          </p:cNvPr>
          <p:cNvSpPr>
            <a:spLocks noGrp="1"/>
          </p:cNvSpPr>
          <p:nvPr>
            <p:ph type="title"/>
          </p:nvPr>
        </p:nvSpPr>
        <p:spPr/>
        <p:txBody>
          <a:bodyPr/>
          <a:lstStyle/>
          <a:p>
            <a:r>
              <a:rPr lang="en-US" dirty="0"/>
              <a:t>Question 6: Varying the Hidden Layers</a:t>
            </a:r>
          </a:p>
        </p:txBody>
      </p:sp>
      <p:sp>
        <p:nvSpPr>
          <p:cNvPr id="3" name="Content Placeholder 2">
            <a:extLst>
              <a:ext uri="{FF2B5EF4-FFF2-40B4-BE49-F238E27FC236}">
                <a16:creationId xmlns:a16="http://schemas.microsoft.com/office/drawing/2014/main" id="{7E073560-6238-CEC5-FEEE-136A29552665}"/>
              </a:ext>
            </a:extLst>
          </p:cNvPr>
          <p:cNvSpPr>
            <a:spLocks noGrp="1"/>
          </p:cNvSpPr>
          <p:nvPr>
            <p:ph idx="1"/>
          </p:nvPr>
        </p:nvSpPr>
        <p:spPr/>
        <p:txBody>
          <a:bodyPr/>
          <a:lstStyle/>
          <a:p>
            <a:pPr marL="0" indent="0">
              <a:buNone/>
            </a:pPr>
            <a:r>
              <a:rPr lang="en-US" dirty="0"/>
              <a:t>Create a learning curve for </a:t>
            </a:r>
            <a:r>
              <a:rPr lang="en-US" b="1" dirty="0">
                <a:solidFill>
                  <a:schemeClr val="accent1"/>
                </a:solidFill>
              </a:rPr>
              <a:t>testPenData </a:t>
            </a:r>
            <a:r>
              <a:rPr lang="en-US" dirty="0"/>
              <a:t>where the number of hidden layer perceptrons is the independent variable and the average accuracy is the dependent variable. </a:t>
            </a:r>
          </a:p>
          <a:p>
            <a:pPr marL="0" indent="0">
              <a:buNone/>
            </a:pPr>
            <a:endParaRPr lang="en-US" dirty="0"/>
          </a:p>
          <a:p>
            <a:pPr marL="0" indent="0">
              <a:buNone/>
            </a:pPr>
            <a:endParaRPr lang="en-US" dirty="0"/>
          </a:p>
          <a:p>
            <a:pPr marL="0" indent="0" algn="ctr">
              <a:buNone/>
            </a:pPr>
            <a:r>
              <a:rPr lang="en-US" i="1" dirty="0">
                <a:solidFill>
                  <a:schemeClr val="bg1">
                    <a:lumMod val="50000"/>
                  </a:schemeClr>
                </a:solidFill>
              </a:rPr>
              <a:t>[attach your image/graph here]</a:t>
            </a:r>
          </a:p>
        </p:txBody>
      </p:sp>
      <p:pic>
        <p:nvPicPr>
          <p:cNvPr id="5" name="Picture 4" descr="A graph with a line&#10;&#10;Description automatically generated">
            <a:extLst>
              <a:ext uri="{FF2B5EF4-FFF2-40B4-BE49-F238E27FC236}">
                <a16:creationId xmlns:a16="http://schemas.microsoft.com/office/drawing/2014/main" id="{BBA49EF8-0CAB-D20B-8753-E3112F88E87A}"/>
              </a:ext>
            </a:extLst>
          </p:cNvPr>
          <p:cNvPicPr>
            <a:picLocks noChangeAspect="1"/>
          </p:cNvPicPr>
          <p:nvPr/>
        </p:nvPicPr>
        <p:blipFill>
          <a:blip r:embed="rId2"/>
          <a:stretch>
            <a:fillRect/>
          </a:stretch>
        </p:blipFill>
        <p:spPr>
          <a:xfrm>
            <a:off x="3720112" y="3050315"/>
            <a:ext cx="4751776" cy="3563832"/>
          </a:xfrm>
          <a:prstGeom prst="rect">
            <a:avLst/>
          </a:prstGeom>
        </p:spPr>
      </p:pic>
    </p:spTree>
    <p:extLst>
      <p:ext uri="{BB962C8B-B14F-4D97-AF65-F5344CB8AC3E}">
        <p14:creationId xmlns:p14="http://schemas.microsoft.com/office/powerpoint/2010/main" val="400546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5576-1025-1CFF-01D2-B133909EEBBB}"/>
              </a:ext>
            </a:extLst>
          </p:cNvPr>
          <p:cNvSpPr>
            <a:spLocks noGrp="1"/>
          </p:cNvSpPr>
          <p:nvPr>
            <p:ph type="title"/>
          </p:nvPr>
        </p:nvSpPr>
        <p:spPr/>
        <p:txBody>
          <a:bodyPr/>
          <a:lstStyle/>
          <a:p>
            <a:r>
              <a:rPr lang="en-US" dirty="0"/>
              <a:t>Question 6: Varying the Hidden Layers</a:t>
            </a:r>
          </a:p>
        </p:txBody>
      </p:sp>
      <p:sp>
        <p:nvSpPr>
          <p:cNvPr id="3" name="Content Placeholder 2">
            <a:extLst>
              <a:ext uri="{FF2B5EF4-FFF2-40B4-BE49-F238E27FC236}">
                <a16:creationId xmlns:a16="http://schemas.microsoft.com/office/drawing/2014/main" id="{4BBF9D33-8DF2-46D8-3314-68D0038D4BC3}"/>
              </a:ext>
            </a:extLst>
          </p:cNvPr>
          <p:cNvSpPr>
            <a:spLocks noGrp="1"/>
          </p:cNvSpPr>
          <p:nvPr>
            <p:ph idx="1"/>
          </p:nvPr>
        </p:nvSpPr>
        <p:spPr>
          <a:xfrm>
            <a:off x="838200" y="1825624"/>
            <a:ext cx="10515600" cy="4575175"/>
          </a:xfrm>
        </p:spPr>
        <p:txBody>
          <a:bodyPr>
            <a:normAutofit/>
          </a:bodyPr>
          <a:lstStyle/>
          <a:p>
            <a:pPr marL="0" indent="0">
              <a:buNone/>
            </a:pPr>
            <a:r>
              <a:rPr lang="en-US" dirty="0"/>
              <a:t>For </a:t>
            </a:r>
            <a:r>
              <a:rPr lang="en-US" b="1" dirty="0">
                <a:solidFill>
                  <a:schemeClr val="accent1"/>
                </a:solidFill>
              </a:rPr>
              <a:t>testPenData</a:t>
            </a:r>
            <a:r>
              <a:rPr lang="en-US" dirty="0"/>
              <a:t>, discuss any notable trends you saw related to increasing the size of the hidden layers in your neural net.</a:t>
            </a:r>
          </a:p>
          <a:p>
            <a:pPr marL="0" indent="0">
              <a:buNone/>
            </a:pPr>
            <a:r>
              <a:rPr lang="en-US" b="1" dirty="0"/>
              <a:t>Answer: </a:t>
            </a:r>
            <a:r>
              <a:rPr lang="en-US" dirty="0"/>
              <a:t>There is a very noticeable jump in accuracy from 0 to 5 hidden layers. However, after this, the accuracy increases slightly before plateauing out at around 90%. It seems that the optimal number of hidden layers is between 10 and 15 layers since additional layers after this don’t really benefit the model and really only adds extra complexity to something that could be accomplished with fewer layers. Overall, accuracy is affected by the number of hidden layers, but adding more layers after a certain point doesn’t necessary help us improve accuracy further. </a:t>
            </a:r>
          </a:p>
          <a:p>
            <a:pPr marL="0" indent="0">
              <a:buNone/>
            </a:pPr>
            <a:endParaRPr lang="en-US" dirty="0"/>
          </a:p>
        </p:txBody>
      </p:sp>
    </p:spTree>
    <p:extLst>
      <p:ext uri="{BB962C8B-B14F-4D97-AF65-F5344CB8AC3E}">
        <p14:creationId xmlns:p14="http://schemas.microsoft.com/office/powerpoint/2010/main" val="63047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BA52-5CCA-D781-B87D-79A656A102F3}"/>
              </a:ext>
            </a:extLst>
          </p:cNvPr>
          <p:cNvSpPr>
            <a:spLocks noGrp="1"/>
          </p:cNvSpPr>
          <p:nvPr>
            <p:ph type="title"/>
          </p:nvPr>
        </p:nvSpPr>
        <p:spPr/>
        <p:txBody>
          <a:bodyPr/>
          <a:lstStyle/>
          <a:p>
            <a:r>
              <a:rPr lang="en-US" dirty="0"/>
              <a:t>Question 6: Varying the Hidden Layers</a:t>
            </a:r>
          </a:p>
        </p:txBody>
      </p:sp>
      <p:sp>
        <p:nvSpPr>
          <p:cNvPr id="3" name="Content Placeholder 2">
            <a:extLst>
              <a:ext uri="{FF2B5EF4-FFF2-40B4-BE49-F238E27FC236}">
                <a16:creationId xmlns:a16="http://schemas.microsoft.com/office/drawing/2014/main" id="{3604761F-E52E-3DED-E1FB-42C4F3A428A0}"/>
              </a:ext>
            </a:extLst>
          </p:cNvPr>
          <p:cNvSpPr>
            <a:spLocks noGrp="1"/>
          </p:cNvSpPr>
          <p:nvPr>
            <p:ph idx="1"/>
          </p:nvPr>
        </p:nvSpPr>
        <p:spPr/>
        <p:txBody>
          <a:bodyPr/>
          <a:lstStyle/>
          <a:p>
            <a:pPr marL="0" indent="0">
              <a:buNone/>
            </a:pPr>
            <a:r>
              <a:rPr lang="en-US" dirty="0"/>
              <a:t>Statistic table for </a:t>
            </a:r>
            <a:r>
              <a:rPr lang="en-US" b="1" dirty="0">
                <a:solidFill>
                  <a:schemeClr val="accent1"/>
                </a:solidFill>
              </a:rPr>
              <a:t>testCarData</a:t>
            </a:r>
            <a:r>
              <a:rPr lang="en-US" dirty="0"/>
              <a:t> – report the max, average, and standard deviation at various amount of perceptrons.</a:t>
            </a:r>
          </a:p>
          <a:p>
            <a:pPr marL="0" indent="0">
              <a:buNone/>
            </a:pPr>
            <a:endParaRPr lang="en-US" dirty="0"/>
          </a:p>
        </p:txBody>
      </p:sp>
      <p:graphicFrame>
        <p:nvGraphicFramePr>
          <p:cNvPr id="4" name="Table 4">
            <a:extLst>
              <a:ext uri="{FF2B5EF4-FFF2-40B4-BE49-F238E27FC236}">
                <a16:creationId xmlns:a16="http://schemas.microsoft.com/office/drawing/2014/main" id="{A53B653B-4521-83BE-7A10-E0A3A9C246D0}"/>
              </a:ext>
            </a:extLst>
          </p:cNvPr>
          <p:cNvGraphicFramePr>
            <a:graphicFrameLocks noGrp="1"/>
          </p:cNvGraphicFramePr>
          <p:nvPr>
            <p:extLst>
              <p:ext uri="{D42A27DB-BD31-4B8C-83A1-F6EECF244321}">
                <p14:modId xmlns:p14="http://schemas.microsoft.com/office/powerpoint/2010/main" val="2755254373"/>
              </p:ext>
            </p:extLst>
          </p:nvPr>
        </p:nvGraphicFramePr>
        <p:xfrm>
          <a:off x="838200" y="2927607"/>
          <a:ext cx="10279571" cy="1854200"/>
        </p:xfrm>
        <a:graphic>
          <a:graphicData uri="http://schemas.openxmlformats.org/drawingml/2006/table">
            <a:tbl>
              <a:tblPr firstRow="1" bandRow="1">
                <a:tableStyleId>{5C22544A-7EE6-4342-B048-85BDC9FD1C3A}</a:tableStyleId>
              </a:tblPr>
              <a:tblGrid>
                <a:gridCol w="2171030">
                  <a:extLst>
                    <a:ext uri="{9D8B030D-6E8A-4147-A177-3AD203B41FA5}">
                      <a16:colId xmlns:a16="http://schemas.microsoft.com/office/drawing/2014/main" val="4262339744"/>
                    </a:ext>
                  </a:extLst>
                </a:gridCol>
                <a:gridCol w="900949">
                  <a:extLst>
                    <a:ext uri="{9D8B030D-6E8A-4147-A177-3AD203B41FA5}">
                      <a16:colId xmlns:a16="http://schemas.microsoft.com/office/drawing/2014/main" val="3133736467"/>
                    </a:ext>
                  </a:extLst>
                </a:gridCol>
                <a:gridCol w="900949">
                  <a:extLst>
                    <a:ext uri="{9D8B030D-6E8A-4147-A177-3AD203B41FA5}">
                      <a16:colId xmlns:a16="http://schemas.microsoft.com/office/drawing/2014/main" val="1409629519"/>
                    </a:ext>
                  </a:extLst>
                </a:gridCol>
                <a:gridCol w="900949">
                  <a:extLst>
                    <a:ext uri="{9D8B030D-6E8A-4147-A177-3AD203B41FA5}">
                      <a16:colId xmlns:a16="http://schemas.microsoft.com/office/drawing/2014/main" val="1932928549"/>
                    </a:ext>
                  </a:extLst>
                </a:gridCol>
                <a:gridCol w="900949">
                  <a:extLst>
                    <a:ext uri="{9D8B030D-6E8A-4147-A177-3AD203B41FA5}">
                      <a16:colId xmlns:a16="http://schemas.microsoft.com/office/drawing/2014/main" val="3728644514"/>
                    </a:ext>
                  </a:extLst>
                </a:gridCol>
                <a:gridCol w="900949">
                  <a:extLst>
                    <a:ext uri="{9D8B030D-6E8A-4147-A177-3AD203B41FA5}">
                      <a16:colId xmlns:a16="http://schemas.microsoft.com/office/drawing/2014/main" val="604911367"/>
                    </a:ext>
                  </a:extLst>
                </a:gridCol>
                <a:gridCol w="900949">
                  <a:extLst>
                    <a:ext uri="{9D8B030D-6E8A-4147-A177-3AD203B41FA5}">
                      <a16:colId xmlns:a16="http://schemas.microsoft.com/office/drawing/2014/main" val="3891624900"/>
                    </a:ext>
                  </a:extLst>
                </a:gridCol>
                <a:gridCol w="900949">
                  <a:extLst>
                    <a:ext uri="{9D8B030D-6E8A-4147-A177-3AD203B41FA5}">
                      <a16:colId xmlns:a16="http://schemas.microsoft.com/office/drawing/2014/main" val="1658042070"/>
                    </a:ext>
                  </a:extLst>
                </a:gridCol>
                <a:gridCol w="900949">
                  <a:extLst>
                    <a:ext uri="{9D8B030D-6E8A-4147-A177-3AD203B41FA5}">
                      <a16:colId xmlns:a16="http://schemas.microsoft.com/office/drawing/2014/main" val="2022906209"/>
                    </a:ext>
                  </a:extLst>
                </a:gridCol>
                <a:gridCol w="900949">
                  <a:extLst>
                    <a:ext uri="{9D8B030D-6E8A-4147-A177-3AD203B41FA5}">
                      <a16:colId xmlns:a16="http://schemas.microsoft.com/office/drawing/2014/main" val="2015315296"/>
                    </a:ext>
                  </a:extLst>
                </a:gridCol>
              </a:tblGrid>
              <a:tr h="370840">
                <a:tc>
                  <a:txBody>
                    <a:bodyPr/>
                    <a:lstStyle/>
                    <a:p>
                      <a:endParaRPr lang="en-US" dirty="0"/>
                    </a:p>
                  </a:txBody>
                  <a:tcPr/>
                </a:tc>
                <a:tc gridSpan="9">
                  <a:txBody>
                    <a:bodyPr/>
                    <a:lstStyle/>
                    <a:p>
                      <a:pPr algn="ctr"/>
                      <a:r>
                        <a:rPr lang="en-US" dirty="0"/>
                        <a:t>Number of Perceptrons at the Hidden Layer</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935696366"/>
                  </a:ext>
                </a:extLst>
              </a:tr>
              <a:tr h="370840">
                <a:tc>
                  <a:txBody>
                    <a:bodyPr/>
                    <a:lstStyle/>
                    <a:p>
                      <a:endParaRPr lang="en-US" dirty="0"/>
                    </a:p>
                  </a:txBody>
                  <a:tcPr/>
                </a:tc>
                <a:tc>
                  <a:txBody>
                    <a:bodyPr/>
                    <a:lstStyle/>
                    <a:p>
                      <a:pPr algn="ctr"/>
                      <a:r>
                        <a:rPr lang="en-US" dirty="0"/>
                        <a:t>0</a:t>
                      </a:r>
                    </a:p>
                  </a:txBody>
                  <a:tcPr/>
                </a:tc>
                <a:tc>
                  <a:txBody>
                    <a:bodyPr/>
                    <a:lstStyle/>
                    <a:p>
                      <a:pPr algn="ctr"/>
                      <a:r>
                        <a:rPr lang="en-US" dirty="0"/>
                        <a:t>5</a:t>
                      </a:r>
                    </a:p>
                  </a:txBody>
                  <a:tcPr/>
                </a:tc>
                <a:tc>
                  <a:txBody>
                    <a:bodyPr/>
                    <a:lstStyle/>
                    <a:p>
                      <a:pPr algn="ctr"/>
                      <a:r>
                        <a:rPr lang="en-US" dirty="0"/>
                        <a:t>10</a:t>
                      </a:r>
                    </a:p>
                  </a:txBody>
                  <a:tcPr/>
                </a:tc>
                <a:tc>
                  <a:txBody>
                    <a:bodyPr/>
                    <a:lstStyle/>
                    <a:p>
                      <a:pPr algn="ctr"/>
                      <a:r>
                        <a:rPr lang="en-US" dirty="0"/>
                        <a:t>15</a:t>
                      </a:r>
                    </a:p>
                  </a:txBody>
                  <a:tcPr/>
                </a:tc>
                <a:tc>
                  <a:txBody>
                    <a:bodyPr/>
                    <a:lstStyle/>
                    <a:p>
                      <a:pPr algn="ctr"/>
                      <a:r>
                        <a:rPr lang="en-US" dirty="0"/>
                        <a:t>20</a:t>
                      </a:r>
                    </a:p>
                  </a:txBody>
                  <a:tcPr/>
                </a:tc>
                <a:tc>
                  <a:txBody>
                    <a:bodyPr/>
                    <a:lstStyle/>
                    <a:p>
                      <a:pPr algn="ctr"/>
                      <a:r>
                        <a:rPr lang="en-US" dirty="0"/>
                        <a:t>25</a:t>
                      </a:r>
                    </a:p>
                  </a:txBody>
                  <a:tcPr/>
                </a:tc>
                <a:tc>
                  <a:txBody>
                    <a:bodyPr/>
                    <a:lstStyle/>
                    <a:p>
                      <a:pPr algn="ctr"/>
                      <a:r>
                        <a:rPr lang="en-US" dirty="0"/>
                        <a:t>30</a:t>
                      </a:r>
                    </a:p>
                  </a:txBody>
                  <a:tcPr/>
                </a:tc>
                <a:tc>
                  <a:txBody>
                    <a:bodyPr/>
                    <a:lstStyle/>
                    <a:p>
                      <a:pPr algn="ctr"/>
                      <a:r>
                        <a:rPr lang="en-US" dirty="0"/>
                        <a:t>35</a:t>
                      </a:r>
                    </a:p>
                  </a:txBody>
                  <a:tcPr/>
                </a:tc>
                <a:tc>
                  <a:txBody>
                    <a:bodyPr/>
                    <a:lstStyle/>
                    <a:p>
                      <a:pPr algn="ctr"/>
                      <a:r>
                        <a:rPr lang="en-US" dirty="0"/>
                        <a:t>40</a:t>
                      </a:r>
                    </a:p>
                  </a:txBody>
                  <a:tcPr/>
                </a:tc>
                <a:extLst>
                  <a:ext uri="{0D108BD9-81ED-4DB2-BD59-A6C34878D82A}">
                    <a16:rowId xmlns:a16="http://schemas.microsoft.com/office/drawing/2014/main" val="3484005485"/>
                  </a:ext>
                </a:extLst>
              </a:tr>
              <a:tr h="370840">
                <a:tc>
                  <a:txBody>
                    <a:bodyPr/>
                    <a:lstStyle/>
                    <a:p>
                      <a:r>
                        <a:rPr lang="en-US" dirty="0"/>
                        <a:t>Max Accuracy</a:t>
                      </a:r>
                    </a:p>
                  </a:txBody>
                  <a:tcPr/>
                </a:tc>
                <a:tc>
                  <a:txBody>
                    <a:bodyPr/>
                    <a:lstStyle/>
                    <a:p>
                      <a:pPr algn="ctr"/>
                      <a:r>
                        <a:rPr lang="en-US" dirty="0"/>
                        <a:t>0.71</a:t>
                      </a:r>
                    </a:p>
                  </a:txBody>
                  <a:tcPr/>
                </a:tc>
                <a:tc>
                  <a:txBody>
                    <a:bodyPr/>
                    <a:lstStyle/>
                    <a:p>
                      <a:pPr algn="ctr"/>
                      <a:r>
                        <a:rPr lang="en-US" dirty="0"/>
                        <a:t>0.97</a:t>
                      </a:r>
                    </a:p>
                  </a:txBody>
                  <a:tcPr/>
                </a:tc>
                <a:tc>
                  <a:txBody>
                    <a:bodyPr/>
                    <a:lstStyle/>
                    <a:p>
                      <a:pPr algn="ctr"/>
                      <a:r>
                        <a:rPr lang="en-US" dirty="0"/>
                        <a:t>0.99</a:t>
                      </a:r>
                    </a:p>
                  </a:txBody>
                  <a:tcPr/>
                </a:tc>
                <a:tc>
                  <a:txBody>
                    <a:bodyPr/>
                    <a:lstStyle/>
                    <a:p>
                      <a:pPr algn="ctr"/>
                      <a:r>
                        <a:rPr lang="en-US" dirty="0"/>
                        <a:t>0.99</a:t>
                      </a:r>
                    </a:p>
                  </a:txBody>
                  <a:tcPr/>
                </a:tc>
                <a:tc>
                  <a:txBody>
                    <a:bodyPr/>
                    <a:lstStyle/>
                    <a:p>
                      <a:pPr algn="ctr"/>
                      <a:r>
                        <a:rPr lang="en-US" dirty="0"/>
                        <a:t>0.98</a:t>
                      </a:r>
                    </a:p>
                  </a:txBody>
                  <a:tcPr/>
                </a:tc>
                <a:tc>
                  <a:txBody>
                    <a:bodyPr/>
                    <a:lstStyle/>
                    <a:p>
                      <a:pPr algn="ctr"/>
                      <a:r>
                        <a:rPr lang="en-US" dirty="0"/>
                        <a:t>0.985</a:t>
                      </a:r>
                    </a:p>
                  </a:txBody>
                  <a:tcPr/>
                </a:tc>
                <a:tc>
                  <a:txBody>
                    <a:bodyPr/>
                    <a:lstStyle/>
                    <a:p>
                      <a:pPr algn="ctr"/>
                      <a:r>
                        <a:rPr lang="en-US" dirty="0"/>
                        <a:t>0.99</a:t>
                      </a:r>
                    </a:p>
                  </a:txBody>
                  <a:tcPr/>
                </a:tc>
                <a:tc>
                  <a:txBody>
                    <a:bodyPr/>
                    <a:lstStyle/>
                    <a:p>
                      <a:pPr algn="ctr"/>
                      <a:r>
                        <a:rPr lang="en-US" dirty="0"/>
                        <a:t>0.99</a:t>
                      </a:r>
                    </a:p>
                  </a:txBody>
                  <a:tcPr/>
                </a:tc>
                <a:tc>
                  <a:txBody>
                    <a:bodyPr/>
                    <a:lstStyle/>
                    <a:p>
                      <a:pPr algn="ctr"/>
                      <a:r>
                        <a:rPr lang="en-US" dirty="0"/>
                        <a:t>0.99</a:t>
                      </a:r>
                    </a:p>
                  </a:txBody>
                  <a:tcPr/>
                </a:tc>
                <a:extLst>
                  <a:ext uri="{0D108BD9-81ED-4DB2-BD59-A6C34878D82A}">
                    <a16:rowId xmlns:a16="http://schemas.microsoft.com/office/drawing/2014/main" val="2217887442"/>
                  </a:ext>
                </a:extLst>
              </a:tr>
              <a:tr h="370840">
                <a:tc>
                  <a:txBody>
                    <a:bodyPr/>
                    <a:lstStyle/>
                    <a:p>
                      <a:r>
                        <a:rPr lang="en-US" dirty="0"/>
                        <a:t>Avg Accuracy</a:t>
                      </a:r>
                    </a:p>
                  </a:txBody>
                  <a:tcPr/>
                </a:tc>
                <a:tc>
                  <a:txBody>
                    <a:bodyPr/>
                    <a:lstStyle/>
                    <a:p>
                      <a:pPr algn="ctr"/>
                      <a:r>
                        <a:rPr lang="en-US" dirty="0"/>
                        <a:t>0.71</a:t>
                      </a:r>
                    </a:p>
                  </a:txBody>
                  <a:tcPr/>
                </a:tc>
                <a:tc>
                  <a:txBody>
                    <a:bodyPr/>
                    <a:lstStyle/>
                    <a:p>
                      <a:pPr algn="ctr"/>
                      <a:r>
                        <a:rPr lang="en-US" dirty="0"/>
                        <a:t>0.967</a:t>
                      </a:r>
                    </a:p>
                  </a:txBody>
                  <a:tcPr/>
                </a:tc>
                <a:tc>
                  <a:txBody>
                    <a:bodyPr/>
                    <a:lstStyle/>
                    <a:p>
                      <a:pPr algn="ctr"/>
                      <a:r>
                        <a:rPr lang="en-US" dirty="0"/>
                        <a:t>0.985</a:t>
                      </a:r>
                    </a:p>
                  </a:txBody>
                  <a:tcPr/>
                </a:tc>
                <a:tc>
                  <a:txBody>
                    <a:bodyPr/>
                    <a:lstStyle/>
                    <a:p>
                      <a:pPr algn="ctr"/>
                      <a:r>
                        <a:rPr lang="en-US" dirty="0"/>
                        <a:t>0.985</a:t>
                      </a:r>
                    </a:p>
                  </a:txBody>
                  <a:tcPr/>
                </a:tc>
                <a:tc>
                  <a:txBody>
                    <a:bodyPr/>
                    <a:lstStyle/>
                    <a:p>
                      <a:pPr algn="ctr"/>
                      <a:r>
                        <a:rPr lang="en-US" dirty="0"/>
                        <a:t>0.976</a:t>
                      </a:r>
                    </a:p>
                  </a:txBody>
                  <a:tcPr/>
                </a:tc>
                <a:tc>
                  <a:txBody>
                    <a:bodyPr/>
                    <a:lstStyle/>
                    <a:p>
                      <a:pPr algn="ctr"/>
                      <a:r>
                        <a:rPr lang="en-US" dirty="0"/>
                        <a:t>0.978</a:t>
                      </a:r>
                    </a:p>
                  </a:txBody>
                  <a:tcPr/>
                </a:tc>
                <a:tc>
                  <a:txBody>
                    <a:bodyPr/>
                    <a:lstStyle/>
                    <a:p>
                      <a:pPr algn="ctr"/>
                      <a:r>
                        <a:rPr lang="en-US" dirty="0"/>
                        <a:t>0.987</a:t>
                      </a:r>
                    </a:p>
                  </a:txBody>
                  <a:tcPr/>
                </a:tc>
                <a:tc>
                  <a:txBody>
                    <a:bodyPr/>
                    <a:lstStyle/>
                    <a:p>
                      <a:pPr algn="ctr"/>
                      <a:r>
                        <a:rPr lang="en-US" dirty="0"/>
                        <a:t>0.98</a:t>
                      </a:r>
                    </a:p>
                  </a:txBody>
                  <a:tcPr/>
                </a:tc>
                <a:tc>
                  <a:txBody>
                    <a:bodyPr/>
                    <a:lstStyle/>
                    <a:p>
                      <a:pPr algn="ctr"/>
                      <a:r>
                        <a:rPr lang="en-US" dirty="0"/>
                        <a:t>0.974</a:t>
                      </a:r>
                    </a:p>
                  </a:txBody>
                  <a:tcPr/>
                </a:tc>
                <a:extLst>
                  <a:ext uri="{0D108BD9-81ED-4DB2-BD59-A6C34878D82A}">
                    <a16:rowId xmlns:a16="http://schemas.microsoft.com/office/drawing/2014/main" val="3661690851"/>
                  </a:ext>
                </a:extLst>
              </a:tr>
              <a:tr h="370840">
                <a:tc>
                  <a:txBody>
                    <a:bodyPr/>
                    <a:lstStyle/>
                    <a:p>
                      <a:r>
                        <a:rPr lang="en-US" dirty="0"/>
                        <a:t>Standard Deviation</a:t>
                      </a:r>
                    </a:p>
                  </a:txBody>
                  <a:tcPr/>
                </a:tc>
                <a:tc>
                  <a:txBody>
                    <a:bodyPr/>
                    <a:lstStyle/>
                    <a:p>
                      <a:pPr algn="ctr"/>
                      <a:r>
                        <a:rPr lang="en-US" dirty="0"/>
                        <a:t>0.0</a:t>
                      </a:r>
                    </a:p>
                  </a:txBody>
                  <a:tcPr/>
                </a:tc>
                <a:tc>
                  <a:txBody>
                    <a:bodyPr/>
                    <a:lstStyle/>
                    <a:p>
                      <a:pPr algn="ctr"/>
                      <a:r>
                        <a:rPr lang="en-US" dirty="0"/>
                        <a:t>0.0024</a:t>
                      </a:r>
                    </a:p>
                  </a:txBody>
                  <a:tcPr/>
                </a:tc>
                <a:tc>
                  <a:txBody>
                    <a:bodyPr/>
                    <a:lstStyle/>
                    <a:p>
                      <a:pPr algn="ctr"/>
                      <a:r>
                        <a:rPr lang="en-US" dirty="0"/>
                        <a:t>0.0032</a:t>
                      </a:r>
                    </a:p>
                  </a:txBody>
                  <a:tcPr/>
                </a:tc>
                <a:tc>
                  <a:txBody>
                    <a:bodyPr/>
                    <a:lstStyle/>
                    <a:p>
                      <a:pPr algn="ctr"/>
                      <a:r>
                        <a:rPr lang="en-US" dirty="0"/>
                        <a:t>0.0077</a:t>
                      </a:r>
                    </a:p>
                  </a:txBody>
                  <a:tcPr/>
                </a:tc>
                <a:tc>
                  <a:txBody>
                    <a:bodyPr/>
                    <a:lstStyle/>
                    <a:p>
                      <a:pPr algn="ctr"/>
                      <a:r>
                        <a:rPr lang="en-US" dirty="0"/>
                        <a:t>0.0037</a:t>
                      </a:r>
                    </a:p>
                  </a:txBody>
                  <a:tcPr/>
                </a:tc>
                <a:tc>
                  <a:txBody>
                    <a:bodyPr/>
                    <a:lstStyle/>
                    <a:p>
                      <a:pPr algn="ctr"/>
                      <a:r>
                        <a:rPr lang="en-US" dirty="0"/>
                        <a:t>0.0051</a:t>
                      </a:r>
                    </a:p>
                  </a:txBody>
                  <a:tcPr/>
                </a:tc>
                <a:tc>
                  <a:txBody>
                    <a:bodyPr/>
                    <a:lstStyle/>
                    <a:p>
                      <a:pPr algn="ctr"/>
                      <a:r>
                        <a:rPr lang="en-US" dirty="0"/>
                        <a:t>0.0024</a:t>
                      </a:r>
                    </a:p>
                  </a:txBody>
                  <a:tcPr/>
                </a:tc>
                <a:tc>
                  <a:txBody>
                    <a:bodyPr/>
                    <a:lstStyle/>
                    <a:p>
                      <a:pPr algn="ctr"/>
                      <a:r>
                        <a:rPr lang="en-US" dirty="0"/>
                        <a:t>0.0071</a:t>
                      </a:r>
                    </a:p>
                  </a:txBody>
                  <a:tcPr/>
                </a:tc>
                <a:tc>
                  <a:txBody>
                    <a:bodyPr/>
                    <a:lstStyle/>
                    <a:p>
                      <a:pPr algn="ctr"/>
                      <a:r>
                        <a:rPr lang="en-US" dirty="0"/>
                        <a:t>0.0097</a:t>
                      </a:r>
                    </a:p>
                  </a:txBody>
                  <a:tcPr/>
                </a:tc>
                <a:extLst>
                  <a:ext uri="{0D108BD9-81ED-4DB2-BD59-A6C34878D82A}">
                    <a16:rowId xmlns:a16="http://schemas.microsoft.com/office/drawing/2014/main" val="706556677"/>
                  </a:ext>
                </a:extLst>
              </a:tr>
            </a:tbl>
          </a:graphicData>
        </a:graphic>
      </p:graphicFrame>
    </p:spTree>
    <p:extLst>
      <p:ext uri="{BB962C8B-B14F-4D97-AF65-F5344CB8AC3E}">
        <p14:creationId xmlns:p14="http://schemas.microsoft.com/office/powerpoint/2010/main" val="247748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91F40-C6EE-E7A6-3994-B3C683DA7162}"/>
              </a:ext>
            </a:extLst>
          </p:cNvPr>
          <p:cNvSpPr>
            <a:spLocks noGrp="1"/>
          </p:cNvSpPr>
          <p:nvPr>
            <p:ph type="title"/>
          </p:nvPr>
        </p:nvSpPr>
        <p:spPr/>
        <p:txBody>
          <a:bodyPr/>
          <a:lstStyle/>
          <a:p>
            <a:r>
              <a:rPr lang="en-US" dirty="0"/>
              <a:t>Question 6: Varying the Hidden Layers</a:t>
            </a:r>
          </a:p>
        </p:txBody>
      </p:sp>
      <p:sp>
        <p:nvSpPr>
          <p:cNvPr id="3" name="Content Placeholder 2">
            <a:extLst>
              <a:ext uri="{FF2B5EF4-FFF2-40B4-BE49-F238E27FC236}">
                <a16:creationId xmlns:a16="http://schemas.microsoft.com/office/drawing/2014/main" id="{7E073560-6238-CEC5-FEEE-136A29552665}"/>
              </a:ext>
            </a:extLst>
          </p:cNvPr>
          <p:cNvSpPr>
            <a:spLocks noGrp="1"/>
          </p:cNvSpPr>
          <p:nvPr>
            <p:ph idx="1"/>
          </p:nvPr>
        </p:nvSpPr>
        <p:spPr/>
        <p:txBody>
          <a:bodyPr/>
          <a:lstStyle/>
          <a:p>
            <a:pPr marL="0" indent="0">
              <a:buNone/>
            </a:pPr>
            <a:r>
              <a:rPr lang="en-US" dirty="0"/>
              <a:t>Create a learning curve for </a:t>
            </a:r>
            <a:r>
              <a:rPr lang="en-US" b="1" dirty="0">
                <a:solidFill>
                  <a:schemeClr val="accent1"/>
                </a:solidFill>
              </a:rPr>
              <a:t>testCarData </a:t>
            </a:r>
            <a:r>
              <a:rPr lang="en-US" dirty="0"/>
              <a:t>where the number of hidden layer perceptrons is the independent variable and the average accuracy is the dependent variable. </a:t>
            </a:r>
          </a:p>
          <a:p>
            <a:pPr marL="0" indent="0">
              <a:buNone/>
            </a:pPr>
            <a:endParaRPr lang="en-US" dirty="0"/>
          </a:p>
          <a:p>
            <a:pPr marL="0" indent="0">
              <a:buNone/>
            </a:pPr>
            <a:endParaRPr lang="en-US" dirty="0"/>
          </a:p>
          <a:p>
            <a:pPr marL="0" indent="0" algn="ctr">
              <a:buNone/>
            </a:pPr>
            <a:r>
              <a:rPr lang="en-US" i="1" dirty="0">
                <a:solidFill>
                  <a:schemeClr val="bg1">
                    <a:lumMod val="50000"/>
                  </a:schemeClr>
                </a:solidFill>
              </a:rPr>
              <a:t>[attach your image/graph here]</a:t>
            </a:r>
          </a:p>
        </p:txBody>
      </p:sp>
      <p:pic>
        <p:nvPicPr>
          <p:cNvPr id="5" name="Picture 4">
            <a:extLst>
              <a:ext uri="{FF2B5EF4-FFF2-40B4-BE49-F238E27FC236}">
                <a16:creationId xmlns:a16="http://schemas.microsoft.com/office/drawing/2014/main" id="{DD5CBFD7-466D-8C70-1D59-EDCA6ED5A186}"/>
              </a:ext>
            </a:extLst>
          </p:cNvPr>
          <p:cNvPicPr>
            <a:picLocks noChangeAspect="1"/>
          </p:cNvPicPr>
          <p:nvPr/>
        </p:nvPicPr>
        <p:blipFill>
          <a:blip r:embed="rId2"/>
          <a:stretch>
            <a:fillRect/>
          </a:stretch>
        </p:blipFill>
        <p:spPr>
          <a:xfrm>
            <a:off x="3562940" y="2974428"/>
            <a:ext cx="5066120" cy="3799590"/>
          </a:xfrm>
          <a:prstGeom prst="rect">
            <a:avLst/>
          </a:prstGeom>
        </p:spPr>
      </p:pic>
    </p:spTree>
    <p:extLst>
      <p:ext uri="{BB962C8B-B14F-4D97-AF65-F5344CB8AC3E}">
        <p14:creationId xmlns:p14="http://schemas.microsoft.com/office/powerpoint/2010/main" val="291698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5576-1025-1CFF-01D2-B133909EEBBB}"/>
              </a:ext>
            </a:extLst>
          </p:cNvPr>
          <p:cNvSpPr>
            <a:spLocks noGrp="1"/>
          </p:cNvSpPr>
          <p:nvPr>
            <p:ph type="title"/>
          </p:nvPr>
        </p:nvSpPr>
        <p:spPr/>
        <p:txBody>
          <a:bodyPr/>
          <a:lstStyle/>
          <a:p>
            <a:r>
              <a:rPr lang="en-US" dirty="0"/>
              <a:t>Question 6: Varying the Hidden Layers</a:t>
            </a:r>
          </a:p>
        </p:txBody>
      </p:sp>
      <p:sp>
        <p:nvSpPr>
          <p:cNvPr id="3" name="Content Placeholder 2">
            <a:extLst>
              <a:ext uri="{FF2B5EF4-FFF2-40B4-BE49-F238E27FC236}">
                <a16:creationId xmlns:a16="http://schemas.microsoft.com/office/drawing/2014/main" id="{4BBF9D33-8DF2-46D8-3314-68D0038D4BC3}"/>
              </a:ext>
            </a:extLst>
          </p:cNvPr>
          <p:cNvSpPr>
            <a:spLocks noGrp="1"/>
          </p:cNvSpPr>
          <p:nvPr>
            <p:ph idx="1"/>
          </p:nvPr>
        </p:nvSpPr>
        <p:spPr>
          <a:xfrm>
            <a:off x="838200" y="1597284"/>
            <a:ext cx="10515600" cy="4892416"/>
          </a:xfrm>
        </p:spPr>
        <p:txBody>
          <a:bodyPr>
            <a:normAutofit/>
          </a:bodyPr>
          <a:lstStyle/>
          <a:p>
            <a:pPr marL="0" indent="0">
              <a:buNone/>
            </a:pPr>
            <a:r>
              <a:rPr lang="en-US" dirty="0"/>
              <a:t>For </a:t>
            </a:r>
            <a:r>
              <a:rPr lang="en-US" b="1" dirty="0">
                <a:solidFill>
                  <a:schemeClr val="accent1"/>
                </a:solidFill>
              </a:rPr>
              <a:t>testCarData</a:t>
            </a:r>
            <a:r>
              <a:rPr lang="en-US" dirty="0"/>
              <a:t>, discuss any notable trends you saw related to increasing the size of the hidden layers in your neural net.</a:t>
            </a:r>
          </a:p>
          <a:p>
            <a:pPr marL="0" indent="0">
              <a:buNone/>
            </a:pPr>
            <a:r>
              <a:rPr lang="en-US" b="1" dirty="0"/>
              <a:t>Answer: </a:t>
            </a:r>
            <a:r>
              <a:rPr lang="en-US" dirty="0"/>
              <a:t>Just like the previous graph, there is a very noticeable jump in accuracy from 0 to 5 hidden layers. After this initial spike, the accuracy increases slightly before plateauing out in the range of 96-99%. It seems that the optimal number of hidden layers is around 10 layers since adding more layers after this don’t really benefit the model and really only adds extra complexity to something that could be accomplished with fewer layers. Overall, accuracy is affected by the number of hidden layers, but adding more layers after a certain point doesn’t necessary help us improve accuracy further, which is similar to the situation in the previous </a:t>
            </a:r>
            <a:r>
              <a:rPr lang="en-US" dirty="0" err="1"/>
              <a:t>testPenData</a:t>
            </a:r>
            <a:r>
              <a:rPr lang="en-US" dirty="0"/>
              <a:t> model. </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89949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FDCA-EB9C-FE91-20CE-16CE105176E8}"/>
              </a:ext>
            </a:extLst>
          </p:cNvPr>
          <p:cNvSpPr>
            <a:spLocks noGrp="1"/>
          </p:cNvSpPr>
          <p:nvPr>
            <p:ph type="title"/>
          </p:nvPr>
        </p:nvSpPr>
        <p:spPr/>
        <p:txBody>
          <a:bodyPr/>
          <a:lstStyle/>
          <a:p>
            <a:r>
              <a:rPr lang="en-US" dirty="0"/>
              <a:t>Question 7 (extra credit): Learning XOR</a:t>
            </a:r>
          </a:p>
        </p:txBody>
      </p:sp>
      <p:sp>
        <p:nvSpPr>
          <p:cNvPr id="3" name="Content Placeholder 2">
            <a:extLst>
              <a:ext uri="{FF2B5EF4-FFF2-40B4-BE49-F238E27FC236}">
                <a16:creationId xmlns:a16="http://schemas.microsoft.com/office/drawing/2014/main" id="{6E4E0F6F-3394-E2F7-6561-09BF689318BA}"/>
              </a:ext>
            </a:extLst>
          </p:cNvPr>
          <p:cNvSpPr>
            <a:spLocks noGrp="1"/>
          </p:cNvSpPr>
          <p:nvPr>
            <p:ph idx="1"/>
          </p:nvPr>
        </p:nvSpPr>
        <p:spPr/>
        <p:txBody>
          <a:bodyPr/>
          <a:lstStyle/>
          <a:p>
            <a:pPr marL="0" indent="0">
              <a:buNone/>
            </a:pPr>
            <a:r>
              <a:rPr lang="en-US" dirty="0"/>
              <a:t>Report the max accuracy, average accuracy, and standard deviation of the neural net that you have trained with 1) no hidden layer, and 2) a hidden layer with various amount of perceptrons (at least 3 different amounts)</a:t>
            </a:r>
          </a:p>
        </p:txBody>
      </p:sp>
      <p:graphicFrame>
        <p:nvGraphicFramePr>
          <p:cNvPr id="4" name="Table 3">
            <a:extLst>
              <a:ext uri="{FF2B5EF4-FFF2-40B4-BE49-F238E27FC236}">
                <a16:creationId xmlns:a16="http://schemas.microsoft.com/office/drawing/2014/main" id="{5287016A-FCF3-A889-2E24-8DDD563EF678}"/>
              </a:ext>
            </a:extLst>
          </p:cNvPr>
          <p:cNvGraphicFramePr>
            <a:graphicFrameLocks noGrp="1"/>
          </p:cNvGraphicFramePr>
          <p:nvPr>
            <p:extLst>
              <p:ext uri="{D42A27DB-BD31-4B8C-83A1-F6EECF244321}">
                <p14:modId xmlns:p14="http://schemas.microsoft.com/office/powerpoint/2010/main" val="2962929448"/>
              </p:ext>
            </p:extLst>
          </p:nvPr>
        </p:nvGraphicFramePr>
        <p:xfrm>
          <a:off x="956214" y="3641173"/>
          <a:ext cx="9960829" cy="1854200"/>
        </p:xfrm>
        <a:graphic>
          <a:graphicData uri="http://schemas.openxmlformats.org/drawingml/2006/table">
            <a:tbl>
              <a:tblPr firstRow="1" bandRow="1">
                <a:tableStyleId>{5C22544A-7EE6-4342-B048-85BDC9FD1C3A}</a:tableStyleId>
              </a:tblPr>
              <a:tblGrid>
                <a:gridCol w="2088069">
                  <a:extLst>
                    <a:ext uri="{9D8B030D-6E8A-4147-A177-3AD203B41FA5}">
                      <a16:colId xmlns:a16="http://schemas.microsoft.com/office/drawing/2014/main" val="3429959564"/>
                    </a:ext>
                  </a:extLst>
                </a:gridCol>
                <a:gridCol w="2051824">
                  <a:extLst>
                    <a:ext uri="{9D8B030D-6E8A-4147-A177-3AD203B41FA5}">
                      <a16:colId xmlns:a16="http://schemas.microsoft.com/office/drawing/2014/main" val="2275662110"/>
                    </a:ext>
                  </a:extLst>
                </a:gridCol>
                <a:gridCol w="1940312">
                  <a:extLst>
                    <a:ext uri="{9D8B030D-6E8A-4147-A177-3AD203B41FA5}">
                      <a16:colId xmlns:a16="http://schemas.microsoft.com/office/drawing/2014/main" val="1923054707"/>
                    </a:ext>
                  </a:extLst>
                </a:gridCol>
                <a:gridCol w="1940312">
                  <a:extLst>
                    <a:ext uri="{9D8B030D-6E8A-4147-A177-3AD203B41FA5}">
                      <a16:colId xmlns:a16="http://schemas.microsoft.com/office/drawing/2014/main" val="1093576241"/>
                    </a:ext>
                  </a:extLst>
                </a:gridCol>
                <a:gridCol w="1940312">
                  <a:extLst>
                    <a:ext uri="{9D8B030D-6E8A-4147-A177-3AD203B41FA5}">
                      <a16:colId xmlns:a16="http://schemas.microsoft.com/office/drawing/2014/main" val="3295709595"/>
                    </a:ext>
                  </a:extLst>
                </a:gridCol>
              </a:tblGrid>
              <a:tr h="370840">
                <a:tc>
                  <a:txBody>
                    <a:bodyPr/>
                    <a:lstStyle/>
                    <a:p>
                      <a:endParaRPr lang="en-US" dirty="0"/>
                    </a:p>
                  </a:txBody>
                  <a:tcPr/>
                </a:tc>
                <a:tc>
                  <a:txBody>
                    <a:bodyPr/>
                    <a:lstStyle/>
                    <a:p>
                      <a:pPr algn="ctr"/>
                      <a:r>
                        <a:rPr lang="en-US" dirty="0"/>
                        <a:t>No Hidden Layer</a:t>
                      </a:r>
                    </a:p>
                  </a:txBody>
                  <a:tcPr/>
                </a:tc>
                <a:tc gridSpan="3">
                  <a:txBody>
                    <a:bodyPr/>
                    <a:lstStyle/>
                    <a:p>
                      <a:pPr algn="ctr"/>
                      <a:r>
                        <a:rPr lang="en-US" dirty="0"/>
                        <a:t>Hidden Layer</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867165206"/>
                  </a:ext>
                </a:extLst>
              </a:tr>
              <a:tr h="370840">
                <a:tc>
                  <a:txBody>
                    <a:bodyPr/>
                    <a:lstStyle/>
                    <a:p>
                      <a:endParaRPr lang="en-US" dirty="0"/>
                    </a:p>
                  </a:txBody>
                  <a:tcPr/>
                </a:tc>
                <a:tc>
                  <a:txBody>
                    <a:bodyPr/>
                    <a:lstStyle/>
                    <a:p>
                      <a:pPr algn="ctr"/>
                      <a:endParaRPr lang="en-US" dirty="0"/>
                    </a:p>
                  </a:txBody>
                  <a:tcPr/>
                </a:tc>
                <a:tc>
                  <a:txBody>
                    <a:bodyPr/>
                    <a:lstStyle/>
                    <a:p>
                      <a:pPr algn="ctr"/>
                      <a:r>
                        <a:rPr lang="en-US" dirty="0"/>
                        <a:t>15 perceptrons</a:t>
                      </a:r>
                    </a:p>
                  </a:txBody>
                  <a:tcPr/>
                </a:tc>
                <a:tc>
                  <a:txBody>
                    <a:bodyPr/>
                    <a:lstStyle/>
                    <a:p>
                      <a:pPr algn="ctr"/>
                      <a:r>
                        <a:rPr lang="en-US" dirty="0"/>
                        <a:t>35 perceptrons</a:t>
                      </a:r>
                    </a:p>
                  </a:txBody>
                  <a:tcPr/>
                </a:tc>
                <a:tc>
                  <a:txBody>
                    <a:bodyPr/>
                    <a:lstStyle/>
                    <a:p>
                      <a:pPr algn="ctr"/>
                      <a:r>
                        <a:rPr lang="en-US" dirty="0"/>
                        <a:t>45 perceptrons</a:t>
                      </a:r>
                    </a:p>
                  </a:txBody>
                  <a:tcPr/>
                </a:tc>
                <a:extLst>
                  <a:ext uri="{0D108BD9-81ED-4DB2-BD59-A6C34878D82A}">
                    <a16:rowId xmlns:a16="http://schemas.microsoft.com/office/drawing/2014/main" val="2812109638"/>
                  </a:ext>
                </a:extLst>
              </a:tr>
              <a:tr h="370840">
                <a:tc>
                  <a:txBody>
                    <a:bodyPr/>
                    <a:lstStyle/>
                    <a:p>
                      <a:r>
                        <a:rPr lang="en-US" dirty="0"/>
                        <a:t>Max Accuracy</a:t>
                      </a:r>
                    </a:p>
                  </a:txBody>
                  <a:tcPr/>
                </a:tc>
                <a:tc>
                  <a:txBody>
                    <a:bodyPr/>
                    <a:lstStyle/>
                    <a:p>
                      <a:pPr algn="ctr"/>
                      <a:r>
                        <a:rPr lang="en-US" dirty="0"/>
                        <a:t>0.5</a:t>
                      </a:r>
                    </a:p>
                  </a:txBody>
                  <a:tcPr/>
                </a:tc>
                <a:tc>
                  <a:txBody>
                    <a:bodyPr/>
                    <a:lstStyle/>
                    <a:p>
                      <a:pPr algn="ctr"/>
                      <a:r>
                        <a:rPr lang="en-US" dirty="0"/>
                        <a:t>0.75</a:t>
                      </a:r>
                    </a:p>
                  </a:txBody>
                  <a:tcPr/>
                </a:tc>
                <a:tc>
                  <a:txBody>
                    <a:bodyPr/>
                    <a:lstStyle/>
                    <a:p>
                      <a:pPr algn="ctr"/>
                      <a:r>
                        <a:rPr lang="en-US" dirty="0"/>
                        <a:t>1.0</a:t>
                      </a:r>
                    </a:p>
                  </a:txBody>
                  <a:tcPr/>
                </a:tc>
                <a:tc>
                  <a:txBody>
                    <a:bodyPr/>
                    <a:lstStyle/>
                    <a:p>
                      <a:pPr algn="ctr"/>
                      <a:r>
                        <a:rPr lang="en-US" dirty="0"/>
                        <a:t>1.0</a:t>
                      </a:r>
                    </a:p>
                  </a:txBody>
                  <a:tcPr/>
                </a:tc>
                <a:extLst>
                  <a:ext uri="{0D108BD9-81ED-4DB2-BD59-A6C34878D82A}">
                    <a16:rowId xmlns:a16="http://schemas.microsoft.com/office/drawing/2014/main" val="906311668"/>
                  </a:ext>
                </a:extLst>
              </a:tr>
              <a:tr h="370840">
                <a:tc>
                  <a:txBody>
                    <a:bodyPr/>
                    <a:lstStyle/>
                    <a:p>
                      <a:r>
                        <a:rPr lang="en-US" dirty="0"/>
                        <a:t>Avg Accuracy</a:t>
                      </a:r>
                    </a:p>
                  </a:txBody>
                  <a:tcPr/>
                </a:tc>
                <a:tc>
                  <a:txBody>
                    <a:bodyPr/>
                    <a:lstStyle/>
                    <a:p>
                      <a:pPr algn="ctr"/>
                      <a:r>
                        <a:rPr lang="en-US" dirty="0"/>
                        <a:t>0.3</a:t>
                      </a:r>
                    </a:p>
                  </a:txBody>
                  <a:tcPr/>
                </a:tc>
                <a:tc>
                  <a:txBody>
                    <a:bodyPr/>
                    <a:lstStyle/>
                    <a:p>
                      <a:pPr algn="ctr"/>
                      <a:r>
                        <a:rPr lang="en-US" dirty="0"/>
                        <a:t>0.5</a:t>
                      </a:r>
                    </a:p>
                  </a:txBody>
                  <a:tcPr/>
                </a:tc>
                <a:tc>
                  <a:txBody>
                    <a:bodyPr/>
                    <a:lstStyle/>
                    <a:p>
                      <a:pPr algn="ctr"/>
                      <a:r>
                        <a:rPr lang="en-US" dirty="0"/>
                        <a:t>0.8</a:t>
                      </a:r>
                    </a:p>
                  </a:txBody>
                  <a:tcPr/>
                </a:tc>
                <a:tc>
                  <a:txBody>
                    <a:bodyPr/>
                    <a:lstStyle/>
                    <a:p>
                      <a:pPr algn="ctr"/>
                      <a:r>
                        <a:rPr lang="en-US" dirty="0"/>
                        <a:t>0.95</a:t>
                      </a:r>
                    </a:p>
                  </a:txBody>
                  <a:tcPr/>
                </a:tc>
                <a:extLst>
                  <a:ext uri="{0D108BD9-81ED-4DB2-BD59-A6C34878D82A}">
                    <a16:rowId xmlns:a16="http://schemas.microsoft.com/office/drawing/2014/main" val="2093091422"/>
                  </a:ext>
                </a:extLst>
              </a:tr>
              <a:tr h="370840">
                <a:tc>
                  <a:txBody>
                    <a:bodyPr/>
                    <a:lstStyle/>
                    <a:p>
                      <a:r>
                        <a:rPr lang="en-US" dirty="0"/>
                        <a:t>Standard Deviation</a:t>
                      </a:r>
                    </a:p>
                  </a:txBody>
                  <a:tcPr/>
                </a:tc>
                <a:tc>
                  <a:txBody>
                    <a:bodyPr/>
                    <a:lstStyle/>
                    <a:p>
                      <a:pPr algn="ctr"/>
                      <a:r>
                        <a:rPr lang="en-US" dirty="0"/>
                        <a:t>0.24494897427831</a:t>
                      </a:r>
                    </a:p>
                  </a:txBody>
                  <a:tcPr/>
                </a:tc>
                <a:tc>
                  <a:txBody>
                    <a:bodyPr/>
                    <a:lstStyle/>
                    <a:p>
                      <a:pPr algn="ctr"/>
                      <a:r>
                        <a:rPr lang="en-US" dirty="0"/>
                        <a:t>0.2738612787525</a:t>
                      </a:r>
                    </a:p>
                  </a:txBody>
                  <a:tcPr/>
                </a:tc>
                <a:tc>
                  <a:txBody>
                    <a:bodyPr/>
                    <a:lstStyle/>
                    <a:p>
                      <a:pPr algn="ctr"/>
                      <a:r>
                        <a:rPr lang="en-US" dirty="0"/>
                        <a:t>0.187082869338</a:t>
                      </a:r>
                    </a:p>
                  </a:txBody>
                  <a:tcPr/>
                </a:tc>
                <a:tc>
                  <a:txBody>
                    <a:bodyPr/>
                    <a:lstStyle/>
                    <a:p>
                      <a:pPr algn="ctr"/>
                      <a:r>
                        <a:rPr lang="en-US" dirty="0"/>
                        <a:t>0.1</a:t>
                      </a:r>
                    </a:p>
                  </a:txBody>
                  <a:tcPr/>
                </a:tc>
                <a:extLst>
                  <a:ext uri="{0D108BD9-81ED-4DB2-BD59-A6C34878D82A}">
                    <a16:rowId xmlns:a16="http://schemas.microsoft.com/office/drawing/2014/main" val="1935577325"/>
                  </a:ext>
                </a:extLst>
              </a:tr>
            </a:tbl>
          </a:graphicData>
        </a:graphic>
      </p:graphicFrame>
    </p:spTree>
    <p:extLst>
      <p:ext uri="{BB962C8B-B14F-4D97-AF65-F5344CB8AC3E}">
        <p14:creationId xmlns:p14="http://schemas.microsoft.com/office/powerpoint/2010/main" val="2900859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cd04f37-61de-4efe-8deb-41caa9b443e6">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848A6A150DE2B4D9E39EBD463A4E71C" ma:contentTypeVersion="7" ma:contentTypeDescription="Create a new document." ma:contentTypeScope="" ma:versionID="a15653001aa0b3746dee938cebba7eea">
  <xsd:schema xmlns:xsd="http://www.w3.org/2001/XMLSchema" xmlns:xs="http://www.w3.org/2001/XMLSchema" xmlns:p="http://schemas.microsoft.com/office/2006/metadata/properties" xmlns:ns2="3cd04f37-61de-4efe-8deb-41caa9b443e6" targetNamespace="http://schemas.microsoft.com/office/2006/metadata/properties" ma:root="true" ma:fieldsID="b211b56fd2ae32ec40bcfadbf36bf3ec" ns2:_="">
    <xsd:import namespace="3cd04f37-61de-4efe-8deb-41caa9b443e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d04f37-61de-4efe-8deb-41caa9b443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2506c3-735d-4e70-aa79-204d06275b9f"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D64FAB-7221-4C50-8C9C-CC74698F23CF}">
  <ds:schemaRefs>
    <ds:schemaRef ds:uri="http://schemas.microsoft.com/office/2006/metadata/properties"/>
    <ds:schemaRef ds:uri="http://schemas.microsoft.com/office/infopath/2007/PartnerControls"/>
    <ds:schemaRef ds:uri="3cd04f37-61de-4efe-8deb-41caa9b443e6"/>
  </ds:schemaRefs>
</ds:datastoreItem>
</file>

<file path=customXml/itemProps2.xml><?xml version="1.0" encoding="utf-8"?>
<ds:datastoreItem xmlns:ds="http://schemas.openxmlformats.org/officeDocument/2006/customXml" ds:itemID="{2C8C551B-A7EB-4714-A850-95836CCFC4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d04f37-61de-4efe-8deb-41caa9b443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F5940B-7EB4-4A2B-BFAE-53D59BF17B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1176</TotalTime>
  <Words>1310</Words>
  <Application>Microsoft Office PowerPoint</Application>
  <PresentationFormat>Widescreen</PresentationFormat>
  <Paragraphs>152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ui-sans-serif</vt:lpstr>
      <vt:lpstr>Office Theme</vt:lpstr>
      <vt:lpstr>Neural Net Report</vt:lpstr>
      <vt:lpstr>Question 5: Learning With Restarts</vt:lpstr>
      <vt:lpstr>Question 6: Varying the Hidden Layers</vt:lpstr>
      <vt:lpstr>Question 6: Varying the Hidden Layers</vt:lpstr>
      <vt:lpstr>Question 6: Varying the Hidden Layers</vt:lpstr>
      <vt:lpstr>Question 6: Varying the Hidden Layers</vt:lpstr>
      <vt:lpstr>Question 6: Varying the Hidden Layers</vt:lpstr>
      <vt:lpstr>Question 6: Varying the Hidden Layers</vt:lpstr>
      <vt:lpstr>Question 7 (extra credit): Learning XOR</vt:lpstr>
      <vt:lpstr>Question 7 (extra credit): Learning XOR</vt:lpstr>
      <vt:lpstr>Question 7 (extra credit): Learning XOR</vt:lpstr>
      <vt:lpstr>Question 8 (extra credit): Novel Dataset</vt:lpstr>
      <vt:lpstr>Question 8 (extra credit): Run Stats</vt:lpstr>
      <vt:lpstr>Question 8 (extra credit): Novel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 Report</dc:title>
  <dc:creator>Dang, Ha H</dc:creator>
  <cp:lastModifiedBy>Luwa, Lucas</cp:lastModifiedBy>
  <cp:revision>22</cp:revision>
  <dcterms:created xsi:type="dcterms:W3CDTF">2022-11-05T15:55:17Z</dcterms:created>
  <dcterms:modified xsi:type="dcterms:W3CDTF">2023-12-06T01:24:12Z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0x0101006848A6A150DE2B4D9E39EBD463A4E71C</vt:lpwstr>
  </property>
  <property fmtid="{D5CDD505-2E9C-101B-9397-08002B2CF9AE}" pid="3" name="MediaServiceImageTags">
    <vt:lpwstr/>
  </property>
</Properties>
</file>