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AB536-369D-4D38-A202-F01DF83D0C01}" v="17" dt="2022-11-07T20:04:35.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62" autoAdjust="0"/>
    <p:restoredTop sz="95033" autoAdjust="0"/>
  </p:normalViewPr>
  <p:slideViewPr>
    <p:cSldViewPr snapToGrid="0" snapToObjects="1">
      <p:cViewPr>
        <p:scale>
          <a:sx n="82" d="100"/>
          <a:sy n="82" d="100"/>
        </p:scale>
        <p:origin x="37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ichael J" userId="S::mryan47@gatech.edu::8e35f3ba-8384-4c3a-9beb-47e491e5204f" providerId="AD" clId="Web-{4B8AB536-369D-4D38-A202-F01DF83D0C01}"/>
    <pc:docChg chg="addSld modSld sldOrd">
      <pc:chgData name="Ryan, Michael J" userId="S::mryan47@gatech.edu::8e35f3ba-8384-4c3a-9beb-47e491e5204f" providerId="AD" clId="Web-{4B8AB536-369D-4D38-A202-F01DF83D0C01}" dt="2022-11-07T20:04:35.424" v="14"/>
      <pc:docMkLst>
        <pc:docMk/>
      </pc:docMkLst>
      <pc:sldChg chg="ord">
        <pc:chgData name="Ryan, Michael J" userId="S::mryan47@gatech.edu::8e35f3ba-8384-4c3a-9beb-47e491e5204f" providerId="AD" clId="Web-{4B8AB536-369D-4D38-A202-F01DF83D0C01}" dt="2022-11-07T20:04:35.424" v="14"/>
        <pc:sldMkLst>
          <pc:docMk/>
          <pc:sldMk cId="780547761" sldId="268"/>
        </pc:sldMkLst>
      </pc:sldChg>
      <pc:sldChg chg="modSp new">
        <pc:chgData name="Ryan, Michael J" userId="S::mryan47@gatech.edu::8e35f3ba-8384-4c3a-9beb-47e491e5204f" providerId="AD" clId="Web-{4B8AB536-369D-4D38-A202-F01DF83D0C01}" dt="2022-11-07T20:04:02.595" v="13" actId="20577"/>
        <pc:sldMkLst>
          <pc:docMk/>
          <pc:sldMk cId="651892745" sldId="269"/>
        </pc:sldMkLst>
        <pc:spChg chg="mod">
          <ac:chgData name="Ryan, Michael J" userId="S::mryan47@gatech.edu::8e35f3ba-8384-4c3a-9beb-47e491e5204f" providerId="AD" clId="Web-{4B8AB536-369D-4D38-A202-F01DF83D0C01}" dt="2022-11-07T20:03:58.376" v="11" actId="20577"/>
          <ac:spMkLst>
            <pc:docMk/>
            <pc:sldMk cId="651892745" sldId="269"/>
            <ac:spMk id="2" creationId="{3110671C-3C6F-16F0-0F16-CD5E54625D04}"/>
          </ac:spMkLst>
        </pc:spChg>
        <pc:spChg chg="mod">
          <ac:chgData name="Ryan, Michael J" userId="S::mryan47@gatech.edu::8e35f3ba-8384-4c3a-9beb-47e491e5204f" providerId="AD" clId="Web-{4B8AB536-369D-4D38-A202-F01DF83D0C01}" dt="2022-11-07T20:04:02.595" v="13" actId="20577"/>
          <ac:spMkLst>
            <pc:docMk/>
            <pc:sldMk cId="651892745" sldId="269"/>
            <ac:spMk id="3" creationId="{606E3B0F-9A7D-D85C-5006-769C7F7DD6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68BE-1F29-7C6C-3B10-EEA0FBBAD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21320-C809-D2B6-0451-6180AD6C6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1811B8-902E-FD28-FACE-26588135DF9C}"/>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5" name="Footer Placeholder 4">
            <a:extLst>
              <a:ext uri="{FF2B5EF4-FFF2-40B4-BE49-F238E27FC236}">
                <a16:creationId xmlns:a16="http://schemas.microsoft.com/office/drawing/2014/main" id="{EEF60BF3-A320-3A5C-E2E2-ED6F85262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BA5F0-E4D7-F0A4-BD5E-F44E72178442}"/>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66992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5407-6DA8-6107-4A71-C954A7FB2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80F950-EBD5-E9FF-8521-9B63135B3D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6EA14-F3AF-C1BD-3624-8F2C517D9D75}"/>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5" name="Footer Placeholder 4">
            <a:extLst>
              <a:ext uri="{FF2B5EF4-FFF2-40B4-BE49-F238E27FC236}">
                <a16:creationId xmlns:a16="http://schemas.microsoft.com/office/drawing/2014/main" id="{BE6256E2-2954-9FF5-8EFD-58B188D0B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CA50B-171D-4C10-FC8E-BF116A770629}"/>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210912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E4997-A6FD-1699-2C71-FB7D50F78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921DD4-6CFE-77BA-89B9-B7E98B86A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09EC5-D194-FA1A-73E7-4298A00A5C32}"/>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5" name="Footer Placeholder 4">
            <a:extLst>
              <a:ext uri="{FF2B5EF4-FFF2-40B4-BE49-F238E27FC236}">
                <a16:creationId xmlns:a16="http://schemas.microsoft.com/office/drawing/2014/main" id="{9F52BD3D-ADFB-B04A-9D53-E72473CB9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0A449-82D5-82C3-2ABD-3FFADB5F9131}"/>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406215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E1B7-3888-DBF0-48AA-34C92D10D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575CD-641B-CF01-C420-DB1596EDE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EDA9C-48F7-0640-D299-0789DA32F3CA}"/>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5" name="Footer Placeholder 4">
            <a:extLst>
              <a:ext uri="{FF2B5EF4-FFF2-40B4-BE49-F238E27FC236}">
                <a16:creationId xmlns:a16="http://schemas.microsoft.com/office/drawing/2014/main" id="{96C7BE52-26E6-B550-0C33-09EA30ABA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7D46C-B950-C835-7423-7EB58DC1693C}"/>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84272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C32B-AAA7-6515-D73E-AFEF4A23F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A0666-3189-4BF8-77C1-498A43FB2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15EFE-3990-99C8-5DF3-EC5D45D65424}"/>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5" name="Footer Placeholder 4">
            <a:extLst>
              <a:ext uri="{FF2B5EF4-FFF2-40B4-BE49-F238E27FC236}">
                <a16:creationId xmlns:a16="http://schemas.microsoft.com/office/drawing/2014/main" id="{2B413943-A26F-B9B3-574E-4748134F6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918D5-4A1A-9B47-814F-F7E657051F92}"/>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24984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ACF9-A0A1-30AF-4F5B-98A485EE1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2DBEC-6DFC-C27C-958A-81EF585F3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5A7768-EF5E-01F9-4DE7-59C6C9B05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387597-7F0E-F505-DC2A-BAD14880F2AC}"/>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6" name="Footer Placeholder 5">
            <a:extLst>
              <a:ext uri="{FF2B5EF4-FFF2-40B4-BE49-F238E27FC236}">
                <a16:creationId xmlns:a16="http://schemas.microsoft.com/office/drawing/2014/main" id="{5E94D82C-6062-FA65-63CC-921A16450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8CC43-0F6F-CDBB-8501-A9D951D1AFA2}"/>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78666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9975-517C-0E40-CFF2-E7EAFBC2CD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9985-BB26-3028-2DB3-FCF98B8CF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B3D59-B31E-DBDC-2696-05B4A0986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1F2D14-B9DA-FA91-C293-10A548B9A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47802-02B9-8368-C310-205C8CB27D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1A1CC2-2679-0CC3-CB0C-16E0EF64B45F}"/>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8" name="Footer Placeholder 7">
            <a:extLst>
              <a:ext uri="{FF2B5EF4-FFF2-40B4-BE49-F238E27FC236}">
                <a16:creationId xmlns:a16="http://schemas.microsoft.com/office/drawing/2014/main" id="{3DEC65FA-F5ED-809C-5FDE-EA5531430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C1D29D-8E1A-BFB8-230A-7C351626BF2A}"/>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05057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4283-DE15-E98B-0F82-93825CEC5B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D85FE-0A4A-DF01-4393-4FAD58A29824}"/>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4" name="Footer Placeholder 3">
            <a:extLst>
              <a:ext uri="{FF2B5EF4-FFF2-40B4-BE49-F238E27FC236}">
                <a16:creationId xmlns:a16="http://schemas.microsoft.com/office/drawing/2014/main" id="{1D9F7A94-BF40-E172-350B-8AA6047DB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40026-ED6C-06B8-2252-162B35926931}"/>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396883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707FB-66F1-384F-D215-8ACB7445B20C}"/>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3" name="Footer Placeholder 2">
            <a:extLst>
              <a:ext uri="{FF2B5EF4-FFF2-40B4-BE49-F238E27FC236}">
                <a16:creationId xmlns:a16="http://schemas.microsoft.com/office/drawing/2014/main" id="{0479791A-9921-DC79-D820-1F2765CB40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F0842-F8AC-3E41-74E8-A252D7CDEAF0}"/>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7073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9EB6-25F8-F933-BE7D-741CDDB64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C767F-4680-30CC-15AC-9BAC17A5C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7B1826-D3E9-2498-C706-849EE1BB8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EB427-A2C6-3734-E8F4-2096AB939BD5}"/>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6" name="Footer Placeholder 5">
            <a:extLst>
              <a:ext uri="{FF2B5EF4-FFF2-40B4-BE49-F238E27FC236}">
                <a16:creationId xmlns:a16="http://schemas.microsoft.com/office/drawing/2014/main" id="{9C3F1638-64A8-5150-DBB0-C855D7989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E7318-DDE1-AE74-7ED6-6CB552F9A18F}"/>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201990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96B0-6F02-FFE0-EE05-F12DD8CEE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19FB81-D15F-893A-4FEC-2D5FCFC85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01E6B-095F-4C80-3009-9D8283D9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17226-2A7A-3F92-AABD-5BBE621EF588}"/>
              </a:ext>
            </a:extLst>
          </p:cNvPr>
          <p:cNvSpPr>
            <a:spLocks noGrp="1"/>
          </p:cNvSpPr>
          <p:nvPr>
            <p:ph type="dt" sz="half" idx="10"/>
          </p:nvPr>
        </p:nvSpPr>
        <p:spPr/>
        <p:txBody>
          <a:bodyPr/>
          <a:lstStyle/>
          <a:p>
            <a:fld id="{67341EB0-0461-CD43-85FB-D0CB82766506}" type="datetimeFigureOut">
              <a:rPr lang="en-US" smtClean="0"/>
              <a:t>12/4/2023</a:t>
            </a:fld>
            <a:endParaRPr lang="en-US"/>
          </a:p>
        </p:txBody>
      </p:sp>
      <p:sp>
        <p:nvSpPr>
          <p:cNvPr id="6" name="Footer Placeholder 5">
            <a:extLst>
              <a:ext uri="{FF2B5EF4-FFF2-40B4-BE49-F238E27FC236}">
                <a16:creationId xmlns:a16="http://schemas.microsoft.com/office/drawing/2014/main" id="{2E412025-0EA2-9247-449B-FFE137B82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CA221-15DD-E749-E64E-D9FB281BCD8B}"/>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0220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0D249-932E-15F7-B08C-4605435BA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82610-0006-9F8B-F57D-6B8FD6918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BC2A5-14A0-AC59-52A0-FA7B9D735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41EB0-0461-CD43-85FB-D0CB82766506}" type="datetimeFigureOut">
              <a:rPr lang="en-US" smtClean="0"/>
              <a:t>12/4/2023</a:t>
            </a:fld>
            <a:endParaRPr lang="en-US"/>
          </a:p>
        </p:txBody>
      </p:sp>
      <p:sp>
        <p:nvSpPr>
          <p:cNvPr id="5" name="Footer Placeholder 4">
            <a:extLst>
              <a:ext uri="{FF2B5EF4-FFF2-40B4-BE49-F238E27FC236}">
                <a16:creationId xmlns:a16="http://schemas.microsoft.com/office/drawing/2014/main" id="{F264921A-E164-5E0F-EC73-8D4CA1006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D71E3-3577-2A51-4AE8-1780FE6C7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4136A-4760-C343-B694-C060346CF7D5}" type="slidenum">
              <a:rPr lang="en-US" smtClean="0"/>
              <a:t>‹#›</a:t>
            </a:fld>
            <a:endParaRPr lang="en-US"/>
          </a:p>
        </p:txBody>
      </p:sp>
    </p:spTree>
    <p:extLst>
      <p:ext uri="{BB962C8B-B14F-4D97-AF65-F5344CB8AC3E}">
        <p14:creationId xmlns:p14="http://schemas.microsoft.com/office/powerpoint/2010/main" val="187676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8A61-4D08-4D16-8645-BCA836AC0C37}"/>
              </a:ext>
            </a:extLst>
          </p:cNvPr>
          <p:cNvSpPr>
            <a:spLocks noGrp="1"/>
          </p:cNvSpPr>
          <p:nvPr>
            <p:ph type="ctrTitle"/>
          </p:nvPr>
        </p:nvSpPr>
        <p:spPr/>
        <p:txBody>
          <a:bodyPr/>
          <a:lstStyle/>
          <a:p>
            <a:r>
              <a:rPr lang="en-US" dirty="0"/>
              <a:t>Neural Net Report</a:t>
            </a:r>
          </a:p>
        </p:txBody>
      </p:sp>
      <p:sp>
        <p:nvSpPr>
          <p:cNvPr id="3" name="Subtitle 2">
            <a:extLst>
              <a:ext uri="{FF2B5EF4-FFF2-40B4-BE49-F238E27FC236}">
                <a16:creationId xmlns:a16="http://schemas.microsoft.com/office/drawing/2014/main" id="{CFFD7185-6E2D-978D-5F87-F4759A867091}"/>
              </a:ext>
            </a:extLst>
          </p:cNvPr>
          <p:cNvSpPr>
            <a:spLocks noGrp="1"/>
          </p:cNvSpPr>
          <p:nvPr>
            <p:ph type="subTitle" idx="1"/>
          </p:nvPr>
        </p:nvSpPr>
        <p:spPr/>
        <p:txBody>
          <a:bodyPr/>
          <a:lstStyle/>
          <a:p>
            <a:r>
              <a:rPr lang="en-US" dirty="0"/>
              <a:t>Your Name: Lucas Luwa</a:t>
            </a:r>
          </a:p>
          <a:p>
            <a:r>
              <a:rPr lang="en-US" dirty="0"/>
              <a:t>Your GT Username: lluwa3</a:t>
            </a:r>
          </a:p>
          <a:p>
            <a:endParaRPr lang="en-US" dirty="0"/>
          </a:p>
        </p:txBody>
      </p:sp>
    </p:spTree>
    <p:extLst>
      <p:ext uri="{BB962C8B-B14F-4D97-AF65-F5344CB8AC3E}">
        <p14:creationId xmlns:p14="http://schemas.microsoft.com/office/powerpoint/2010/main" val="398730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156-9932-5670-6F9E-809250540FF3}"/>
              </a:ext>
            </a:extLst>
          </p:cNvPr>
          <p:cNvSpPr>
            <a:spLocks noGrp="1"/>
          </p:cNvSpPr>
          <p:nvPr>
            <p:ph type="title"/>
          </p:nvPr>
        </p:nvSpPr>
        <p:spPr/>
        <p:txBody>
          <a:bodyPr/>
          <a:lstStyle/>
          <a:p>
            <a:r>
              <a:rPr lang="en-US" dirty="0"/>
              <a:t>Question 7 (extra credit): Learning XOR</a:t>
            </a:r>
          </a:p>
        </p:txBody>
      </p:sp>
      <p:sp>
        <p:nvSpPr>
          <p:cNvPr id="3" name="Content Placeholder 2">
            <a:extLst>
              <a:ext uri="{FF2B5EF4-FFF2-40B4-BE49-F238E27FC236}">
                <a16:creationId xmlns:a16="http://schemas.microsoft.com/office/drawing/2014/main" id="{5BEF9403-3848-6218-4457-C177F7EDE0FE}"/>
              </a:ext>
            </a:extLst>
          </p:cNvPr>
          <p:cNvSpPr>
            <a:spLocks noGrp="1"/>
          </p:cNvSpPr>
          <p:nvPr>
            <p:ph idx="1"/>
          </p:nvPr>
        </p:nvSpPr>
        <p:spPr/>
        <p:txBody>
          <a:bodyPr/>
          <a:lstStyle/>
          <a:p>
            <a:pPr marL="0" indent="0">
              <a:buNone/>
            </a:pPr>
            <a:r>
              <a:rPr lang="en-US" dirty="0"/>
              <a:t>Report the behavior of the trained neural net </a:t>
            </a:r>
            <a:r>
              <a:rPr lang="en-US" b="1" dirty="0">
                <a:solidFill>
                  <a:schemeClr val="accent1"/>
                </a:solidFill>
              </a:rPr>
              <a:t>without a hidden layer</a:t>
            </a:r>
            <a:r>
              <a:rPr lang="en-US" dirty="0"/>
              <a:t>.</a:t>
            </a:r>
          </a:p>
          <a:p>
            <a:pPr marL="0" indent="0">
              <a:buNone/>
            </a:pPr>
            <a:r>
              <a:rPr lang="en-US" dirty="0"/>
              <a:t>Answer:</a:t>
            </a:r>
          </a:p>
        </p:txBody>
      </p:sp>
    </p:spTree>
    <p:extLst>
      <p:ext uri="{BB962C8B-B14F-4D97-AF65-F5344CB8AC3E}">
        <p14:creationId xmlns:p14="http://schemas.microsoft.com/office/powerpoint/2010/main" val="217002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8AAA-C20E-33D9-B73C-E7B85273BBB9}"/>
              </a:ext>
            </a:extLst>
          </p:cNvPr>
          <p:cNvSpPr>
            <a:spLocks noGrp="1"/>
          </p:cNvSpPr>
          <p:nvPr>
            <p:ph type="title"/>
          </p:nvPr>
        </p:nvSpPr>
        <p:spPr/>
        <p:txBody>
          <a:bodyPr/>
          <a:lstStyle/>
          <a:p>
            <a:r>
              <a:rPr lang="en-US" dirty="0"/>
              <a:t>Question 7 (extra credit): Learning XOR</a:t>
            </a:r>
          </a:p>
        </p:txBody>
      </p:sp>
      <p:sp>
        <p:nvSpPr>
          <p:cNvPr id="3" name="Content Placeholder 2">
            <a:extLst>
              <a:ext uri="{FF2B5EF4-FFF2-40B4-BE49-F238E27FC236}">
                <a16:creationId xmlns:a16="http://schemas.microsoft.com/office/drawing/2014/main" id="{68B7797D-5A7A-E5D6-11FA-BE06C54904CF}"/>
              </a:ext>
            </a:extLst>
          </p:cNvPr>
          <p:cNvSpPr>
            <a:spLocks noGrp="1"/>
          </p:cNvSpPr>
          <p:nvPr>
            <p:ph idx="1"/>
          </p:nvPr>
        </p:nvSpPr>
        <p:spPr/>
        <p:txBody>
          <a:bodyPr/>
          <a:lstStyle/>
          <a:p>
            <a:pPr marL="0" indent="0">
              <a:buNone/>
            </a:pPr>
            <a:r>
              <a:rPr lang="en-US" dirty="0"/>
              <a:t>Report the behavior of the trained neural net </a:t>
            </a:r>
            <a:r>
              <a:rPr lang="en-US" b="1" dirty="0">
                <a:solidFill>
                  <a:schemeClr val="accent1"/>
                </a:solidFill>
              </a:rPr>
              <a:t>with a hidden layer</a:t>
            </a:r>
            <a:r>
              <a:rPr lang="en-US" dirty="0"/>
              <a:t>. Are the results what you expected? Explain your observation.</a:t>
            </a:r>
          </a:p>
          <a:p>
            <a:pPr marL="0" indent="0">
              <a:buNone/>
            </a:pPr>
            <a:r>
              <a:rPr lang="en-US" dirty="0"/>
              <a:t>Answer:</a:t>
            </a:r>
          </a:p>
          <a:p>
            <a:pPr marL="0" indent="0">
              <a:buNone/>
            </a:pPr>
            <a:endParaRPr lang="en-US" dirty="0"/>
          </a:p>
        </p:txBody>
      </p:sp>
    </p:spTree>
    <p:extLst>
      <p:ext uri="{BB962C8B-B14F-4D97-AF65-F5344CB8AC3E}">
        <p14:creationId xmlns:p14="http://schemas.microsoft.com/office/powerpoint/2010/main" val="186471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D8B4-C476-381F-FBCD-8DEC94EEEC2A}"/>
              </a:ext>
            </a:extLst>
          </p:cNvPr>
          <p:cNvSpPr>
            <a:spLocks noGrp="1"/>
          </p:cNvSpPr>
          <p:nvPr>
            <p:ph type="title"/>
          </p:nvPr>
        </p:nvSpPr>
        <p:spPr/>
        <p:txBody>
          <a:bodyPr/>
          <a:lstStyle/>
          <a:p>
            <a:r>
              <a:rPr lang="en-US" dirty="0"/>
              <a:t>Question 8 (extra credit): Novel Dataset</a:t>
            </a:r>
          </a:p>
        </p:txBody>
      </p:sp>
      <p:sp>
        <p:nvSpPr>
          <p:cNvPr id="3" name="Content Placeholder 2">
            <a:extLst>
              <a:ext uri="{FF2B5EF4-FFF2-40B4-BE49-F238E27FC236}">
                <a16:creationId xmlns:a16="http://schemas.microsoft.com/office/drawing/2014/main" id="{BBBBFFD9-2217-ADAB-57ED-263EC9912E56}"/>
              </a:ext>
            </a:extLst>
          </p:cNvPr>
          <p:cNvSpPr>
            <a:spLocks noGrp="1"/>
          </p:cNvSpPr>
          <p:nvPr>
            <p:ph idx="1"/>
          </p:nvPr>
        </p:nvSpPr>
        <p:spPr/>
        <p:txBody>
          <a:bodyPr/>
          <a:lstStyle/>
          <a:p>
            <a:pPr marL="0" indent="0">
              <a:buNone/>
            </a:pPr>
            <a:r>
              <a:rPr lang="en-US" dirty="0"/>
              <a:t>List the name and the source of the dataset that you’ve chosen.</a:t>
            </a:r>
          </a:p>
          <a:p>
            <a:r>
              <a:rPr lang="en-US" dirty="0"/>
              <a:t>Name: ______</a:t>
            </a:r>
          </a:p>
          <a:p>
            <a:r>
              <a:rPr lang="en-US" dirty="0"/>
              <a:t>Source (e.g., URLs): ______</a:t>
            </a:r>
          </a:p>
          <a:p>
            <a:r>
              <a:rPr lang="en-US" dirty="0"/>
              <a:t>Briefly describe the dataset: _____</a:t>
            </a:r>
          </a:p>
        </p:txBody>
      </p:sp>
    </p:spTree>
    <p:extLst>
      <p:ext uri="{BB962C8B-B14F-4D97-AF65-F5344CB8AC3E}">
        <p14:creationId xmlns:p14="http://schemas.microsoft.com/office/powerpoint/2010/main" val="305007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671C-3C6F-16F0-0F16-CD5E54625D04}"/>
              </a:ext>
            </a:extLst>
          </p:cNvPr>
          <p:cNvSpPr>
            <a:spLocks noGrp="1"/>
          </p:cNvSpPr>
          <p:nvPr>
            <p:ph type="title"/>
          </p:nvPr>
        </p:nvSpPr>
        <p:spPr/>
        <p:txBody>
          <a:bodyPr/>
          <a:lstStyle/>
          <a:p>
            <a:r>
              <a:rPr lang="en-US" dirty="0">
                <a:cs typeface="Calibri Light"/>
              </a:rPr>
              <a:t>Question 8 (extra credit): Run Stats</a:t>
            </a:r>
            <a:endParaRPr lang="en-US" dirty="0"/>
          </a:p>
        </p:txBody>
      </p:sp>
      <p:sp>
        <p:nvSpPr>
          <p:cNvPr id="3" name="Content Placeholder 2">
            <a:extLst>
              <a:ext uri="{FF2B5EF4-FFF2-40B4-BE49-F238E27FC236}">
                <a16:creationId xmlns:a16="http://schemas.microsoft.com/office/drawing/2014/main" id="{606E3B0F-9A7D-D85C-5006-769C7F7DD687}"/>
              </a:ext>
            </a:extLst>
          </p:cNvPr>
          <p:cNvSpPr>
            <a:spLocks noGrp="1"/>
          </p:cNvSpPr>
          <p:nvPr>
            <p:ph idx="1"/>
          </p:nvPr>
        </p:nvSpPr>
        <p:spPr/>
        <p:txBody>
          <a:bodyPr vert="horz" lIns="91440" tIns="45720" rIns="91440" bIns="45720" rtlCol="0" anchor="t">
            <a:normAutofit/>
          </a:bodyPr>
          <a:lstStyle/>
          <a:p>
            <a:pPr lvl="1"/>
            <a:r>
              <a:rPr lang="en-US" dirty="0">
                <a:ea typeface="+mn-lt"/>
                <a:cs typeface="+mn-lt"/>
              </a:rPr>
              <a:t>Max accuracy: _______</a:t>
            </a:r>
          </a:p>
          <a:p>
            <a:pPr lvl="1"/>
            <a:r>
              <a:rPr lang="en-US" dirty="0">
                <a:ea typeface="+mn-lt"/>
                <a:cs typeface="+mn-lt"/>
              </a:rPr>
              <a:t>Average accuracy: _______</a:t>
            </a:r>
          </a:p>
          <a:p>
            <a:pPr lvl="1"/>
            <a:r>
              <a:rPr lang="en-US" dirty="0">
                <a:ea typeface="+mn-lt"/>
                <a:cs typeface="+mn-lt"/>
              </a:rPr>
              <a:t>Standard deviation: ________</a:t>
            </a:r>
            <a:endParaRPr lang="en-US" dirty="0"/>
          </a:p>
        </p:txBody>
      </p:sp>
    </p:spTree>
    <p:extLst>
      <p:ext uri="{BB962C8B-B14F-4D97-AF65-F5344CB8AC3E}">
        <p14:creationId xmlns:p14="http://schemas.microsoft.com/office/powerpoint/2010/main" val="65189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3A04-FF07-7672-4D32-1D0F4C5231D5}"/>
              </a:ext>
            </a:extLst>
          </p:cNvPr>
          <p:cNvSpPr>
            <a:spLocks noGrp="1"/>
          </p:cNvSpPr>
          <p:nvPr>
            <p:ph type="title"/>
          </p:nvPr>
        </p:nvSpPr>
        <p:spPr/>
        <p:txBody>
          <a:bodyPr/>
          <a:lstStyle/>
          <a:p>
            <a:r>
              <a:rPr lang="en-US" dirty="0"/>
              <a:t>Question 8 (extra credit): Novel Dataset</a:t>
            </a:r>
          </a:p>
        </p:txBody>
      </p:sp>
      <p:sp>
        <p:nvSpPr>
          <p:cNvPr id="3" name="Content Placeholder 2">
            <a:extLst>
              <a:ext uri="{FF2B5EF4-FFF2-40B4-BE49-F238E27FC236}">
                <a16:creationId xmlns:a16="http://schemas.microsoft.com/office/drawing/2014/main" id="{7D96882F-B0CC-7870-3441-05CF1EED1C38}"/>
              </a:ext>
            </a:extLst>
          </p:cNvPr>
          <p:cNvSpPr>
            <a:spLocks noGrp="1"/>
          </p:cNvSpPr>
          <p:nvPr>
            <p:ph idx="1"/>
          </p:nvPr>
        </p:nvSpPr>
        <p:spPr/>
        <p:txBody>
          <a:bodyPr/>
          <a:lstStyle/>
          <a:p>
            <a:pPr marL="0" indent="0">
              <a:buNone/>
            </a:pPr>
            <a:r>
              <a:rPr lang="en-US" dirty="0"/>
              <a:t>Describe how to run the code that you’ve set up to train the selected dataset.</a:t>
            </a:r>
          </a:p>
          <a:p>
            <a:pPr marL="0" indent="0">
              <a:buNone/>
            </a:pPr>
            <a:r>
              <a:rPr lang="en-US" dirty="0"/>
              <a:t>Answer:</a:t>
            </a:r>
          </a:p>
        </p:txBody>
      </p:sp>
    </p:spTree>
    <p:extLst>
      <p:ext uri="{BB962C8B-B14F-4D97-AF65-F5344CB8AC3E}">
        <p14:creationId xmlns:p14="http://schemas.microsoft.com/office/powerpoint/2010/main" val="78054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9F57-9210-FAA5-4E81-C3590F76D72F}"/>
              </a:ext>
            </a:extLst>
          </p:cNvPr>
          <p:cNvSpPr>
            <a:spLocks noGrp="1"/>
          </p:cNvSpPr>
          <p:nvPr>
            <p:ph type="title"/>
          </p:nvPr>
        </p:nvSpPr>
        <p:spPr/>
        <p:txBody>
          <a:bodyPr/>
          <a:lstStyle/>
          <a:p>
            <a:r>
              <a:rPr lang="en-US" dirty="0"/>
              <a:t>Question 5: Learning With Restarts</a:t>
            </a:r>
          </a:p>
        </p:txBody>
      </p:sp>
      <p:sp>
        <p:nvSpPr>
          <p:cNvPr id="3" name="Content Placeholder 2">
            <a:extLst>
              <a:ext uri="{FF2B5EF4-FFF2-40B4-BE49-F238E27FC236}">
                <a16:creationId xmlns:a16="http://schemas.microsoft.com/office/drawing/2014/main" id="{F4638D6B-C36B-425E-BF07-2C3959FDAB38}"/>
              </a:ext>
            </a:extLst>
          </p:cNvPr>
          <p:cNvSpPr>
            <a:spLocks noGrp="1"/>
          </p:cNvSpPr>
          <p:nvPr>
            <p:ph idx="1"/>
          </p:nvPr>
        </p:nvSpPr>
        <p:spPr/>
        <p:txBody>
          <a:bodyPr/>
          <a:lstStyle/>
          <a:p>
            <a:pPr marL="514350" indent="-514350">
              <a:buAutoNum type="arabicPeriod"/>
            </a:pPr>
            <a:r>
              <a:rPr lang="en-US" b="1" dirty="0">
                <a:solidFill>
                  <a:schemeClr val="accent1"/>
                </a:solidFill>
              </a:rPr>
              <a:t>testPenData</a:t>
            </a:r>
            <a:r>
              <a:rPr lang="en-US" dirty="0"/>
              <a:t>:</a:t>
            </a:r>
          </a:p>
          <a:p>
            <a:pPr lvl="1"/>
            <a:r>
              <a:rPr lang="en-US" dirty="0"/>
              <a:t>Max accuracy: 0.9102344196683819</a:t>
            </a:r>
          </a:p>
          <a:p>
            <a:pPr lvl="1"/>
            <a:r>
              <a:rPr lang="en-US" dirty="0"/>
              <a:t>Average accuracy</a:t>
            </a:r>
            <a:r>
              <a:rPr lang="en-US"/>
              <a:t>: 0.8999428244711263</a:t>
            </a:r>
            <a:endParaRPr lang="en-US" dirty="0"/>
          </a:p>
          <a:p>
            <a:pPr lvl="1"/>
            <a:r>
              <a:rPr lang="en-US" dirty="0"/>
              <a:t>Standard deviation: 0.008338615247097609</a:t>
            </a:r>
          </a:p>
          <a:p>
            <a:pPr marL="514350" indent="-514350">
              <a:buAutoNum type="arabicPeriod"/>
            </a:pPr>
            <a:r>
              <a:rPr lang="en-US" b="1" dirty="0">
                <a:solidFill>
                  <a:schemeClr val="accent1"/>
                </a:solidFill>
              </a:rPr>
              <a:t>testCarData</a:t>
            </a:r>
            <a:r>
              <a:rPr lang="en-US" dirty="0"/>
              <a:t>:</a:t>
            </a:r>
          </a:p>
          <a:p>
            <a:pPr lvl="1"/>
            <a:r>
              <a:rPr lang="en-US" dirty="0"/>
              <a:t>Max accuracy: 0.995</a:t>
            </a:r>
          </a:p>
          <a:p>
            <a:pPr lvl="1"/>
            <a:r>
              <a:rPr lang="en-US" dirty="0"/>
              <a:t>Average accuracy: 0.985</a:t>
            </a:r>
          </a:p>
          <a:p>
            <a:pPr lvl="1"/>
            <a:r>
              <a:rPr lang="en-US" dirty="0"/>
              <a:t>Standard deviation: 0.008944271909999166</a:t>
            </a:r>
          </a:p>
        </p:txBody>
      </p:sp>
    </p:spTree>
    <p:extLst>
      <p:ext uri="{BB962C8B-B14F-4D97-AF65-F5344CB8AC3E}">
        <p14:creationId xmlns:p14="http://schemas.microsoft.com/office/powerpoint/2010/main" val="425825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A52-5CCA-D781-B87D-79A656A102F3}"/>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3604761F-E52E-3DED-E1FB-42C4F3A428A0}"/>
              </a:ext>
            </a:extLst>
          </p:cNvPr>
          <p:cNvSpPr>
            <a:spLocks noGrp="1"/>
          </p:cNvSpPr>
          <p:nvPr>
            <p:ph idx="1"/>
          </p:nvPr>
        </p:nvSpPr>
        <p:spPr/>
        <p:txBody>
          <a:bodyPr/>
          <a:lstStyle/>
          <a:p>
            <a:pPr marL="0" indent="0">
              <a:buNone/>
            </a:pPr>
            <a:r>
              <a:rPr lang="en-US" dirty="0"/>
              <a:t>Statistic table for </a:t>
            </a:r>
            <a:r>
              <a:rPr lang="en-US" b="1" dirty="0">
                <a:solidFill>
                  <a:schemeClr val="accent1"/>
                </a:solidFill>
              </a:rPr>
              <a:t>testPenData</a:t>
            </a:r>
            <a:r>
              <a:rPr lang="en-US" dirty="0"/>
              <a:t> – report the max, average, and standard deviation at various amount of perceptrons.</a:t>
            </a:r>
          </a:p>
          <a:p>
            <a:pPr marL="0" indent="0">
              <a:buNone/>
            </a:pPr>
            <a:endParaRPr lang="en-US" dirty="0"/>
          </a:p>
        </p:txBody>
      </p:sp>
      <p:graphicFrame>
        <p:nvGraphicFramePr>
          <p:cNvPr id="4" name="Table 4">
            <a:extLst>
              <a:ext uri="{FF2B5EF4-FFF2-40B4-BE49-F238E27FC236}">
                <a16:creationId xmlns:a16="http://schemas.microsoft.com/office/drawing/2014/main" id="{A53B653B-4521-83BE-7A10-E0A3A9C246D0}"/>
              </a:ext>
            </a:extLst>
          </p:cNvPr>
          <p:cNvGraphicFramePr>
            <a:graphicFrameLocks noGrp="1"/>
          </p:cNvGraphicFramePr>
          <p:nvPr>
            <p:extLst>
              <p:ext uri="{D42A27DB-BD31-4B8C-83A1-F6EECF244321}">
                <p14:modId xmlns:p14="http://schemas.microsoft.com/office/powerpoint/2010/main" val="3210640947"/>
              </p:ext>
            </p:extLst>
          </p:nvPr>
        </p:nvGraphicFramePr>
        <p:xfrm>
          <a:off x="838200" y="2927607"/>
          <a:ext cx="10279571" cy="1854200"/>
        </p:xfrm>
        <a:graphic>
          <a:graphicData uri="http://schemas.openxmlformats.org/drawingml/2006/table">
            <a:tbl>
              <a:tblPr firstRow="1" bandRow="1">
                <a:tableStyleId>{5C22544A-7EE6-4342-B048-85BDC9FD1C3A}</a:tableStyleId>
              </a:tblPr>
              <a:tblGrid>
                <a:gridCol w="2171030">
                  <a:extLst>
                    <a:ext uri="{9D8B030D-6E8A-4147-A177-3AD203B41FA5}">
                      <a16:colId xmlns:a16="http://schemas.microsoft.com/office/drawing/2014/main" val="4262339744"/>
                    </a:ext>
                  </a:extLst>
                </a:gridCol>
                <a:gridCol w="900949">
                  <a:extLst>
                    <a:ext uri="{9D8B030D-6E8A-4147-A177-3AD203B41FA5}">
                      <a16:colId xmlns:a16="http://schemas.microsoft.com/office/drawing/2014/main" val="3133736467"/>
                    </a:ext>
                  </a:extLst>
                </a:gridCol>
                <a:gridCol w="900949">
                  <a:extLst>
                    <a:ext uri="{9D8B030D-6E8A-4147-A177-3AD203B41FA5}">
                      <a16:colId xmlns:a16="http://schemas.microsoft.com/office/drawing/2014/main" val="1409629519"/>
                    </a:ext>
                  </a:extLst>
                </a:gridCol>
                <a:gridCol w="900949">
                  <a:extLst>
                    <a:ext uri="{9D8B030D-6E8A-4147-A177-3AD203B41FA5}">
                      <a16:colId xmlns:a16="http://schemas.microsoft.com/office/drawing/2014/main" val="1932928549"/>
                    </a:ext>
                  </a:extLst>
                </a:gridCol>
                <a:gridCol w="900949">
                  <a:extLst>
                    <a:ext uri="{9D8B030D-6E8A-4147-A177-3AD203B41FA5}">
                      <a16:colId xmlns:a16="http://schemas.microsoft.com/office/drawing/2014/main" val="3728644514"/>
                    </a:ext>
                  </a:extLst>
                </a:gridCol>
                <a:gridCol w="900949">
                  <a:extLst>
                    <a:ext uri="{9D8B030D-6E8A-4147-A177-3AD203B41FA5}">
                      <a16:colId xmlns:a16="http://schemas.microsoft.com/office/drawing/2014/main" val="604911367"/>
                    </a:ext>
                  </a:extLst>
                </a:gridCol>
                <a:gridCol w="900949">
                  <a:extLst>
                    <a:ext uri="{9D8B030D-6E8A-4147-A177-3AD203B41FA5}">
                      <a16:colId xmlns:a16="http://schemas.microsoft.com/office/drawing/2014/main" val="3891624900"/>
                    </a:ext>
                  </a:extLst>
                </a:gridCol>
                <a:gridCol w="900949">
                  <a:extLst>
                    <a:ext uri="{9D8B030D-6E8A-4147-A177-3AD203B41FA5}">
                      <a16:colId xmlns:a16="http://schemas.microsoft.com/office/drawing/2014/main" val="1658042070"/>
                    </a:ext>
                  </a:extLst>
                </a:gridCol>
                <a:gridCol w="900949">
                  <a:extLst>
                    <a:ext uri="{9D8B030D-6E8A-4147-A177-3AD203B41FA5}">
                      <a16:colId xmlns:a16="http://schemas.microsoft.com/office/drawing/2014/main" val="2022906209"/>
                    </a:ext>
                  </a:extLst>
                </a:gridCol>
                <a:gridCol w="900949">
                  <a:extLst>
                    <a:ext uri="{9D8B030D-6E8A-4147-A177-3AD203B41FA5}">
                      <a16:colId xmlns:a16="http://schemas.microsoft.com/office/drawing/2014/main" val="2015315296"/>
                    </a:ext>
                  </a:extLst>
                </a:gridCol>
              </a:tblGrid>
              <a:tr h="370840">
                <a:tc>
                  <a:txBody>
                    <a:bodyPr/>
                    <a:lstStyle/>
                    <a:p>
                      <a:endParaRPr lang="en-US" dirty="0"/>
                    </a:p>
                  </a:txBody>
                  <a:tcPr/>
                </a:tc>
                <a:tc gridSpan="9">
                  <a:txBody>
                    <a:bodyPr/>
                    <a:lstStyle/>
                    <a:p>
                      <a:pPr algn="ctr"/>
                      <a:r>
                        <a:rPr lang="en-US" dirty="0"/>
                        <a:t>Number of Perceptrons at the Hidden Layer</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35696366"/>
                  </a:ext>
                </a:extLst>
              </a:tr>
              <a:tr h="370840">
                <a:tc>
                  <a:txBody>
                    <a:bodyPr/>
                    <a:lstStyle/>
                    <a:p>
                      <a:endParaRPr lang="en-US" dirty="0"/>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30</a:t>
                      </a:r>
                    </a:p>
                  </a:txBody>
                  <a:tcPr/>
                </a:tc>
                <a:tc>
                  <a:txBody>
                    <a:bodyPr/>
                    <a:lstStyle/>
                    <a:p>
                      <a:pPr algn="ctr"/>
                      <a:r>
                        <a:rPr lang="en-US" dirty="0"/>
                        <a:t>35</a:t>
                      </a:r>
                    </a:p>
                  </a:txBody>
                  <a:tcPr/>
                </a:tc>
                <a:tc>
                  <a:txBody>
                    <a:bodyPr/>
                    <a:lstStyle/>
                    <a:p>
                      <a:pPr algn="ctr"/>
                      <a:r>
                        <a:rPr lang="en-US" dirty="0"/>
                        <a:t>40</a:t>
                      </a:r>
                    </a:p>
                  </a:txBody>
                  <a:tcPr/>
                </a:tc>
                <a:extLst>
                  <a:ext uri="{0D108BD9-81ED-4DB2-BD59-A6C34878D82A}">
                    <a16:rowId xmlns:a16="http://schemas.microsoft.com/office/drawing/2014/main" val="3484005485"/>
                  </a:ext>
                </a:extLst>
              </a:tr>
              <a:tr h="370840">
                <a:tc>
                  <a:txBody>
                    <a:bodyPr/>
                    <a:lstStyle/>
                    <a:p>
                      <a:r>
                        <a:rPr lang="en-US" dirty="0"/>
                        <a:t>Max Accuracy</a:t>
                      </a:r>
                    </a:p>
                  </a:txBody>
                  <a:tcPr/>
                </a:tc>
                <a:tc>
                  <a:txBody>
                    <a:bodyPr/>
                    <a:lstStyle/>
                    <a:p>
                      <a:pPr algn="ctr"/>
                      <a:r>
                        <a:rPr lang="en-US" dirty="0"/>
                        <a:t>0.0</a:t>
                      </a:r>
                    </a:p>
                  </a:txBody>
                  <a:tcPr/>
                </a:tc>
                <a:tc>
                  <a:txBody>
                    <a:bodyPr/>
                    <a:lstStyle/>
                    <a:p>
                      <a:pPr algn="ctr"/>
                      <a:r>
                        <a:rPr lang="en-US" dirty="0"/>
                        <a:t>0.8525</a:t>
                      </a:r>
                    </a:p>
                  </a:txBody>
                  <a:tcPr/>
                </a:tc>
                <a:tc>
                  <a:txBody>
                    <a:bodyPr/>
                    <a:lstStyle/>
                    <a:p>
                      <a:pPr algn="ctr"/>
                      <a:r>
                        <a:rPr lang="en-US" dirty="0"/>
                        <a:t>0.8991</a:t>
                      </a:r>
                    </a:p>
                  </a:txBody>
                  <a:tcPr/>
                </a:tc>
                <a:tc>
                  <a:txBody>
                    <a:bodyPr/>
                    <a:lstStyle/>
                    <a:p>
                      <a:pPr algn="ctr"/>
                      <a:r>
                        <a:rPr lang="en-US" dirty="0"/>
                        <a:t>0.9097</a:t>
                      </a:r>
                    </a:p>
                  </a:txBody>
                  <a:tcPr/>
                </a:tc>
                <a:tc>
                  <a:txBody>
                    <a:bodyPr/>
                    <a:lstStyle/>
                    <a:p>
                      <a:pPr algn="ctr"/>
                      <a:r>
                        <a:rPr lang="en-US" dirty="0"/>
                        <a:t>0.9091</a:t>
                      </a:r>
                    </a:p>
                  </a:txBody>
                  <a:tcPr/>
                </a:tc>
                <a:tc>
                  <a:txBody>
                    <a:bodyPr/>
                    <a:lstStyle/>
                    <a:p>
                      <a:pPr algn="ctr"/>
                      <a:r>
                        <a:rPr lang="en-US" dirty="0"/>
                        <a:t>0.9097</a:t>
                      </a:r>
                    </a:p>
                  </a:txBody>
                  <a:tcPr/>
                </a:tc>
                <a:tc>
                  <a:txBody>
                    <a:bodyPr/>
                    <a:lstStyle/>
                    <a:p>
                      <a:pPr algn="ctr"/>
                      <a:r>
                        <a:rPr lang="en-US" dirty="0"/>
                        <a:t>0.9054</a:t>
                      </a:r>
                    </a:p>
                  </a:txBody>
                  <a:tcPr/>
                </a:tc>
                <a:tc>
                  <a:txBody>
                    <a:bodyPr/>
                    <a:lstStyle/>
                    <a:p>
                      <a:pPr algn="ctr"/>
                      <a:r>
                        <a:rPr lang="en-US" dirty="0"/>
                        <a:t>0.9045</a:t>
                      </a:r>
                    </a:p>
                  </a:txBody>
                  <a:tcPr/>
                </a:tc>
                <a:tc>
                  <a:txBody>
                    <a:bodyPr/>
                    <a:lstStyle/>
                    <a:p>
                      <a:pPr algn="ctr"/>
                      <a:r>
                        <a:rPr lang="en-US" dirty="0"/>
                        <a:t>0.9039</a:t>
                      </a:r>
                    </a:p>
                  </a:txBody>
                  <a:tcPr/>
                </a:tc>
                <a:extLst>
                  <a:ext uri="{0D108BD9-81ED-4DB2-BD59-A6C34878D82A}">
                    <a16:rowId xmlns:a16="http://schemas.microsoft.com/office/drawing/2014/main" val="2217887442"/>
                  </a:ext>
                </a:extLst>
              </a:tr>
              <a:tr h="370840">
                <a:tc>
                  <a:txBody>
                    <a:bodyPr/>
                    <a:lstStyle/>
                    <a:p>
                      <a:r>
                        <a:rPr lang="en-US" dirty="0"/>
                        <a:t>Avg Accuracy</a:t>
                      </a:r>
                    </a:p>
                  </a:txBody>
                  <a:tcPr/>
                </a:tc>
                <a:tc>
                  <a:txBody>
                    <a:bodyPr/>
                    <a:lstStyle/>
                    <a:p>
                      <a:pPr algn="ctr"/>
                      <a:r>
                        <a:rPr lang="en-US" dirty="0"/>
                        <a:t>0.0</a:t>
                      </a:r>
                    </a:p>
                  </a:txBody>
                  <a:tcPr/>
                </a:tc>
                <a:tc>
                  <a:txBody>
                    <a:bodyPr/>
                    <a:lstStyle/>
                    <a:p>
                      <a:pPr algn="ctr"/>
                      <a:r>
                        <a:rPr lang="en-US" dirty="0"/>
                        <a:t>0.8440</a:t>
                      </a:r>
                    </a:p>
                  </a:txBody>
                  <a:tcPr/>
                </a:tc>
                <a:tc>
                  <a:txBody>
                    <a:bodyPr/>
                    <a:lstStyle/>
                    <a:p>
                      <a:pPr algn="ctr"/>
                      <a:r>
                        <a:rPr lang="en-US" dirty="0"/>
                        <a:t>0.8915</a:t>
                      </a:r>
                    </a:p>
                  </a:txBody>
                  <a:tcPr/>
                </a:tc>
                <a:tc>
                  <a:txBody>
                    <a:bodyPr/>
                    <a:lstStyle/>
                    <a:p>
                      <a:pPr algn="ctr"/>
                      <a:r>
                        <a:rPr lang="en-US" dirty="0"/>
                        <a:t>0.9017</a:t>
                      </a:r>
                    </a:p>
                  </a:txBody>
                  <a:tcPr/>
                </a:tc>
                <a:tc>
                  <a:txBody>
                    <a:bodyPr/>
                    <a:lstStyle/>
                    <a:p>
                      <a:pPr algn="ctr"/>
                      <a:r>
                        <a:rPr lang="en-US" dirty="0"/>
                        <a:t>0.9071</a:t>
                      </a:r>
                    </a:p>
                  </a:txBody>
                  <a:tcPr/>
                </a:tc>
                <a:tc>
                  <a:txBody>
                    <a:bodyPr/>
                    <a:lstStyle/>
                    <a:p>
                      <a:pPr algn="ctr"/>
                      <a:r>
                        <a:rPr lang="en-US" dirty="0"/>
                        <a:t>0.9058</a:t>
                      </a:r>
                    </a:p>
                  </a:txBody>
                  <a:tcPr/>
                </a:tc>
                <a:tc>
                  <a:txBody>
                    <a:bodyPr/>
                    <a:lstStyle/>
                    <a:p>
                      <a:pPr algn="ctr"/>
                      <a:r>
                        <a:rPr lang="en-US" dirty="0"/>
                        <a:t>0.9002</a:t>
                      </a:r>
                    </a:p>
                  </a:txBody>
                  <a:tcPr/>
                </a:tc>
                <a:tc>
                  <a:txBody>
                    <a:bodyPr/>
                    <a:lstStyle/>
                    <a:p>
                      <a:pPr algn="ctr"/>
                      <a:r>
                        <a:rPr lang="en-US" dirty="0"/>
                        <a:t>0.9034</a:t>
                      </a:r>
                    </a:p>
                  </a:txBody>
                  <a:tcPr/>
                </a:tc>
                <a:tc>
                  <a:txBody>
                    <a:bodyPr/>
                    <a:lstStyle/>
                    <a:p>
                      <a:pPr algn="ctr"/>
                      <a:r>
                        <a:rPr lang="en-US" dirty="0"/>
                        <a:t>0.9003</a:t>
                      </a:r>
                    </a:p>
                  </a:txBody>
                  <a:tcPr/>
                </a:tc>
                <a:extLst>
                  <a:ext uri="{0D108BD9-81ED-4DB2-BD59-A6C34878D82A}">
                    <a16:rowId xmlns:a16="http://schemas.microsoft.com/office/drawing/2014/main" val="3661690851"/>
                  </a:ext>
                </a:extLst>
              </a:tr>
              <a:tr h="370840">
                <a:tc>
                  <a:txBody>
                    <a:bodyPr/>
                    <a:lstStyle/>
                    <a:p>
                      <a:r>
                        <a:rPr lang="en-US" dirty="0"/>
                        <a:t>Standard Deviation</a:t>
                      </a:r>
                    </a:p>
                  </a:txBody>
                  <a:tcPr/>
                </a:tc>
                <a:tc>
                  <a:txBody>
                    <a:bodyPr/>
                    <a:lstStyle/>
                    <a:p>
                      <a:pPr algn="ctr"/>
                      <a:r>
                        <a:rPr lang="en-US" dirty="0"/>
                        <a:t>0.0</a:t>
                      </a:r>
                    </a:p>
                  </a:txBody>
                  <a:tcPr/>
                </a:tc>
                <a:tc>
                  <a:txBody>
                    <a:bodyPr/>
                    <a:lstStyle/>
                    <a:p>
                      <a:pPr algn="ctr"/>
                      <a:r>
                        <a:rPr lang="en-US" dirty="0"/>
                        <a:t>0.0065</a:t>
                      </a:r>
                    </a:p>
                  </a:txBody>
                  <a:tcPr/>
                </a:tc>
                <a:tc>
                  <a:txBody>
                    <a:bodyPr/>
                    <a:lstStyle/>
                    <a:p>
                      <a:pPr algn="ctr"/>
                      <a:r>
                        <a:rPr lang="en-US" dirty="0"/>
                        <a:t>0.0060</a:t>
                      </a:r>
                    </a:p>
                  </a:txBody>
                  <a:tcPr/>
                </a:tc>
                <a:tc>
                  <a:txBody>
                    <a:bodyPr/>
                    <a:lstStyle/>
                    <a:p>
                      <a:pPr algn="ctr"/>
                      <a:r>
                        <a:rPr lang="en-US" dirty="0"/>
                        <a:t>0.0065</a:t>
                      </a:r>
                    </a:p>
                  </a:txBody>
                  <a:tcPr/>
                </a:tc>
                <a:tc>
                  <a:txBody>
                    <a:bodyPr/>
                    <a:lstStyle/>
                    <a:p>
                      <a:pPr algn="ctr"/>
                      <a:r>
                        <a:rPr lang="en-US" dirty="0"/>
                        <a:t>0.0013</a:t>
                      </a:r>
                    </a:p>
                  </a:txBody>
                  <a:tcPr/>
                </a:tc>
                <a:tc>
                  <a:txBody>
                    <a:bodyPr/>
                    <a:lstStyle/>
                    <a:p>
                      <a:pPr algn="ctr"/>
                      <a:r>
                        <a:rPr lang="en-US" dirty="0"/>
                        <a:t>0.0027</a:t>
                      </a:r>
                    </a:p>
                  </a:txBody>
                  <a:tcPr/>
                </a:tc>
                <a:tc>
                  <a:txBody>
                    <a:bodyPr/>
                    <a:lstStyle/>
                    <a:p>
                      <a:pPr algn="ctr"/>
                      <a:r>
                        <a:rPr lang="en-US" dirty="0"/>
                        <a:t>0.0074</a:t>
                      </a:r>
                    </a:p>
                  </a:txBody>
                  <a:tcPr/>
                </a:tc>
                <a:tc>
                  <a:txBody>
                    <a:bodyPr/>
                    <a:lstStyle/>
                    <a:p>
                      <a:pPr algn="ctr"/>
                      <a:r>
                        <a:rPr lang="en-US" dirty="0"/>
                        <a:t>0.0008</a:t>
                      </a:r>
                    </a:p>
                  </a:txBody>
                  <a:tcPr/>
                </a:tc>
                <a:tc>
                  <a:txBody>
                    <a:bodyPr/>
                    <a:lstStyle/>
                    <a:p>
                      <a:pPr algn="ctr"/>
                      <a:r>
                        <a:rPr lang="en-US" dirty="0"/>
                        <a:t>0.0022</a:t>
                      </a:r>
                    </a:p>
                  </a:txBody>
                  <a:tcPr/>
                </a:tc>
                <a:extLst>
                  <a:ext uri="{0D108BD9-81ED-4DB2-BD59-A6C34878D82A}">
                    <a16:rowId xmlns:a16="http://schemas.microsoft.com/office/drawing/2014/main" val="706556677"/>
                  </a:ext>
                </a:extLst>
              </a:tr>
            </a:tbl>
          </a:graphicData>
        </a:graphic>
      </p:graphicFrame>
    </p:spTree>
    <p:extLst>
      <p:ext uri="{BB962C8B-B14F-4D97-AF65-F5344CB8AC3E}">
        <p14:creationId xmlns:p14="http://schemas.microsoft.com/office/powerpoint/2010/main" val="32600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1F40-C6EE-E7A6-3994-B3C683DA7162}"/>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7E073560-6238-CEC5-FEEE-136A29552665}"/>
              </a:ext>
            </a:extLst>
          </p:cNvPr>
          <p:cNvSpPr>
            <a:spLocks noGrp="1"/>
          </p:cNvSpPr>
          <p:nvPr>
            <p:ph idx="1"/>
          </p:nvPr>
        </p:nvSpPr>
        <p:spPr/>
        <p:txBody>
          <a:bodyPr/>
          <a:lstStyle/>
          <a:p>
            <a:pPr marL="0" indent="0">
              <a:buNone/>
            </a:pPr>
            <a:r>
              <a:rPr lang="en-US" dirty="0"/>
              <a:t>Create a learning curve for </a:t>
            </a:r>
            <a:r>
              <a:rPr lang="en-US" b="1" dirty="0">
                <a:solidFill>
                  <a:schemeClr val="accent1"/>
                </a:solidFill>
              </a:rPr>
              <a:t>testPenData </a:t>
            </a:r>
            <a:r>
              <a:rPr lang="en-US" dirty="0"/>
              <a:t>where the number of hidden layer perceptrons is the independent variable and the average accuracy is the dependent variable. </a:t>
            </a:r>
          </a:p>
          <a:p>
            <a:pPr marL="0" indent="0">
              <a:buNone/>
            </a:pPr>
            <a:endParaRPr lang="en-US" dirty="0"/>
          </a:p>
          <a:p>
            <a:pPr marL="0" indent="0">
              <a:buNone/>
            </a:pPr>
            <a:endParaRPr lang="en-US" dirty="0"/>
          </a:p>
          <a:p>
            <a:pPr marL="0" indent="0" algn="ctr">
              <a:buNone/>
            </a:pPr>
            <a:r>
              <a:rPr lang="en-US" i="1" dirty="0">
                <a:solidFill>
                  <a:schemeClr val="bg1">
                    <a:lumMod val="50000"/>
                  </a:schemeClr>
                </a:solidFill>
              </a:rPr>
              <a:t>[attach your image/graph here]</a:t>
            </a:r>
          </a:p>
        </p:txBody>
      </p:sp>
      <p:pic>
        <p:nvPicPr>
          <p:cNvPr id="5" name="Picture 4" descr="A graph with a line&#10;&#10;Description automatically generated">
            <a:extLst>
              <a:ext uri="{FF2B5EF4-FFF2-40B4-BE49-F238E27FC236}">
                <a16:creationId xmlns:a16="http://schemas.microsoft.com/office/drawing/2014/main" id="{BBA49EF8-0CAB-D20B-8753-E3112F88E87A}"/>
              </a:ext>
            </a:extLst>
          </p:cNvPr>
          <p:cNvPicPr>
            <a:picLocks noChangeAspect="1"/>
          </p:cNvPicPr>
          <p:nvPr/>
        </p:nvPicPr>
        <p:blipFill>
          <a:blip r:embed="rId2"/>
          <a:stretch>
            <a:fillRect/>
          </a:stretch>
        </p:blipFill>
        <p:spPr>
          <a:xfrm>
            <a:off x="3720112" y="3050315"/>
            <a:ext cx="4751776" cy="3563832"/>
          </a:xfrm>
          <a:prstGeom prst="rect">
            <a:avLst/>
          </a:prstGeom>
        </p:spPr>
      </p:pic>
    </p:spTree>
    <p:extLst>
      <p:ext uri="{BB962C8B-B14F-4D97-AF65-F5344CB8AC3E}">
        <p14:creationId xmlns:p14="http://schemas.microsoft.com/office/powerpoint/2010/main" val="400546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5576-1025-1CFF-01D2-B133909EEBBB}"/>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4BBF9D33-8DF2-46D8-3314-68D0038D4BC3}"/>
              </a:ext>
            </a:extLst>
          </p:cNvPr>
          <p:cNvSpPr>
            <a:spLocks noGrp="1"/>
          </p:cNvSpPr>
          <p:nvPr>
            <p:ph idx="1"/>
          </p:nvPr>
        </p:nvSpPr>
        <p:spPr>
          <a:xfrm>
            <a:off x="838200" y="1825624"/>
            <a:ext cx="10515600" cy="4575175"/>
          </a:xfrm>
        </p:spPr>
        <p:txBody>
          <a:bodyPr>
            <a:normAutofit/>
          </a:bodyPr>
          <a:lstStyle/>
          <a:p>
            <a:pPr marL="0" indent="0">
              <a:buNone/>
            </a:pPr>
            <a:r>
              <a:rPr lang="en-US" dirty="0"/>
              <a:t>For </a:t>
            </a:r>
            <a:r>
              <a:rPr lang="en-US" b="1" dirty="0">
                <a:solidFill>
                  <a:schemeClr val="accent1"/>
                </a:solidFill>
              </a:rPr>
              <a:t>testPenData</a:t>
            </a:r>
            <a:r>
              <a:rPr lang="en-US" dirty="0"/>
              <a:t>, discuss any notable trends you saw related to increasing the size of the hidden layers in your neural net.</a:t>
            </a:r>
          </a:p>
          <a:p>
            <a:pPr marL="0" indent="0">
              <a:buNone/>
            </a:pPr>
            <a:r>
              <a:rPr lang="en-US" b="1" dirty="0"/>
              <a:t>Answer: </a:t>
            </a:r>
            <a:r>
              <a:rPr lang="en-US" dirty="0"/>
              <a:t>There is a very noticeable jump in accuracy from 0 to 5 hidden layers. However, after this, the accuracy increases slightly before plateauing out at around 90%. It seems that the optimal number of hidden layers is between 10 and 15 layers since additional layers after this don’t really benefit the model and really only adds extra complexity to something that could be accomplished with fewer layers. Overall, accuracy is affected by the number of hidden layers, but adding more layers after a certain point doesn’t necessary help us improve accuracy further. </a:t>
            </a:r>
          </a:p>
          <a:p>
            <a:pPr marL="0" indent="0">
              <a:buNone/>
            </a:pPr>
            <a:endParaRPr lang="en-US" dirty="0"/>
          </a:p>
        </p:txBody>
      </p:sp>
    </p:spTree>
    <p:extLst>
      <p:ext uri="{BB962C8B-B14F-4D97-AF65-F5344CB8AC3E}">
        <p14:creationId xmlns:p14="http://schemas.microsoft.com/office/powerpoint/2010/main" val="63047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A52-5CCA-D781-B87D-79A656A102F3}"/>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3604761F-E52E-3DED-E1FB-42C4F3A428A0}"/>
              </a:ext>
            </a:extLst>
          </p:cNvPr>
          <p:cNvSpPr>
            <a:spLocks noGrp="1"/>
          </p:cNvSpPr>
          <p:nvPr>
            <p:ph idx="1"/>
          </p:nvPr>
        </p:nvSpPr>
        <p:spPr/>
        <p:txBody>
          <a:bodyPr/>
          <a:lstStyle/>
          <a:p>
            <a:pPr marL="0" indent="0">
              <a:buNone/>
            </a:pPr>
            <a:r>
              <a:rPr lang="en-US" dirty="0"/>
              <a:t>Statistic table for </a:t>
            </a:r>
            <a:r>
              <a:rPr lang="en-US" b="1" dirty="0">
                <a:solidFill>
                  <a:schemeClr val="accent1"/>
                </a:solidFill>
              </a:rPr>
              <a:t>testCarData</a:t>
            </a:r>
            <a:r>
              <a:rPr lang="en-US" dirty="0"/>
              <a:t> – report the max, average, and standard deviation at various amount of perceptrons.</a:t>
            </a:r>
          </a:p>
          <a:p>
            <a:pPr marL="0" indent="0">
              <a:buNone/>
            </a:pPr>
            <a:endParaRPr lang="en-US" dirty="0"/>
          </a:p>
        </p:txBody>
      </p:sp>
      <p:graphicFrame>
        <p:nvGraphicFramePr>
          <p:cNvPr id="4" name="Table 4">
            <a:extLst>
              <a:ext uri="{FF2B5EF4-FFF2-40B4-BE49-F238E27FC236}">
                <a16:creationId xmlns:a16="http://schemas.microsoft.com/office/drawing/2014/main" id="{A53B653B-4521-83BE-7A10-E0A3A9C246D0}"/>
              </a:ext>
            </a:extLst>
          </p:cNvPr>
          <p:cNvGraphicFramePr>
            <a:graphicFrameLocks noGrp="1"/>
          </p:cNvGraphicFramePr>
          <p:nvPr>
            <p:extLst>
              <p:ext uri="{D42A27DB-BD31-4B8C-83A1-F6EECF244321}">
                <p14:modId xmlns:p14="http://schemas.microsoft.com/office/powerpoint/2010/main" val="2755254373"/>
              </p:ext>
            </p:extLst>
          </p:nvPr>
        </p:nvGraphicFramePr>
        <p:xfrm>
          <a:off x="838200" y="2927607"/>
          <a:ext cx="10279571" cy="1854200"/>
        </p:xfrm>
        <a:graphic>
          <a:graphicData uri="http://schemas.openxmlformats.org/drawingml/2006/table">
            <a:tbl>
              <a:tblPr firstRow="1" bandRow="1">
                <a:tableStyleId>{5C22544A-7EE6-4342-B048-85BDC9FD1C3A}</a:tableStyleId>
              </a:tblPr>
              <a:tblGrid>
                <a:gridCol w="2171030">
                  <a:extLst>
                    <a:ext uri="{9D8B030D-6E8A-4147-A177-3AD203B41FA5}">
                      <a16:colId xmlns:a16="http://schemas.microsoft.com/office/drawing/2014/main" val="4262339744"/>
                    </a:ext>
                  </a:extLst>
                </a:gridCol>
                <a:gridCol w="900949">
                  <a:extLst>
                    <a:ext uri="{9D8B030D-6E8A-4147-A177-3AD203B41FA5}">
                      <a16:colId xmlns:a16="http://schemas.microsoft.com/office/drawing/2014/main" val="3133736467"/>
                    </a:ext>
                  </a:extLst>
                </a:gridCol>
                <a:gridCol w="900949">
                  <a:extLst>
                    <a:ext uri="{9D8B030D-6E8A-4147-A177-3AD203B41FA5}">
                      <a16:colId xmlns:a16="http://schemas.microsoft.com/office/drawing/2014/main" val="1409629519"/>
                    </a:ext>
                  </a:extLst>
                </a:gridCol>
                <a:gridCol w="900949">
                  <a:extLst>
                    <a:ext uri="{9D8B030D-6E8A-4147-A177-3AD203B41FA5}">
                      <a16:colId xmlns:a16="http://schemas.microsoft.com/office/drawing/2014/main" val="1932928549"/>
                    </a:ext>
                  </a:extLst>
                </a:gridCol>
                <a:gridCol w="900949">
                  <a:extLst>
                    <a:ext uri="{9D8B030D-6E8A-4147-A177-3AD203B41FA5}">
                      <a16:colId xmlns:a16="http://schemas.microsoft.com/office/drawing/2014/main" val="3728644514"/>
                    </a:ext>
                  </a:extLst>
                </a:gridCol>
                <a:gridCol w="900949">
                  <a:extLst>
                    <a:ext uri="{9D8B030D-6E8A-4147-A177-3AD203B41FA5}">
                      <a16:colId xmlns:a16="http://schemas.microsoft.com/office/drawing/2014/main" val="604911367"/>
                    </a:ext>
                  </a:extLst>
                </a:gridCol>
                <a:gridCol w="900949">
                  <a:extLst>
                    <a:ext uri="{9D8B030D-6E8A-4147-A177-3AD203B41FA5}">
                      <a16:colId xmlns:a16="http://schemas.microsoft.com/office/drawing/2014/main" val="3891624900"/>
                    </a:ext>
                  </a:extLst>
                </a:gridCol>
                <a:gridCol w="900949">
                  <a:extLst>
                    <a:ext uri="{9D8B030D-6E8A-4147-A177-3AD203B41FA5}">
                      <a16:colId xmlns:a16="http://schemas.microsoft.com/office/drawing/2014/main" val="1658042070"/>
                    </a:ext>
                  </a:extLst>
                </a:gridCol>
                <a:gridCol w="900949">
                  <a:extLst>
                    <a:ext uri="{9D8B030D-6E8A-4147-A177-3AD203B41FA5}">
                      <a16:colId xmlns:a16="http://schemas.microsoft.com/office/drawing/2014/main" val="2022906209"/>
                    </a:ext>
                  </a:extLst>
                </a:gridCol>
                <a:gridCol w="900949">
                  <a:extLst>
                    <a:ext uri="{9D8B030D-6E8A-4147-A177-3AD203B41FA5}">
                      <a16:colId xmlns:a16="http://schemas.microsoft.com/office/drawing/2014/main" val="2015315296"/>
                    </a:ext>
                  </a:extLst>
                </a:gridCol>
              </a:tblGrid>
              <a:tr h="370840">
                <a:tc>
                  <a:txBody>
                    <a:bodyPr/>
                    <a:lstStyle/>
                    <a:p>
                      <a:endParaRPr lang="en-US" dirty="0"/>
                    </a:p>
                  </a:txBody>
                  <a:tcPr/>
                </a:tc>
                <a:tc gridSpan="9">
                  <a:txBody>
                    <a:bodyPr/>
                    <a:lstStyle/>
                    <a:p>
                      <a:pPr algn="ctr"/>
                      <a:r>
                        <a:rPr lang="en-US" dirty="0"/>
                        <a:t>Number of Perceptrons at the Hidden Layer</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35696366"/>
                  </a:ext>
                </a:extLst>
              </a:tr>
              <a:tr h="370840">
                <a:tc>
                  <a:txBody>
                    <a:bodyPr/>
                    <a:lstStyle/>
                    <a:p>
                      <a:endParaRPr lang="en-US" dirty="0"/>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30</a:t>
                      </a:r>
                    </a:p>
                  </a:txBody>
                  <a:tcPr/>
                </a:tc>
                <a:tc>
                  <a:txBody>
                    <a:bodyPr/>
                    <a:lstStyle/>
                    <a:p>
                      <a:pPr algn="ctr"/>
                      <a:r>
                        <a:rPr lang="en-US" dirty="0"/>
                        <a:t>35</a:t>
                      </a:r>
                    </a:p>
                  </a:txBody>
                  <a:tcPr/>
                </a:tc>
                <a:tc>
                  <a:txBody>
                    <a:bodyPr/>
                    <a:lstStyle/>
                    <a:p>
                      <a:pPr algn="ctr"/>
                      <a:r>
                        <a:rPr lang="en-US" dirty="0"/>
                        <a:t>40</a:t>
                      </a:r>
                    </a:p>
                  </a:txBody>
                  <a:tcPr/>
                </a:tc>
                <a:extLst>
                  <a:ext uri="{0D108BD9-81ED-4DB2-BD59-A6C34878D82A}">
                    <a16:rowId xmlns:a16="http://schemas.microsoft.com/office/drawing/2014/main" val="3484005485"/>
                  </a:ext>
                </a:extLst>
              </a:tr>
              <a:tr h="370840">
                <a:tc>
                  <a:txBody>
                    <a:bodyPr/>
                    <a:lstStyle/>
                    <a:p>
                      <a:r>
                        <a:rPr lang="en-US" dirty="0"/>
                        <a:t>Max Accuracy</a:t>
                      </a:r>
                    </a:p>
                  </a:txBody>
                  <a:tcPr/>
                </a:tc>
                <a:tc>
                  <a:txBody>
                    <a:bodyPr/>
                    <a:lstStyle/>
                    <a:p>
                      <a:pPr algn="ctr"/>
                      <a:r>
                        <a:rPr lang="en-US" dirty="0"/>
                        <a:t>0.71</a:t>
                      </a:r>
                    </a:p>
                  </a:txBody>
                  <a:tcPr/>
                </a:tc>
                <a:tc>
                  <a:txBody>
                    <a:bodyPr/>
                    <a:lstStyle/>
                    <a:p>
                      <a:pPr algn="ctr"/>
                      <a:r>
                        <a:rPr lang="en-US" dirty="0"/>
                        <a:t>0.97</a:t>
                      </a:r>
                    </a:p>
                  </a:txBody>
                  <a:tcPr/>
                </a:tc>
                <a:tc>
                  <a:txBody>
                    <a:bodyPr/>
                    <a:lstStyle/>
                    <a:p>
                      <a:pPr algn="ctr"/>
                      <a:r>
                        <a:rPr lang="en-US" dirty="0"/>
                        <a:t>0.99</a:t>
                      </a:r>
                    </a:p>
                  </a:txBody>
                  <a:tcPr/>
                </a:tc>
                <a:tc>
                  <a:txBody>
                    <a:bodyPr/>
                    <a:lstStyle/>
                    <a:p>
                      <a:pPr algn="ctr"/>
                      <a:r>
                        <a:rPr lang="en-US" dirty="0"/>
                        <a:t>0.99</a:t>
                      </a:r>
                    </a:p>
                  </a:txBody>
                  <a:tcPr/>
                </a:tc>
                <a:tc>
                  <a:txBody>
                    <a:bodyPr/>
                    <a:lstStyle/>
                    <a:p>
                      <a:pPr algn="ctr"/>
                      <a:r>
                        <a:rPr lang="en-US" dirty="0"/>
                        <a:t>0.98</a:t>
                      </a:r>
                    </a:p>
                  </a:txBody>
                  <a:tcPr/>
                </a:tc>
                <a:tc>
                  <a:txBody>
                    <a:bodyPr/>
                    <a:lstStyle/>
                    <a:p>
                      <a:pPr algn="ctr"/>
                      <a:r>
                        <a:rPr lang="en-US" dirty="0"/>
                        <a:t>0.985</a:t>
                      </a:r>
                    </a:p>
                  </a:txBody>
                  <a:tcPr/>
                </a:tc>
                <a:tc>
                  <a:txBody>
                    <a:bodyPr/>
                    <a:lstStyle/>
                    <a:p>
                      <a:pPr algn="ctr"/>
                      <a:r>
                        <a:rPr lang="en-US" dirty="0"/>
                        <a:t>0.99</a:t>
                      </a:r>
                    </a:p>
                  </a:txBody>
                  <a:tcPr/>
                </a:tc>
                <a:tc>
                  <a:txBody>
                    <a:bodyPr/>
                    <a:lstStyle/>
                    <a:p>
                      <a:pPr algn="ctr"/>
                      <a:r>
                        <a:rPr lang="en-US" dirty="0"/>
                        <a:t>0.99</a:t>
                      </a:r>
                    </a:p>
                  </a:txBody>
                  <a:tcPr/>
                </a:tc>
                <a:tc>
                  <a:txBody>
                    <a:bodyPr/>
                    <a:lstStyle/>
                    <a:p>
                      <a:pPr algn="ctr"/>
                      <a:r>
                        <a:rPr lang="en-US" dirty="0"/>
                        <a:t>0.99</a:t>
                      </a:r>
                    </a:p>
                  </a:txBody>
                  <a:tcPr/>
                </a:tc>
                <a:extLst>
                  <a:ext uri="{0D108BD9-81ED-4DB2-BD59-A6C34878D82A}">
                    <a16:rowId xmlns:a16="http://schemas.microsoft.com/office/drawing/2014/main" val="2217887442"/>
                  </a:ext>
                </a:extLst>
              </a:tr>
              <a:tr h="370840">
                <a:tc>
                  <a:txBody>
                    <a:bodyPr/>
                    <a:lstStyle/>
                    <a:p>
                      <a:r>
                        <a:rPr lang="en-US" dirty="0"/>
                        <a:t>Avg Accuracy</a:t>
                      </a:r>
                    </a:p>
                  </a:txBody>
                  <a:tcPr/>
                </a:tc>
                <a:tc>
                  <a:txBody>
                    <a:bodyPr/>
                    <a:lstStyle/>
                    <a:p>
                      <a:pPr algn="ctr"/>
                      <a:r>
                        <a:rPr lang="en-US" dirty="0"/>
                        <a:t>0.71</a:t>
                      </a:r>
                    </a:p>
                  </a:txBody>
                  <a:tcPr/>
                </a:tc>
                <a:tc>
                  <a:txBody>
                    <a:bodyPr/>
                    <a:lstStyle/>
                    <a:p>
                      <a:pPr algn="ctr"/>
                      <a:r>
                        <a:rPr lang="en-US" dirty="0"/>
                        <a:t>0.967</a:t>
                      </a:r>
                    </a:p>
                  </a:txBody>
                  <a:tcPr/>
                </a:tc>
                <a:tc>
                  <a:txBody>
                    <a:bodyPr/>
                    <a:lstStyle/>
                    <a:p>
                      <a:pPr algn="ctr"/>
                      <a:r>
                        <a:rPr lang="en-US" dirty="0"/>
                        <a:t>0.985</a:t>
                      </a:r>
                    </a:p>
                  </a:txBody>
                  <a:tcPr/>
                </a:tc>
                <a:tc>
                  <a:txBody>
                    <a:bodyPr/>
                    <a:lstStyle/>
                    <a:p>
                      <a:pPr algn="ctr"/>
                      <a:r>
                        <a:rPr lang="en-US" dirty="0"/>
                        <a:t>0.985</a:t>
                      </a:r>
                    </a:p>
                  </a:txBody>
                  <a:tcPr/>
                </a:tc>
                <a:tc>
                  <a:txBody>
                    <a:bodyPr/>
                    <a:lstStyle/>
                    <a:p>
                      <a:pPr algn="ctr"/>
                      <a:r>
                        <a:rPr lang="en-US" dirty="0"/>
                        <a:t>0.976</a:t>
                      </a:r>
                    </a:p>
                  </a:txBody>
                  <a:tcPr/>
                </a:tc>
                <a:tc>
                  <a:txBody>
                    <a:bodyPr/>
                    <a:lstStyle/>
                    <a:p>
                      <a:pPr algn="ctr"/>
                      <a:r>
                        <a:rPr lang="en-US" dirty="0"/>
                        <a:t>0.978</a:t>
                      </a:r>
                    </a:p>
                  </a:txBody>
                  <a:tcPr/>
                </a:tc>
                <a:tc>
                  <a:txBody>
                    <a:bodyPr/>
                    <a:lstStyle/>
                    <a:p>
                      <a:pPr algn="ctr"/>
                      <a:r>
                        <a:rPr lang="en-US" dirty="0"/>
                        <a:t>0.987</a:t>
                      </a:r>
                    </a:p>
                  </a:txBody>
                  <a:tcPr/>
                </a:tc>
                <a:tc>
                  <a:txBody>
                    <a:bodyPr/>
                    <a:lstStyle/>
                    <a:p>
                      <a:pPr algn="ctr"/>
                      <a:r>
                        <a:rPr lang="en-US" dirty="0"/>
                        <a:t>0.98</a:t>
                      </a:r>
                    </a:p>
                  </a:txBody>
                  <a:tcPr/>
                </a:tc>
                <a:tc>
                  <a:txBody>
                    <a:bodyPr/>
                    <a:lstStyle/>
                    <a:p>
                      <a:pPr algn="ctr"/>
                      <a:r>
                        <a:rPr lang="en-US" dirty="0"/>
                        <a:t>0.974</a:t>
                      </a:r>
                    </a:p>
                  </a:txBody>
                  <a:tcPr/>
                </a:tc>
                <a:extLst>
                  <a:ext uri="{0D108BD9-81ED-4DB2-BD59-A6C34878D82A}">
                    <a16:rowId xmlns:a16="http://schemas.microsoft.com/office/drawing/2014/main" val="3661690851"/>
                  </a:ext>
                </a:extLst>
              </a:tr>
              <a:tr h="370840">
                <a:tc>
                  <a:txBody>
                    <a:bodyPr/>
                    <a:lstStyle/>
                    <a:p>
                      <a:r>
                        <a:rPr lang="en-US" dirty="0"/>
                        <a:t>Standard Deviation</a:t>
                      </a:r>
                    </a:p>
                  </a:txBody>
                  <a:tcPr/>
                </a:tc>
                <a:tc>
                  <a:txBody>
                    <a:bodyPr/>
                    <a:lstStyle/>
                    <a:p>
                      <a:pPr algn="ctr"/>
                      <a:r>
                        <a:rPr lang="en-US" dirty="0"/>
                        <a:t>0.0</a:t>
                      </a:r>
                    </a:p>
                  </a:txBody>
                  <a:tcPr/>
                </a:tc>
                <a:tc>
                  <a:txBody>
                    <a:bodyPr/>
                    <a:lstStyle/>
                    <a:p>
                      <a:pPr algn="ctr"/>
                      <a:r>
                        <a:rPr lang="en-US" dirty="0"/>
                        <a:t>0.0024</a:t>
                      </a:r>
                    </a:p>
                  </a:txBody>
                  <a:tcPr/>
                </a:tc>
                <a:tc>
                  <a:txBody>
                    <a:bodyPr/>
                    <a:lstStyle/>
                    <a:p>
                      <a:pPr algn="ctr"/>
                      <a:r>
                        <a:rPr lang="en-US" dirty="0"/>
                        <a:t>0.0032</a:t>
                      </a:r>
                    </a:p>
                  </a:txBody>
                  <a:tcPr/>
                </a:tc>
                <a:tc>
                  <a:txBody>
                    <a:bodyPr/>
                    <a:lstStyle/>
                    <a:p>
                      <a:pPr algn="ctr"/>
                      <a:r>
                        <a:rPr lang="en-US" dirty="0"/>
                        <a:t>0.0077</a:t>
                      </a:r>
                    </a:p>
                  </a:txBody>
                  <a:tcPr/>
                </a:tc>
                <a:tc>
                  <a:txBody>
                    <a:bodyPr/>
                    <a:lstStyle/>
                    <a:p>
                      <a:pPr algn="ctr"/>
                      <a:r>
                        <a:rPr lang="en-US" dirty="0"/>
                        <a:t>0.0037</a:t>
                      </a:r>
                    </a:p>
                  </a:txBody>
                  <a:tcPr/>
                </a:tc>
                <a:tc>
                  <a:txBody>
                    <a:bodyPr/>
                    <a:lstStyle/>
                    <a:p>
                      <a:pPr algn="ctr"/>
                      <a:r>
                        <a:rPr lang="en-US" dirty="0"/>
                        <a:t>0.0051</a:t>
                      </a:r>
                    </a:p>
                  </a:txBody>
                  <a:tcPr/>
                </a:tc>
                <a:tc>
                  <a:txBody>
                    <a:bodyPr/>
                    <a:lstStyle/>
                    <a:p>
                      <a:pPr algn="ctr"/>
                      <a:r>
                        <a:rPr lang="en-US" dirty="0"/>
                        <a:t>0.0024</a:t>
                      </a:r>
                    </a:p>
                  </a:txBody>
                  <a:tcPr/>
                </a:tc>
                <a:tc>
                  <a:txBody>
                    <a:bodyPr/>
                    <a:lstStyle/>
                    <a:p>
                      <a:pPr algn="ctr"/>
                      <a:r>
                        <a:rPr lang="en-US" dirty="0"/>
                        <a:t>0.0071</a:t>
                      </a:r>
                    </a:p>
                  </a:txBody>
                  <a:tcPr/>
                </a:tc>
                <a:tc>
                  <a:txBody>
                    <a:bodyPr/>
                    <a:lstStyle/>
                    <a:p>
                      <a:pPr algn="ctr"/>
                      <a:r>
                        <a:rPr lang="en-US" dirty="0"/>
                        <a:t>0.0097</a:t>
                      </a:r>
                    </a:p>
                  </a:txBody>
                  <a:tcPr/>
                </a:tc>
                <a:extLst>
                  <a:ext uri="{0D108BD9-81ED-4DB2-BD59-A6C34878D82A}">
                    <a16:rowId xmlns:a16="http://schemas.microsoft.com/office/drawing/2014/main" val="706556677"/>
                  </a:ext>
                </a:extLst>
              </a:tr>
            </a:tbl>
          </a:graphicData>
        </a:graphic>
      </p:graphicFrame>
    </p:spTree>
    <p:extLst>
      <p:ext uri="{BB962C8B-B14F-4D97-AF65-F5344CB8AC3E}">
        <p14:creationId xmlns:p14="http://schemas.microsoft.com/office/powerpoint/2010/main" val="247748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1F40-C6EE-E7A6-3994-B3C683DA7162}"/>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7E073560-6238-CEC5-FEEE-136A29552665}"/>
              </a:ext>
            </a:extLst>
          </p:cNvPr>
          <p:cNvSpPr>
            <a:spLocks noGrp="1"/>
          </p:cNvSpPr>
          <p:nvPr>
            <p:ph idx="1"/>
          </p:nvPr>
        </p:nvSpPr>
        <p:spPr/>
        <p:txBody>
          <a:bodyPr/>
          <a:lstStyle/>
          <a:p>
            <a:pPr marL="0" indent="0">
              <a:buNone/>
            </a:pPr>
            <a:r>
              <a:rPr lang="en-US" dirty="0"/>
              <a:t>Create a learning curve for </a:t>
            </a:r>
            <a:r>
              <a:rPr lang="en-US" b="1" dirty="0">
                <a:solidFill>
                  <a:schemeClr val="accent1"/>
                </a:solidFill>
              </a:rPr>
              <a:t>testCarData </a:t>
            </a:r>
            <a:r>
              <a:rPr lang="en-US" dirty="0"/>
              <a:t>where the number of hidden layer perceptrons is the independent variable and the average accuracy is the dependent variable. </a:t>
            </a:r>
          </a:p>
          <a:p>
            <a:pPr marL="0" indent="0">
              <a:buNone/>
            </a:pPr>
            <a:endParaRPr lang="en-US" dirty="0"/>
          </a:p>
          <a:p>
            <a:pPr marL="0" indent="0">
              <a:buNone/>
            </a:pPr>
            <a:endParaRPr lang="en-US" dirty="0"/>
          </a:p>
          <a:p>
            <a:pPr marL="0" indent="0" algn="ctr">
              <a:buNone/>
            </a:pPr>
            <a:r>
              <a:rPr lang="en-US" i="1" dirty="0">
                <a:solidFill>
                  <a:schemeClr val="bg1">
                    <a:lumMod val="50000"/>
                  </a:schemeClr>
                </a:solidFill>
              </a:rPr>
              <a:t>[attach your image/graph here]</a:t>
            </a:r>
          </a:p>
        </p:txBody>
      </p:sp>
      <p:pic>
        <p:nvPicPr>
          <p:cNvPr id="5" name="Picture 4">
            <a:extLst>
              <a:ext uri="{FF2B5EF4-FFF2-40B4-BE49-F238E27FC236}">
                <a16:creationId xmlns:a16="http://schemas.microsoft.com/office/drawing/2014/main" id="{DD5CBFD7-466D-8C70-1D59-EDCA6ED5A186}"/>
              </a:ext>
            </a:extLst>
          </p:cNvPr>
          <p:cNvPicPr>
            <a:picLocks noChangeAspect="1"/>
          </p:cNvPicPr>
          <p:nvPr/>
        </p:nvPicPr>
        <p:blipFill>
          <a:blip r:embed="rId2"/>
          <a:stretch>
            <a:fillRect/>
          </a:stretch>
        </p:blipFill>
        <p:spPr>
          <a:xfrm>
            <a:off x="3562940" y="2974428"/>
            <a:ext cx="5066120" cy="3799590"/>
          </a:xfrm>
          <a:prstGeom prst="rect">
            <a:avLst/>
          </a:prstGeom>
        </p:spPr>
      </p:pic>
    </p:spTree>
    <p:extLst>
      <p:ext uri="{BB962C8B-B14F-4D97-AF65-F5344CB8AC3E}">
        <p14:creationId xmlns:p14="http://schemas.microsoft.com/office/powerpoint/2010/main" val="291698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5576-1025-1CFF-01D2-B133909EEBBB}"/>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4BBF9D33-8DF2-46D8-3314-68D0038D4BC3}"/>
              </a:ext>
            </a:extLst>
          </p:cNvPr>
          <p:cNvSpPr>
            <a:spLocks noGrp="1"/>
          </p:cNvSpPr>
          <p:nvPr>
            <p:ph idx="1"/>
          </p:nvPr>
        </p:nvSpPr>
        <p:spPr>
          <a:xfrm>
            <a:off x="838200" y="1597284"/>
            <a:ext cx="10515600" cy="4892416"/>
          </a:xfrm>
        </p:spPr>
        <p:txBody>
          <a:bodyPr>
            <a:normAutofit/>
          </a:bodyPr>
          <a:lstStyle/>
          <a:p>
            <a:pPr marL="0" indent="0">
              <a:buNone/>
            </a:pPr>
            <a:r>
              <a:rPr lang="en-US" dirty="0"/>
              <a:t>For </a:t>
            </a:r>
            <a:r>
              <a:rPr lang="en-US" b="1" dirty="0">
                <a:solidFill>
                  <a:schemeClr val="accent1"/>
                </a:solidFill>
              </a:rPr>
              <a:t>testCarData</a:t>
            </a:r>
            <a:r>
              <a:rPr lang="en-US" dirty="0"/>
              <a:t>, discuss any notable trends you saw related to increasing the size of the hidden layers in your neural net.</a:t>
            </a:r>
          </a:p>
          <a:p>
            <a:pPr marL="0" indent="0">
              <a:buNone/>
            </a:pPr>
            <a:r>
              <a:rPr lang="en-US" b="1" dirty="0"/>
              <a:t>Answer: </a:t>
            </a:r>
            <a:r>
              <a:rPr lang="en-US" dirty="0"/>
              <a:t>Just like the previous graph, there is a very noticeable jump in accuracy from 0 to 5 hidden layers. After this initial spike, the accuracy increases slightly before plateauing out in the range of 96-99%. It seems that the optimal number of hidden layers is around 10 layers since adding more layers after this don’t really benefit the model and really only adds extra complexity to something that could be accomplished with fewer layers. Overall, accuracy is affected by the number of hidden layers, but adding more layers after a certain point doesn’t necessary help us improve accuracy further, which is similar to the situation in the previous </a:t>
            </a:r>
            <a:r>
              <a:rPr lang="en-US" dirty="0" err="1"/>
              <a:t>testPenData</a:t>
            </a:r>
            <a:r>
              <a:rPr lang="en-US" dirty="0"/>
              <a:t> model. </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89949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FDCA-EB9C-FE91-20CE-16CE105176E8}"/>
              </a:ext>
            </a:extLst>
          </p:cNvPr>
          <p:cNvSpPr>
            <a:spLocks noGrp="1"/>
          </p:cNvSpPr>
          <p:nvPr>
            <p:ph type="title"/>
          </p:nvPr>
        </p:nvSpPr>
        <p:spPr/>
        <p:txBody>
          <a:bodyPr/>
          <a:lstStyle/>
          <a:p>
            <a:r>
              <a:rPr lang="en-US" dirty="0"/>
              <a:t>Question 7 (extra credit): Learning XOR</a:t>
            </a:r>
          </a:p>
        </p:txBody>
      </p:sp>
      <p:sp>
        <p:nvSpPr>
          <p:cNvPr id="3" name="Content Placeholder 2">
            <a:extLst>
              <a:ext uri="{FF2B5EF4-FFF2-40B4-BE49-F238E27FC236}">
                <a16:creationId xmlns:a16="http://schemas.microsoft.com/office/drawing/2014/main" id="{6E4E0F6F-3394-E2F7-6561-09BF689318BA}"/>
              </a:ext>
            </a:extLst>
          </p:cNvPr>
          <p:cNvSpPr>
            <a:spLocks noGrp="1"/>
          </p:cNvSpPr>
          <p:nvPr>
            <p:ph idx="1"/>
          </p:nvPr>
        </p:nvSpPr>
        <p:spPr/>
        <p:txBody>
          <a:bodyPr/>
          <a:lstStyle/>
          <a:p>
            <a:pPr marL="0" indent="0">
              <a:buNone/>
            </a:pPr>
            <a:r>
              <a:rPr lang="en-US" dirty="0"/>
              <a:t>Report the max accuracy, average accuracy, and standard deviation of the neural net that you have trained with 1) no hidden layer, and 2) a hidden layer with various amount of perceptrons (at least 3 different amounts)</a:t>
            </a:r>
          </a:p>
        </p:txBody>
      </p:sp>
      <p:graphicFrame>
        <p:nvGraphicFramePr>
          <p:cNvPr id="4" name="Table 3">
            <a:extLst>
              <a:ext uri="{FF2B5EF4-FFF2-40B4-BE49-F238E27FC236}">
                <a16:creationId xmlns:a16="http://schemas.microsoft.com/office/drawing/2014/main" id="{5287016A-FCF3-A889-2E24-8DDD563EF678}"/>
              </a:ext>
            </a:extLst>
          </p:cNvPr>
          <p:cNvGraphicFramePr>
            <a:graphicFrameLocks noGrp="1"/>
          </p:cNvGraphicFramePr>
          <p:nvPr>
            <p:extLst>
              <p:ext uri="{D42A27DB-BD31-4B8C-83A1-F6EECF244321}">
                <p14:modId xmlns:p14="http://schemas.microsoft.com/office/powerpoint/2010/main" val="2962929448"/>
              </p:ext>
            </p:extLst>
          </p:nvPr>
        </p:nvGraphicFramePr>
        <p:xfrm>
          <a:off x="956214" y="3641173"/>
          <a:ext cx="9960829" cy="1854200"/>
        </p:xfrm>
        <a:graphic>
          <a:graphicData uri="http://schemas.openxmlformats.org/drawingml/2006/table">
            <a:tbl>
              <a:tblPr firstRow="1" bandRow="1">
                <a:tableStyleId>{5C22544A-7EE6-4342-B048-85BDC9FD1C3A}</a:tableStyleId>
              </a:tblPr>
              <a:tblGrid>
                <a:gridCol w="2088069">
                  <a:extLst>
                    <a:ext uri="{9D8B030D-6E8A-4147-A177-3AD203B41FA5}">
                      <a16:colId xmlns:a16="http://schemas.microsoft.com/office/drawing/2014/main" val="3429959564"/>
                    </a:ext>
                  </a:extLst>
                </a:gridCol>
                <a:gridCol w="2051824">
                  <a:extLst>
                    <a:ext uri="{9D8B030D-6E8A-4147-A177-3AD203B41FA5}">
                      <a16:colId xmlns:a16="http://schemas.microsoft.com/office/drawing/2014/main" val="2275662110"/>
                    </a:ext>
                  </a:extLst>
                </a:gridCol>
                <a:gridCol w="1940312">
                  <a:extLst>
                    <a:ext uri="{9D8B030D-6E8A-4147-A177-3AD203B41FA5}">
                      <a16:colId xmlns:a16="http://schemas.microsoft.com/office/drawing/2014/main" val="1923054707"/>
                    </a:ext>
                  </a:extLst>
                </a:gridCol>
                <a:gridCol w="1940312">
                  <a:extLst>
                    <a:ext uri="{9D8B030D-6E8A-4147-A177-3AD203B41FA5}">
                      <a16:colId xmlns:a16="http://schemas.microsoft.com/office/drawing/2014/main" val="1093576241"/>
                    </a:ext>
                  </a:extLst>
                </a:gridCol>
                <a:gridCol w="1940312">
                  <a:extLst>
                    <a:ext uri="{9D8B030D-6E8A-4147-A177-3AD203B41FA5}">
                      <a16:colId xmlns:a16="http://schemas.microsoft.com/office/drawing/2014/main" val="3295709595"/>
                    </a:ext>
                  </a:extLst>
                </a:gridCol>
              </a:tblGrid>
              <a:tr h="370840">
                <a:tc>
                  <a:txBody>
                    <a:bodyPr/>
                    <a:lstStyle/>
                    <a:p>
                      <a:endParaRPr lang="en-US" dirty="0"/>
                    </a:p>
                  </a:txBody>
                  <a:tcPr/>
                </a:tc>
                <a:tc>
                  <a:txBody>
                    <a:bodyPr/>
                    <a:lstStyle/>
                    <a:p>
                      <a:pPr algn="ctr"/>
                      <a:r>
                        <a:rPr lang="en-US" dirty="0"/>
                        <a:t>No Hidden Layer</a:t>
                      </a:r>
                    </a:p>
                  </a:txBody>
                  <a:tcPr/>
                </a:tc>
                <a:tc gridSpan="3">
                  <a:txBody>
                    <a:bodyPr/>
                    <a:lstStyle/>
                    <a:p>
                      <a:pPr algn="ctr"/>
                      <a:r>
                        <a:rPr lang="en-US" dirty="0"/>
                        <a:t>Hidden Layer</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867165206"/>
                  </a:ext>
                </a:extLst>
              </a:tr>
              <a:tr h="370840">
                <a:tc>
                  <a:txBody>
                    <a:bodyPr/>
                    <a:lstStyle/>
                    <a:p>
                      <a:endParaRPr lang="en-US" dirty="0"/>
                    </a:p>
                  </a:txBody>
                  <a:tcPr/>
                </a:tc>
                <a:tc>
                  <a:txBody>
                    <a:bodyPr/>
                    <a:lstStyle/>
                    <a:p>
                      <a:pPr algn="ctr"/>
                      <a:endParaRPr lang="en-US" dirty="0"/>
                    </a:p>
                  </a:txBody>
                  <a:tcPr/>
                </a:tc>
                <a:tc>
                  <a:txBody>
                    <a:bodyPr/>
                    <a:lstStyle/>
                    <a:p>
                      <a:pPr algn="ctr"/>
                      <a:r>
                        <a:rPr lang="en-US" dirty="0"/>
                        <a:t>15 perceptrons</a:t>
                      </a:r>
                    </a:p>
                  </a:txBody>
                  <a:tcPr/>
                </a:tc>
                <a:tc>
                  <a:txBody>
                    <a:bodyPr/>
                    <a:lstStyle/>
                    <a:p>
                      <a:pPr algn="ctr"/>
                      <a:r>
                        <a:rPr lang="en-US" dirty="0"/>
                        <a:t>35 perceptrons</a:t>
                      </a:r>
                    </a:p>
                  </a:txBody>
                  <a:tcPr/>
                </a:tc>
                <a:tc>
                  <a:txBody>
                    <a:bodyPr/>
                    <a:lstStyle/>
                    <a:p>
                      <a:pPr algn="ctr"/>
                      <a:r>
                        <a:rPr lang="en-US" dirty="0"/>
                        <a:t>45 perceptrons</a:t>
                      </a:r>
                    </a:p>
                  </a:txBody>
                  <a:tcPr/>
                </a:tc>
                <a:extLst>
                  <a:ext uri="{0D108BD9-81ED-4DB2-BD59-A6C34878D82A}">
                    <a16:rowId xmlns:a16="http://schemas.microsoft.com/office/drawing/2014/main" val="2812109638"/>
                  </a:ext>
                </a:extLst>
              </a:tr>
              <a:tr h="370840">
                <a:tc>
                  <a:txBody>
                    <a:bodyPr/>
                    <a:lstStyle/>
                    <a:p>
                      <a:r>
                        <a:rPr lang="en-US" dirty="0"/>
                        <a:t>Max Accuracy</a:t>
                      </a:r>
                    </a:p>
                  </a:txBody>
                  <a:tcPr/>
                </a:tc>
                <a:tc>
                  <a:txBody>
                    <a:bodyPr/>
                    <a:lstStyle/>
                    <a:p>
                      <a:pPr algn="ctr"/>
                      <a:r>
                        <a:rPr lang="en-US" dirty="0"/>
                        <a:t>0.5</a:t>
                      </a:r>
                    </a:p>
                  </a:txBody>
                  <a:tcPr/>
                </a:tc>
                <a:tc>
                  <a:txBody>
                    <a:bodyPr/>
                    <a:lstStyle/>
                    <a:p>
                      <a:pPr algn="ctr"/>
                      <a:r>
                        <a:rPr lang="en-US" dirty="0"/>
                        <a:t>0.75</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906311668"/>
                  </a:ext>
                </a:extLst>
              </a:tr>
              <a:tr h="370840">
                <a:tc>
                  <a:txBody>
                    <a:bodyPr/>
                    <a:lstStyle/>
                    <a:p>
                      <a:r>
                        <a:rPr lang="en-US" dirty="0"/>
                        <a:t>Avg Accuracy</a:t>
                      </a:r>
                    </a:p>
                  </a:txBody>
                  <a:tcPr/>
                </a:tc>
                <a:tc>
                  <a:txBody>
                    <a:bodyPr/>
                    <a:lstStyle/>
                    <a:p>
                      <a:pPr algn="ctr"/>
                      <a:r>
                        <a:rPr lang="en-US" dirty="0"/>
                        <a:t>0.3</a:t>
                      </a:r>
                    </a:p>
                  </a:txBody>
                  <a:tcPr/>
                </a:tc>
                <a:tc>
                  <a:txBody>
                    <a:bodyPr/>
                    <a:lstStyle/>
                    <a:p>
                      <a:pPr algn="ctr"/>
                      <a:r>
                        <a:rPr lang="en-US" dirty="0"/>
                        <a:t>0.5</a:t>
                      </a:r>
                    </a:p>
                  </a:txBody>
                  <a:tcPr/>
                </a:tc>
                <a:tc>
                  <a:txBody>
                    <a:bodyPr/>
                    <a:lstStyle/>
                    <a:p>
                      <a:pPr algn="ctr"/>
                      <a:r>
                        <a:rPr lang="en-US" dirty="0"/>
                        <a:t>0.8</a:t>
                      </a:r>
                    </a:p>
                  </a:txBody>
                  <a:tcPr/>
                </a:tc>
                <a:tc>
                  <a:txBody>
                    <a:bodyPr/>
                    <a:lstStyle/>
                    <a:p>
                      <a:pPr algn="ctr"/>
                      <a:r>
                        <a:rPr lang="en-US" dirty="0"/>
                        <a:t>0.95</a:t>
                      </a:r>
                    </a:p>
                  </a:txBody>
                  <a:tcPr/>
                </a:tc>
                <a:extLst>
                  <a:ext uri="{0D108BD9-81ED-4DB2-BD59-A6C34878D82A}">
                    <a16:rowId xmlns:a16="http://schemas.microsoft.com/office/drawing/2014/main" val="2093091422"/>
                  </a:ext>
                </a:extLst>
              </a:tr>
              <a:tr h="370840">
                <a:tc>
                  <a:txBody>
                    <a:bodyPr/>
                    <a:lstStyle/>
                    <a:p>
                      <a:r>
                        <a:rPr lang="en-US" dirty="0"/>
                        <a:t>Standard Deviation</a:t>
                      </a:r>
                    </a:p>
                  </a:txBody>
                  <a:tcPr/>
                </a:tc>
                <a:tc>
                  <a:txBody>
                    <a:bodyPr/>
                    <a:lstStyle/>
                    <a:p>
                      <a:pPr algn="ctr"/>
                      <a:r>
                        <a:rPr lang="en-US" dirty="0"/>
                        <a:t>0.24494897427831</a:t>
                      </a:r>
                    </a:p>
                  </a:txBody>
                  <a:tcPr/>
                </a:tc>
                <a:tc>
                  <a:txBody>
                    <a:bodyPr/>
                    <a:lstStyle/>
                    <a:p>
                      <a:pPr algn="ctr"/>
                      <a:r>
                        <a:rPr lang="en-US" dirty="0"/>
                        <a:t>0.2738612787525</a:t>
                      </a:r>
                    </a:p>
                  </a:txBody>
                  <a:tcPr/>
                </a:tc>
                <a:tc>
                  <a:txBody>
                    <a:bodyPr/>
                    <a:lstStyle/>
                    <a:p>
                      <a:pPr algn="ctr"/>
                      <a:r>
                        <a:rPr lang="en-US" dirty="0"/>
                        <a:t>0.187082869338</a:t>
                      </a:r>
                    </a:p>
                  </a:txBody>
                  <a:tcPr/>
                </a:tc>
                <a:tc>
                  <a:txBody>
                    <a:bodyPr/>
                    <a:lstStyle/>
                    <a:p>
                      <a:pPr algn="ctr"/>
                      <a:r>
                        <a:rPr lang="en-US" dirty="0"/>
                        <a:t>0.1</a:t>
                      </a:r>
                    </a:p>
                  </a:txBody>
                  <a:tcPr/>
                </a:tc>
                <a:extLst>
                  <a:ext uri="{0D108BD9-81ED-4DB2-BD59-A6C34878D82A}">
                    <a16:rowId xmlns:a16="http://schemas.microsoft.com/office/drawing/2014/main" val="1935577325"/>
                  </a:ext>
                </a:extLst>
              </a:tr>
            </a:tbl>
          </a:graphicData>
        </a:graphic>
      </p:graphicFrame>
    </p:spTree>
    <p:extLst>
      <p:ext uri="{BB962C8B-B14F-4D97-AF65-F5344CB8AC3E}">
        <p14:creationId xmlns:p14="http://schemas.microsoft.com/office/powerpoint/2010/main" val="29008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48A6A150DE2B4D9E39EBD463A4E71C" ma:contentTypeVersion="7" ma:contentTypeDescription="Create a new document." ma:contentTypeScope="" ma:versionID="a15653001aa0b3746dee938cebba7eea">
  <xsd:schema xmlns:xsd="http://www.w3.org/2001/XMLSchema" xmlns:xs="http://www.w3.org/2001/XMLSchema" xmlns:p="http://schemas.microsoft.com/office/2006/metadata/properties" xmlns:ns2="3cd04f37-61de-4efe-8deb-41caa9b443e6" targetNamespace="http://schemas.microsoft.com/office/2006/metadata/properties" ma:root="true" ma:fieldsID="b211b56fd2ae32ec40bcfadbf36bf3ec" ns2:_="">
    <xsd:import namespace="3cd04f37-61de-4efe-8deb-41caa9b443e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d04f37-61de-4efe-8deb-41caa9b44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cd04f37-61de-4efe-8deb-41caa9b443e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8C551B-A7EB-4714-A850-95836CCFC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d04f37-61de-4efe-8deb-41caa9b443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64FAB-7221-4C50-8C9C-CC74698F23CF}">
  <ds:schemaRefs>
    <ds:schemaRef ds:uri="http://schemas.microsoft.com/office/2006/metadata/properties"/>
    <ds:schemaRef ds:uri="http://schemas.microsoft.com/office/infopath/2007/PartnerControls"/>
    <ds:schemaRef ds:uri="3cd04f37-61de-4efe-8deb-41caa9b443e6"/>
  </ds:schemaRefs>
</ds:datastoreItem>
</file>

<file path=customXml/itemProps3.xml><?xml version="1.0" encoding="utf-8"?>
<ds:datastoreItem xmlns:ds="http://schemas.openxmlformats.org/officeDocument/2006/customXml" ds:itemID="{E8F5940B-7EB4-4A2B-BFAE-53D59BF17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828</TotalTime>
  <Words>787</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Neural Net Report</vt:lpstr>
      <vt:lpstr>Question 5: Learning With Restarts</vt:lpstr>
      <vt:lpstr>Question 6: Varying the Hidden Layers</vt:lpstr>
      <vt:lpstr>Question 6: Varying the Hidden Layers</vt:lpstr>
      <vt:lpstr>Question 6: Varying the Hidden Layers</vt:lpstr>
      <vt:lpstr>Question 6: Varying the Hidden Layers</vt:lpstr>
      <vt:lpstr>Question 6: Varying the Hidden Layers</vt:lpstr>
      <vt:lpstr>Question 6: Varying the Hidden Layers</vt:lpstr>
      <vt:lpstr>Question 7 (extra credit): Learning XOR</vt:lpstr>
      <vt:lpstr>Question 7 (extra credit): Learning XOR</vt:lpstr>
      <vt:lpstr>Question 7 (extra credit): Learning XOR</vt:lpstr>
      <vt:lpstr>Question 8 (extra credit): Novel Dataset</vt:lpstr>
      <vt:lpstr>Question 8 (extra credit): Run Stats</vt:lpstr>
      <vt:lpstr>Question 8 (extra credit): Novel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Report</dc:title>
  <dc:creator>Dang, Ha H</dc:creator>
  <cp:lastModifiedBy>Luwa, Lucas</cp:lastModifiedBy>
  <cp:revision>21</cp:revision>
  <dcterms:created xsi:type="dcterms:W3CDTF">2022-11-05T15:55:17Z</dcterms:created>
  <dcterms:modified xsi:type="dcterms:W3CDTF">2023-12-05T09:42:11Z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0x0101006848A6A150DE2B4D9E39EBD463A4E71C</vt:lpwstr>
  </property>
  <property fmtid="{D5CDD505-2E9C-101B-9397-08002B2CF9AE}" pid="3" name="MediaServiceImageTags">
    <vt:lpwstr/>
  </property>
</Properties>
</file>