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98995-3B29-E04A-AEAA-6517B1B73A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A7218B-2443-DA41-A582-0A2AE28B4D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D437EB-EE9D-8340-ACC1-E3C248C0C2EE}"/>
              </a:ext>
            </a:extLst>
          </p:cNvPr>
          <p:cNvSpPr>
            <a:spLocks noGrp="1"/>
          </p:cNvSpPr>
          <p:nvPr>
            <p:ph type="dt" sz="half" idx="10"/>
          </p:nvPr>
        </p:nvSpPr>
        <p:spPr/>
        <p:txBody>
          <a:bodyPr/>
          <a:lstStyle/>
          <a:p>
            <a:fld id="{19B2ED95-070F-3142-8B9E-B25E467B2EFD}" type="datetimeFigureOut">
              <a:rPr lang="en-US" smtClean="0"/>
              <a:t>4/28/22</a:t>
            </a:fld>
            <a:endParaRPr lang="en-US"/>
          </a:p>
        </p:txBody>
      </p:sp>
      <p:sp>
        <p:nvSpPr>
          <p:cNvPr id="5" name="Footer Placeholder 4">
            <a:extLst>
              <a:ext uri="{FF2B5EF4-FFF2-40B4-BE49-F238E27FC236}">
                <a16:creationId xmlns:a16="http://schemas.microsoft.com/office/drawing/2014/main" id="{28883883-C559-B949-9380-D8F6B3CA5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B9BA9-09DC-8B45-A501-92635BFDC6F2}"/>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411471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6F9B5-50C8-4C4A-8B24-11F6CB980E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B7A59F-9310-D34F-B5C2-9C4A24245C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C8EA2-6997-7F4D-A0EF-1E2FF5598E03}"/>
              </a:ext>
            </a:extLst>
          </p:cNvPr>
          <p:cNvSpPr>
            <a:spLocks noGrp="1"/>
          </p:cNvSpPr>
          <p:nvPr>
            <p:ph type="dt" sz="half" idx="10"/>
          </p:nvPr>
        </p:nvSpPr>
        <p:spPr/>
        <p:txBody>
          <a:bodyPr/>
          <a:lstStyle/>
          <a:p>
            <a:fld id="{19B2ED95-070F-3142-8B9E-B25E467B2EFD}" type="datetimeFigureOut">
              <a:rPr lang="en-US" smtClean="0"/>
              <a:t>4/28/22</a:t>
            </a:fld>
            <a:endParaRPr lang="en-US"/>
          </a:p>
        </p:txBody>
      </p:sp>
      <p:sp>
        <p:nvSpPr>
          <p:cNvPr id="5" name="Footer Placeholder 4">
            <a:extLst>
              <a:ext uri="{FF2B5EF4-FFF2-40B4-BE49-F238E27FC236}">
                <a16:creationId xmlns:a16="http://schemas.microsoft.com/office/drawing/2014/main" id="{2824F54F-B92F-EC45-8604-A2997B1B8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95AB2-A7EE-084D-968B-0EF6FC05752F}"/>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3906327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19A547-438B-5D4A-861D-333D07917E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171173-87F6-704F-A5D8-2AF7C5EF2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F33B0-5280-B54A-A665-585E6822054E}"/>
              </a:ext>
            </a:extLst>
          </p:cNvPr>
          <p:cNvSpPr>
            <a:spLocks noGrp="1"/>
          </p:cNvSpPr>
          <p:nvPr>
            <p:ph type="dt" sz="half" idx="10"/>
          </p:nvPr>
        </p:nvSpPr>
        <p:spPr/>
        <p:txBody>
          <a:bodyPr/>
          <a:lstStyle/>
          <a:p>
            <a:fld id="{19B2ED95-070F-3142-8B9E-B25E467B2EFD}" type="datetimeFigureOut">
              <a:rPr lang="en-US" smtClean="0"/>
              <a:t>4/28/22</a:t>
            </a:fld>
            <a:endParaRPr lang="en-US"/>
          </a:p>
        </p:txBody>
      </p:sp>
      <p:sp>
        <p:nvSpPr>
          <p:cNvPr id="5" name="Footer Placeholder 4">
            <a:extLst>
              <a:ext uri="{FF2B5EF4-FFF2-40B4-BE49-F238E27FC236}">
                <a16:creationId xmlns:a16="http://schemas.microsoft.com/office/drawing/2014/main" id="{F03D32C6-EC58-5C40-A77D-8AE611977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744DB2-D19B-2645-8C5F-FF49BB34F80E}"/>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209824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15C1-C98C-AF45-8EAC-99D30C4B8A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6B79FC-BA98-D04E-93A6-1E3FF68E08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E66E1-B5F9-4942-8AAC-A99559A6997E}"/>
              </a:ext>
            </a:extLst>
          </p:cNvPr>
          <p:cNvSpPr>
            <a:spLocks noGrp="1"/>
          </p:cNvSpPr>
          <p:nvPr>
            <p:ph type="dt" sz="half" idx="10"/>
          </p:nvPr>
        </p:nvSpPr>
        <p:spPr/>
        <p:txBody>
          <a:bodyPr/>
          <a:lstStyle/>
          <a:p>
            <a:fld id="{19B2ED95-070F-3142-8B9E-B25E467B2EFD}" type="datetimeFigureOut">
              <a:rPr lang="en-US" smtClean="0"/>
              <a:t>4/28/22</a:t>
            </a:fld>
            <a:endParaRPr lang="en-US"/>
          </a:p>
        </p:txBody>
      </p:sp>
      <p:sp>
        <p:nvSpPr>
          <p:cNvPr id="5" name="Footer Placeholder 4">
            <a:extLst>
              <a:ext uri="{FF2B5EF4-FFF2-40B4-BE49-F238E27FC236}">
                <a16:creationId xmlns:a16="http://schemas.microsoft.com/office/drawing/2014/main" id="{3C4785FE-275D-D048-B604-3DF5CA7AB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259A6-3002-814F-A1AD-0EC8155FA8C1}"/>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164424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1093-CA66-C74A-9A73-E75693848E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C5B0DA-B0D5-9640-BDE0-91C3BCF0B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7EE9DA-EE12-214C-9D0F-59CE31B971C9}"/>
              </a:ext>
            </a:extLst>
          </p:cNvPr>
          <p:cNvSpPr>
            <a:spLocks noGrp="1"/>
          </p:cNvSpPr>
          <p:nvPr>
            <p:ph type="dt" sz="half" idx="10"/>
          </p:nvPr>
        </p:nvSpPr>
        <p:spPr/>
        <p:txBody>
          <a:bodyPr/>
          <a:lstStyle/>
          <a:p>
            <a:fld id="{19B2ED95-070F-3142-8B9E-B25E467B2EFD}" type="datetimeFigureOut">
              <a:rPr lang="en-US" smtClean="0"/>
              <a:t>4/28/22</a:t>
            </a:fld>
            <a:endParaRPr lang="en-US"/>
          </a:p>
        </p:txBody>
      </p:sp>
      <p:sp>
        <p:nvSpPr>
          <p:cNvPr id="5" name="Footer Placeholder 4">
            <a:extLst>
              <a:ext uri="{FF2B5EF4-FFF2-40B4-BE49-F238E27FC236}">
                <a16:creationId xmlns:a16="http://schemas.microsoft.com/office/drawing/2014/main" id="{CEDAD7E6-5AD4-3546-887B-9F561D1D94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9717A-1946-5A49-803C-D04A68EDB0C1}"/>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1918241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4BEB-9E08-AC4A-AB6D-C53351CA16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B4F476-0DDA-144A-A93A-392205D615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161CD1-D57D-0D46-9EE2-D26C71B60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134EB8-A806-6E47-BD02-B2C06337C57B}"/>
              </a:ext>
            </a:extLst>
          </p:cNvPr>
          <p:cNvSpPr>
            <a:spLocks noGrp="1"/>
          </p:cNvSpPr>
          <p:nvPr>
            <p:ph type="dt" sz="half" idx="10"/>
          </p:nvPr>
        </p:nvSpPr>
        <p:spPr/>
        <p:txBody>
          <a:bodyPr/>
          <a:lstStyle/>
          <a:p>
            <a:fld id="{19B2ED95-070F-3142-8B9E-B25E467B2EFD}" type="datetimeFigureOut">
              <a:rPr lang="en-US" smtClean="0"/>
              <a:t>4/28/22</a:t>
            </a:fld>
            <a:endParaRPr lang="en-US"/>
          </a:p>
        </p:txBody>
      </p:sp>
      <p:sp>
        <p:nvSpPr>
          <p:cNvPr id="6" name="Footer Placeholder 5">
            <a:extLst>
              <a:ext uri="{FF2B5EF4-FFF2-40B4-BE49-F238E27FC236}">
                <a16:creationId xmlns:a16="http://schemas.microsoft.com/office/drawing/2014/main" id="{89B3EC4B-D413-6140-AB2C-95222D39A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D3F7FC-488B-E046-88F5-F0DC5DACEF1A}"/>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227677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2155C-567B-894A-9F45-F827861513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BBB47E-61D9-A046-B360-046080DEC8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2B7054-7514-D64E-A3AB-6FDD909D2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6D76C8-D920-C442-AA91-FF2EBEF51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CE805-4EE2-6B45-9187-6D4C43D5F3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DF1DDE-0C0C-4A43-9939-3496E3359CE6}"/>
              </a:ext>
            </a:extLst>
          </p:cNvPr>
          <p:cNvSpPr>
            <a:spLocks noGrp="1"/>
          </p:cNvSpPr>
          <p:nvPr>
            <p:ph type="dt" sz="half" idx="10"/>
          </p:nvPr>
        </p:nvSpPr>
        <p:spPr/>
        <p:txBody>
          <a:bodyPr/>
          <a:lstStyle/>
          <a:p>
            <a:fld id="{19B2ED95-070F-3142-8B9E-B25E467B2EFD}" type="datetimeFigureOut">
              <a:rPr lang="en-US" smtClean="0"/>
              <a:t>4/28/22</a:t>
            </a:fld>
            <a:endParaRPr lang="en-US"/>
          </a:p>
        </p:txBody>
      </p:sp>
      <p:sp>
        <p:nvSpPr>
          <p:cNvPr id="8" name="Footer Placeholder 7">
            <a:extLst>
              <a:ext uri="{FF2B5EF4-FFF2-40B4-BE49-F238E27FC236}">
                <a16:creationId xmlns:a16="http://schemas.microsoft.com/office/drawing/2014/main" id="{BA27A725-4ED4-0A48-8A0D-D275E56401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33F70F-B02E-4645-AC86-A65312B6AE35}"/>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3846333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EB7DC-3970-AD48-B445-8E1BB4B64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510C3F-FAEA-1548-B758-126563D05948}"/>
              </a:ext>
            </a:extLst>
          </p:cNvPr>
          <p:cNvSpPr>
            <a:spLocks noGrp="1"/>
          </p:cNvSpPr>
          <p:nvPr>
            <p:ph type="dt" sz="half" idx="10"/>
          </p:nvPr>
        </p:nvSpPr>
        <p:spPr/>
        <p:txBody>
          <a:bodyPr/>
          <a:lstStyle/>
          <a:p>
            <a:fld id="{19B2ED95-070F-3142-8B9E-B25E467B2EFD}" type="datetimeFigureOut">
              <a:rPr lang="en-US" smtClean="0"/>
              <a:t>4/28/22</a:t>
            </a:fld>
            <a:endParaRPr lang="en-US"/>
          </a:p>
        </p:txBody>
      </p:sp>
      <p:sp>
        <p:nvSpPr>
          <p:cNvPr id="4" name="Footer Placeholder 3">
            <a:extLst>
              <a:ext uri="{FF2B5EF4-FFF2-40B4-BE49-F238E27FC236}">
                <a16:creationId xmlns:a16="http://schemas.microsoft.com/office/drawing/2014/main" id="{8F64D48E-4D6F-5C4E-AF7F-F9CA7827A9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19AFB2-FCA2-7244-8843-08B62BB50D69}"/>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281839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C9A77-F222-A842-8402-A6FE1865CE4F}"/>
              </a:ext>
            </a:extLst>
          </p:cNvPr>
          <p:cNvSpPr>
            <a:spLocks noGrp="1"/>
          </p:cNvSpPr>
          <p:nvPr>
            <p:ph type="dt" sz="half" idx="10"/>
          </p:nvPr>
        </p:nvSpPr>
        <p:spPr/>
        <p:txBody>
          <a:bodyPr/>
          <a:lstStyle/>
          <a:p>
            <a:fld id="{19B2ED95-070F-3142-8B9E-B25E467B2EFD}" type="datetimeFigureOut">
              <a:rPr lang="en-US" smtClean="0"/>
              <a:t>4/28/22</a:t>
            </a:fld>
            <a:endParaRPr lang="en-US"/>
          </a:p>
        </p:txBody>
      </p:sp>
      <p:sp>
        <p:nvSpPr>
          <p:cNvPr id="3" name="Footer Placeholder 2">
            <a:extLst>
              <a:ext uri="{FF2B5EF4-FFF2-40B4-BE49-F238E27FC236}">
                <a16:creationId xmlns:a16="http://schemas.microsoft.com/office/drawing/2014/main" id="{F200D419-3937-0647-A0F8-CB8EE530F5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0F6E6C-CE93-834E-BBBE-F0661EE8CF78}"/>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229671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CD5C8-6855-4448-BBD4-63795EE85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F5936A-A204-284F-ABD2-1C36E62D2F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1236C4-636E-C748-823D-D4D6AD4E2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8627A0-16E1-9D42-BCEC-1A5BC52B6BD1}"/>
              </a:ext>
            </a:extLst>
          </p:cNvPr>
          <p:cNvSpPr>
            <a:spLocks noGrp="1"/>
          </p:cNvSpPr>
          <p:nvPr>
            <p:ph type="dt" sz="half" idx="10"/>
          </p:nvPr>
        </p:nvSpPr>
        <p:spPr/>
        <p:txBody>
          <a:bodyPr/>
          <a:lstStyle/>
          <a:p>
            <a:fld id="{19B2ED95-070F-3142-8B9E-B25E467B2EFD}" type="datetimeFigureOut">
              <a:rPr lang="en-US" smtClean="0"/>
              <a:t>4/28/22</a:t>
            </a:fld>
            <a:endParaRPr lang="en-US"/>
          </a:p>
        </p:txBody>
      </p:sp>
      <p:sp>
        <p:nvSpPr>
          <p:cNvPr id="6" name="Footer Placeholder 5">
            <a:extLst>
              <a:ext uri="{FF2B5EF4-FFF2-40B4-BE49-F238E27FC236}">
                <a16:creationId xmlns:a16="http://schemas.microsoft.com/office/drawing/2014/main" id="{D972DAD2-1B0D-CB4E-B132-682223555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1D2E1E-E070-E94F-9024-6921C761B45B}"/>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530928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6D50-FBF4-7D43-8147-FFD0E7178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CBFC1E-F91A-3143-BD9B-E0385DEF34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930912-821C-174F-80CD-59D0A335A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2B47E-A7C0-AD41-9195-3671C976B7E5}"/>
              </a:ext>
            </a:extLst>
          </p:cNvPr>
          <p:cNvSpPr>
            <a:spLocks noGrp="1"/>
          </p:cNvSpPr>
          <p:nvPr>
            <p:ph type="dt" sz="half" idx="10"/>
          </p:nvPr>
        </p:nvSpPr>
        <p:spPr/>
        <p:txBody>
          <a:bodyPr/>
          <a:lstStyle/>
          <a:p>
            <a:fld id="{19B2ED95-070F-3142-8B9E-B25E467B2EFD}" type="datetimeFigureOut">
              <a:rPr lang="en-US" smtClean="0"/>
              <a:t>4/28/22</a:t>
            </a:fld>
            <a:endParaRPr lang="en-US"/>
          </a:p>
        </p:txBody>
      </p:sp>
      <p:sp>
        <p:nvSpPr>
          <p:cNvPr id="6" name="Footer Placeholder 5">
            <a:extLst>
              <a:ext uri="{FF2B5EF4-FFF2-40B4-BE49-F238E27FC236}">
                <a16:creationId xmlns:a16="http://schemas.microsoft.com/office/drawing/2014/main" id="{35251ECF-8E7E-8344-A3AB-71C8A57B17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D50BD6-0060-154A-B95A-AAFB532CD43D}"/>
              </a:ext>
            </a:extLst>
          </p:cNvPr>
          <p:cNvSpPr>
            <a:spLocks noGrp="1"/>
          </p:cNvSpPr>
          <p:nvPr>
            <p:ph type="sldNum" sz="quarter" idx="12"/>
          </p:nvPr>
        </p:nvSpPr>
        <p:spPr/>
        <p:txBody>
          <a:bodyPr/>
          <a:lstStyle/>
          <a:p>
            <a:fld id="{88431AAF-B969-5F41-BA79-6EE40272E744}" type="slidenum">
              <a:rPr lang="en-US" smtClean="0"/>
              <a:t>‹#›</a:t>
            </a:fld>
            <a:endParaRPr lang="en-US"/>
          </a:p>
        </p:txBody>
      </p:sp>
    </p:spTree>
    <p:extLst>
      <p:ext uri="{BB962C8B-B14F-4D97-AF65-F5344CB8AC3E}">
        <p14:creationId xmlns:p14="http://schemas.microsoft.com/office/powerpoint/2010/main" val="54282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C9D319-14B9-C94B-80D6-B3546D7ECD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9CB35A-5C32-4E4A-8DEA-6706F63355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C47CD-8555-C440-AF8E-845283A1E2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2ED95-070F-3142-8B9E-B25E467B2EFD}" type="datetimeFigureOut">
              <a:rPr lang="en-US" smtClean="0"/>
              <a:t>4/28/22</a:t>
            </a:fld>
            <a:endParaRPr lang="en-US"/>
          </a:p>
        </p:txBody>
      </p:sp>
      <p:sp>
        <p:nvSpPr>
          <p:cNvPr id="5" name="Footer Placeholder 4">
            <a:extLst>
              <a:ext uri="{FF2B5EF4-FFF2-40B4-BE49-F238E27FC236}">
                <a16:creationId xmlns:a16="http://schemas.microsoft.com/office/drawing/2014/main" id="{241A533E-E0DD-064E-9254-3CC09AAB2C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82D108-0CFA-D74D-AC8B-D103A6E2A8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31AAF-B969-5F41-BA79-6EE40272E744}" type="slidenum">
              <a:rPr lang="en-US" smtClean="0"/>
              <a:t>‹#›</a:t>
            </a:fld>
            <a:endParaRPr lang="en-US"/>
          </a:p>
        </p:txBody>
      </p:sp>
    </p:spTree>
    <p:extLst>
      <p:ext uri="{BB962C8B-B14F-4D97-AF65-F5344CB8AC3E}">
        <p14:creationId xmlns:p14="http://schemas.microsoft.com/office/powerpoint/2010/main" val="1801434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("Mathematical Concepts"[Mesh] OR "Operations Research"[Mesh] OR "operations research" OR "operational research")</a:t>
            </a:r>
            <a:br>
              <a:rPr lang="en-US" sz="1200" dirty="0"/>
            </a:br>
            <a:r>
              <a:rPr lang="en-US" sz="1200" dirty="0"/>
              <a:t>AND</a:t>
            </a:r>
            <a:br>
              <a:rPr lang="en-US" sz="1200" dirty="0"/>
            </a:br>
            <a:r>
              <a:rPr lang="en-US" sz="1200" dirty="0"/>
              <a:t>("Radiotherapy"[Mesh] OR "radiotherapy" OR "radiation therapy")</a:t>
            </a:r>
            <a:br>
              <a:rPr lang="en-US" sz="1200" dirty="0"/>
            </a:br>
            <a:r>
              <a:rPr lang="en-US" sz="1200" dirty="0"/>
              <a:t>AND</a:t>
            </a:r>
            <a:br>
              <a:rPr lang="en-US" sz="1200" dirty="0"/>
            </a:br>
            <a:r>
              <a:rPr lang="en-US" sz="1200" dirty="0"/>
              <a:t>("Clinical Decision-Making"[Mesh] OR "Decision Support Techniques"[Mesh] OR "Decision Support Systems, Clinical"[Mesh] OR</a:t>
            </a:r>
            <a:br>
              <a:rPr lang="en-US" sz="1200" dirty="0"/>
            </a:br>
            <a:r>
              <a:rPr lang="en-US" sz="1200" dirty="0"/>
              <a:t>"Decision Making"[Mesh] OR "Decision Theory"[Mesh] OR "Clinical Decision Rules"[Mesh] OR "Decision Trees"[Mesh] OR</a:t>
            </a:r>
            <a:br>
              <a:rPr lang="en-US" sz="1200" dirty="0"/>
            </a:br>
            <a:r>
              <a:rPr lang="en-US" sz="1200" dirty="0"/>
              <a:t>"decision")</a:t>
            </a:r>
            <a:br>
              <a:rPr lang="en-US" sz="1200" dirty="0"/>
            </a:br>
            <a:br>
              <a:rPr lang="en-US" sz="1200" dirty="0"/>
            </a:br>
            <a:endParaRPr lang="en-US" sz="1200" dirty="0"/>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2,225</a:t>
            </a:r>
          </a:p>
        </p:txBody>
      </p:sp>
    </p:spTree>
    <p:extLst>
      <p:ext uri="{BB962C8B-B14F-4D97-AF65-F5344CB8AC3E}">
        <p14:creationId xmlns:p14="http://schemas.microsoft.com/office/powerpoint/2010/main" val="1861579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("Mathematical Concepts"[Mesh] OR "Operations Research"[Mesh] OR "operations research" OR "operational research")</a:t>
            </a:r>
            <a:br>
              <a:rPr lang="en-US" sz="1200" dirty="0"/>
            </a:br>
            <a:r>
              <a:rPr lang="en-US" sz="1200" dirty="0"/>
              <a:t>AND</a:t>
            </a:r>
            <a:br>
              <a:rPr lang="en-US" sz="1200" dirty="0"/>
            </a:br>
            <a:r>
              <a:rPr lang="en-US" sz="1200" dirty="0"/>
              <a:t>("Radiotherapy"[Mesh] OR "radiotherapy" OR "radiation therapy")</a:t>
            </a:r>
            <a:br>
              <a:rPr lang="en-US" sz="1200" dirty="0"/>
            </a:br>
            <a:r>
              <a:rPr lang="en-US" sz="1200" dirty="0"/>
              <a:t>AND</a:t>
            </a:r>
            <a:br>
              <a:rPr lang="en-US" sz="1200" dirty="0"/>
            </a:br>
            <a:r>
              <a:rPr lang="en-US" sz="1200" dirty="0"/>
              <a:t>("Clinical Decision-Making"[Mesh] OR "Decision Support Techniques"[Mesh] OR "Decision Support Systems, Clinical"[Mesh] OR</a:t>
            </a:r>
            <a:br>
              <a:rPr lang="en-US" sz="1200" dirty="0"/>
            </a:br>
            <a:r>
              <a:rPr lang="en-US" sz="1200" dirty="0"/>
              <a:t>"Decision Making"[Mesh] OR "Decision Theory"[Mesh] OR "Clinical Decision Rules"[Mesh] OR "Decision Trees"[Mesh] OR</a:t>
            </a:r>
            <a:br>
              <a:rPr lang="en-US" sz="1200" dirty="0"/>
            </a:br>
            <a:r>
              <a:rPr lang="en-US" sz="1200" dirty="0"/>
              <a:t>"decision")</a:t>
            </a:r>
            <a:br>
              <a:rPr lang="en-US" sz="1200" dirty="0"/>
            </a:br>
            <a:r>
              <a:rPr lang="en-US" sz="1200" dirty="0"/>
              <a:t>NOT "Anisotropy"[Mesh]</a:t>
            </a:r>
            <a:br>
              <a:rPr lang="en-US" sz="1200" dirty="0"/>
            </a:br>
            <a:r>
              <a:rPr lang="en-US" sz="1200" dirty="0"/>
              <a:t>NOT "Artificial Intelligence"[Mesh]</a:t>
            </a:r>
            <a:br>
              <a:rPr lang="en-US" sz="1200" dirty="0"/>
            </a:br>
            <a:r>
              <a:rPr lang="en-US" sz="1200" dirty="0"/>
              <a:t>NOT "Bionics"[Mesh]</a:t>
            </a:r>
            <a:br>
              <a:rPr lang="en-US" sz="1200" dirty="0"/>
            </a:br>
            <a:r>
              <a:rPr lang="en-US" sz="1200" dirty="0"/>
              <a:t>NOT "Cells, Cultured"[Mesh]</a:t>
            </a:r>
            <a:br>
              <a:rPr lang="en-US" sz="1200" dirty="0"/>
            </a:br>
            <a:r>
              <a:rPr lang="en-US" sz="1200" dirty="0"/>
              <a:t>NOT "Clinical Trial"[Publication Type]</a:t>
            </a:r>
            <a:br>
              <a:rPr lang="en-US" sz="1200" dirty="0"/>
            </a:br>
            <a:r>
              <a:rPr lang="en-US" sz="1200" dirty="0"/>
              <a:t>NOT "Cryopreservation"[Mesh]</a:t>
            </a:r>
            <a:br>
              <a:rPr lang="en-US" sz="1200" dirty="0"/>
            </a:br>
            <a:r>
              <a:rPr lang="en-US" sz="1200" dirty="0"/>
              <a:t>NOT "Diagnosis, Differential"[Mesh]</a:t>
            </a:r>
            <a:br>
              <a:rPr lang="en-US" sz="1200" dirty="0"/>
            </a:br>
            <a:r>
              <a:rPr lang="en-US" sz="1200" dirty="0"/>
              <a:t>NOT "Disaster Planning"[Mesh]</a:t>
            </a:r>
            <a:br>
              <a:rPr lang="en-US" sz="1200" dirty="0"/>
            </a:br>
            <a:r>
              <a:rPr lang="en-US" sz="1200" dirty="0"/>
              <a:t>NOT "DNA"[Mesh]</a:t>
            </a:r>
            <a:br>
              <a:rPr lang="en-US" sz="1200" dirty="0"/>
            </a:br>
            <a:r>
              <a:rPr lang="en-US" sz="1200" dirty="0"/>
              <a:t>NOT "Legal Case"[Publication Type]</a:t>
            </a:r>
            <a:br>
              <a:rPr lang="en-US" sz="1200" dirty="0"/>
            </a:br>
            <a:r>
              <a:rPr lang="en-US" sz="1200" dirty="0"/>
              <a:t>NOT "Machine Learning"[Mesh]</a:t>
            </a:r>
            <a:br>
              <a:rPr lang="en-US" sz="1200" dirty="0"/>
            </a:br>
            <a:r>
              <a:rPr lang="en-US" sz="1200" dirty="0"/>
              <a:t>NOT "Meta-Analysis" [Publication Type]</a:t>
            </a:r>
            <a:br>
              <a:rPr lang="en-US" sz="1200" dirty="0"/>
            </a:br>
            <a:r>
              <a:rPr lang="en-US" sz="1200" dirty="0"/>
              <a:t>NOT "Observational Study"[Publication Type]</a:t>
            </a:r>
            <a:br>
              <a:rPr lang="en-US" sz="1200" dirty="0"/>
            </a:br>
            <a:r>
              <a:rPr lang="en-US" sz="1200" dirty="0"/>
              <a:t>NOT "Patient Positioning"[Mesh]</a:t>
            </a:r>
            <a:br>
              <a:rPr lang="en-US" sz="1200" dirty="0"/>
            </a:br>
            <a:r>
              <a:rPr lang="en-US" sz="1200" dirty="0"/>
              <a:t>NOT "Prognosis"[Mesh]</a:t>
            </a:r>
            <a:br>
              <a:rPr lang="en-US" sz="1200" dirty="0"/>
            </a:br>
            <a:r>
              <a:rPr lang="en-US" sz="1200" dirty="0"/>
              <a:t>NOT "Phantoms, Imaging"[Mesh]</a:t>
            </a:r>
            <a:br>
              <a:rPr lang="en-US" sz="1200" dirty="0"/>
            </a:br>
            <a:r>
              <a:rPr lang="en-US" sz="1200" dirty="0"/>
              <a:t>NOT "Radiation Protection"[Mesh]</a:t>
            </a:r>
            <a:br>
              <a:rPr lang="en-US" sz="1200" dirty="0"/>
            </a:br>
            <a:r>
              <a:rPr lang="en-US" sz="1200" dirty="0"/>
              <a:t>NOT "Radiology, Interventional"[Mesh]</a:t>
            </a:r>
            <a:br>
              <a:rPr lang="en-US" sz="1200" dirty="0"/>
            </a:br>
            <a:r>
              <a:rPr lang="en-US" sz="1200" dirty="0"/>
              <a:t>NOT "Radiometry"[Mesh]</a:t>
            </a:r>
            <a:br>
              <a:rPr lang="en-US" sz="1200" dirty="0"/>
            </a:br>
            <a:r>
              <a:rPr lang="en-US" sz="1200" dirty="0"/>
              <a:t>NOT "Radiotherapy Planning, Computer-Assisted"[Mesh]</a:t>
            </a:r>
            <a:br>
              <a:rPr lang="en-US" sz="1200" dirty="0"/>
            </a:br>
            <a:r>
              <a:rPr lang="en-US" sz="1200" dirty="0"/>
              <a:t>NOT "Radiotherapy Setup Errors"[Mesh]</a:t>
            </a:r>
            <a:br>
              <a:rPr lang="en-US" sz="1200" dirty="0"/>
            </a:br>
            <a:r>
              <a:rPr lang="en-US" sz="1200" dirty="0"/>
              <a:t>NOT "Retrospective Studies"[Mesh]</a:t>
            </a:r>
            <a:br>
              <a:rPr lang="en-US" sz="1200" dirty="0"/>
            </a:br>
            <a:r>
              <a:rPr lang="en-US" sz="1200" dirty="0"/>
              <a:t>NOT "Software"[Mesh]</a:t>
            </a:r>
            <a:br>
              <a:rPr lang="en-US" sz="1200" dirty="0"/>
            </a:br>
            <a:r>
              <a:rPr lang="en-US" sz="1200" dirty="0"/>
              <a:t>NOT "Survival Analysis"[Mesh]</a:t>
            </a:r>
            <a:br>
              <a:rPr lang="en-US" sz="1200" dirty="0"/>
            </a:br>
            <a:r>
              <a:rPr lang="en-US" sz="1200" dirty="0"/>
              <a:t>NOT "Quality Assurance, Health Care"[Mesh]</a:t>
            </a:r>
            <a:br>
              <a:rPr lang="en-US" sz="1200" dirty="0"/>
            </a:br>
            <a:r>
              <a:rPr lang="en-US" sz="1200" dirty="0"/>
              <a:t>NOT "Quality Control"[Mesh]</a:t>
            </a:r>
            <a:br>
              <a:rPr lang="en-US" sz="1200" dirty="0"/>
            </a:br>
            <a:r>
              <a:rPr lang="en-US" sz="1200" dirty="0"/>
              <a:t>NOT "Uncertainty"[Mesh]</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287</a:t>
            </a:r>
          </a:p>
        </p:txBody>
      </p:sp>
    </p:spTree>
    <p:extLst>
      <p:ext uri="{BB962C8B-B14F-4D97-AF65-F5344CB8AC3E}">
        <p14:creationId xmlns:p14="http://schemas.microsoft.com/office/powerpoint/2010/main" val="1777122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("Mathematical Concepts"[Mesh] OR "Operations Research"[Mesh] OR "operations research" OR "operational research")</a:t>
            </a:r>
            <a:br>
              <a:rPr lang="en-US" sz="1200" dirty="0"/>
            </a:br>
            <a:r>
              <a:rPr lang="en-US" sz="1200" dirty="0"/>
              <a:t>AND</a:t>
            </a:r>
            <a:br>
              <a:rPr lang="en-US" sz="1200" dirty="0"/>
            </a:br>
            <a:r>
              <a:rPr lang="en-US" sz="1200" dirty="0"/>
              <a:t>("Radiotherapy"[Mesh] OR "radiotherapy" OR "radiation therapy")</a:t>
            </a:r>
            <a:br>
              <a:rPr lang="en-US" sz="1200" dirty="0"/>
            </a:br>
            <a:r>
              <a:rPr lang="en-US" sz="1200" dirty="0"/>
              <a:t>AND</a:t>
            </a:r>
            <a:br>
              <a:rPr lang="en-US" sz="1200" dirty="0"/>
            </a:br>
            <a:r>
              <a:rPr lang="en-US" sz="1200" dirty="0"/>
              <a:t>("Clinical Decision-Making"[Mesh] OR "Decision Support Techniques"[Mesh] OR "Decision Support Systems, Clinical"[Mesh] OR</a:t>
            </a:r>
            <a:br>
              <a:rPr lang="en-US" sz="1200" dirty="0"/>
            </a:br>
            <a:r>
              <a:rPr lang="en-US" sz="1200" dirty="0"/>
              <a:t>"Decision Making"[Mesh] OR "Decision Theory"[Mesh] OR "Clinical Decision Rules"[Mesh] OR "Decision Trees"[Mesh] OR</a:t>
            </a:r>
            <a:br>
              <a:rPr lang="en-US" sz="1200" dirty="0"/>
            </a:br>
            <a:r>
              <a:rPr lang="en-US" sz="1200" dirty="0"/>
              <a:t>"decision")</a:t>
            </a:r>
            <a:br>
              <a:rPr lang="en-US" sz="1200" dirty="0"/>
            </a:br>
            <a:r>
              <a:rPr lang="en-US" sz="1200" dirty="0"/>
              <a:t>NOT "Anisotropy"[Mesh]</a:t>
            </a:r>
            <a:br>
              <a:rPr lang="en-US" sz="1200" dirty="0"/>
            </a:br>
            <a:r>
              <a:rPr lang="en-US" sz="1200" dirty="0"/>
              <a:t>NOT "Artificial Intelligence"[Mesh]</a:t>
            </a:r>
            <a:br>
              <a:rPr lang="en-US" sz="1200" dirty="0"/>
            </a:br>
            <a:r>
              <a:rPr lang="en-US" sz="1200" dirty="0"/>
              <a:t>NOT "Bionics"[Mesh]</a:t>
            </a:r>
            <a:br>
              <a:rPr lang="en-US" sz="1200" dirty="0"/>
            </a:br>
            <a:r>
              <a:rPr lang="en-US" sz="1200" dirty="0"/>
              <a:t>NOT "Cells, Cultured"[Mesh]</a:t>
            </a:r>
            <a:br>
              <a:rPr lang="en-US" sz="1200" dirty="0"/>
            </a:br>
            <a:r>
              <a:rPr lang="en-US" sz="1200" dirty="0"/>
              <a:t>NOT "Clinical Trial"[Publication Type]</a:t>
            </a:r>
            <a:br>
              <a:rPr lang="en-US" sz="1200" dirty="0"/>
            </a:br>
            <a:r>
              <a:rPr lang="en-US" sz="1200" dirty="0"/>
              <a:t>NOT "Cryopreservation"[Mesh]</a:t>
            </a:r>
            <a:br>
              <a:rPr lang="en-US" sz="1200" dirty="0"/>
            </a:br>
            <a:r>
              <a:rPr lang="en-US" sz="1200" dirty="0"/>
              <a:t>NOT "Diagnosis, Differential"[Mesh]</a:t>
            </a:r>
            <a:br>
              <a:rPr lang="en-US" sz="1200" dirty="0"/>
            </a:br>
            <a:r>
              <a:rPr lang="en-US" sz="1200" dirty="0"/>
              <a:t>NOT "Disaster Planning"[Mesh]</a:t>
            </a:r>
            <a:br>
              <a:rPr lang="en-US" sz="1200" dirty="0"/>
            </a:br>
            <a:r>
              <a:rPr lang="en-US" sz="1200" dirty="0"/>
              <a:t>NOT "DNA"[Mesh]</a:t>
            </a:r>
            <a:br>
              <a:rPr lang="en-US" sz="1200" dirty="0"/>
            </a:br>
            <a:r>
              <a:rPr lang="en-US" sz="1200" dirty="0"/>
              <a:t>NOT "Legal Case"[Publication Type]</a:t>
            </a:r>
            <a:br>
              <a:rPr lang="en-US" sz="1200" dirty="0"/>
            </a:br>
            <a:r>
              <a:rPr lang="en-US" sz="1200" dirty="0"/>
              <a:t>NOT "Machine Learning"[Mesh]</a:t>
            </a:r>
            <a:br>
              <a:rPr lang="en-US" sz="1200" dirty="0"/>
            </a:br>
            <a:r>
              <a:rPr lang="en-US" sz="1200" dirty="0"/>
              <a:t>NOT "Meta-Analysis" [Publication Type]</a:t>
            </a:r>
            <a:br>
              <a:rPr lang="en-US" sz="1200" dirty="0"/>
            </a:br>
            <a:r>
              <a:rPr lang="en-US" sz="1200" dirty="0"/>
              <a:t>NOT "Observational Study"[Publication Type]</a:t>
            </a:r>
            <a:br>
              <a:rPr lang="en-US" sz="1200" dirty="0"/>
            </a:br>
            <a:r>
              <a:rPr lang="en-US" sz="1200" dirty="0"/>
              <a:t>NOT "Patient Positioning"[Mesh]</a:t>
            </a:r>
            <a:br>
              <a:rPr lang="en-US" sz="1200" dirty="0"/>
            </a:br>
            <a:r>
              <a:rPr lang="en-US" sz="1200" dirty="0"/>
              <a:t>NOT "Prognosis"[Mesh]</a:t>
            </a:r>
            <a:br>
              <a:rPr lang="en-US" sz="1200" dirty="0"/>
            </a:br>
            <a:r>
              <a:rPr lang="en-US" sz="1200" dirty="0"/>
              <a:t>NOT "Phantoms, Imaging"[Mesh]</a:t>
            </a:r>
            <a:br>
              <a:rPr lang="en-US" sz="1200" dirty="0"/>
            </a:br>
            <a:r>
              <a:rPr lang="en-US" sz="1200" dirty="0"/>
              <a:t>NOT "Radiation Protection"[Mesh]</a:t>
            </a:r>
            <a:br>
              <a:rPr lang="en-US" sz="1200" dirty="0"/>
            </a:br>
            <a:r>
              <a:rPr lang="en-US" sz="1200" dirty="0"/>
              <a:t>NOT "Radiology, Interventional"[Mesh]</a:t>
            </a:r>
            <a:br>
              <a:rPr lang="en-US" sz="1200" dirty="0"/>
            </a:br>
            <a:r>
              <a:rPr lang="en-US" sz="1200" dirty="0"/>
              <a:t>NOT "Radiometry"[Mesh]</a:t>
            </a:r>
            <a:br>
              <a:rPr lang="en-US" sz="1200" dirty="0"/>
            </a:br>
            <a:r>
              <a:rPr lang="en-US" sz="1200" dirty="0"/>
              <a:t>NOT "Radiotherapy Planning, Computer-Assisted"[Mesh]</a:t>
            </a:r>
            <a:br>
              <a:rPr lang="en-US" sz="1200" dirty="0"/>
            </a:br>
            <a:r>
              <a:rPr lang="en-US" sz="1200" dirty="0"/>
              <a:t>NOT "Radiotherapy Setup Errors"[Mesh]</a:t>
            </a:r>
            <a:br>
              <a:rPr lang="en-US" sz="1200" dirty="0"/>
            </a:br>
            <a:r>
              <a:rPr lang="en-US" sz="1200" dirty="0"/>
              <a:t>NOT "Retrospective Studies"[Mesh]</a:t>
            </a:r>
            <a:br>
              <a:rPr lang="en-US" sz="1200" dirty="0"/>
            </a:br>
            <a:r>
              <a:rPr lang="en-US" sz="1200" dirty="0"/>
              <a:t>NOT "Software"[Mesh]</a:t>
            </a:r>
            <a:br>
              <a:rPr lang="en-US" sz="1200" dirty="0"/>
            </a:br>
            <a:r>
              <a:rPr lang="en-US" sz="1200" dirty="0"/>
              <a:t>NOT "Survival Analysis"[Mesh]</a:t>
            </a:r>
            <a:br>
              <a:rPr lang="en-US" sz="1200" dirty="0"/>
            </a:br>
            <a:r>
              <a:rPr lang="en-US" sz="1200" dirty="0"/>
              <a:t>NOT "Quality Assurance, Health Care"[Mesh]</a:t>
            </a:r>
            <a:br>
              <a:rPr lang="en-US" sz="1200" dirty="0"/>
            </a:br>
            <a:r>
              <a:rPr lang="en-US" sz="1200" dirty="0"/>
              <a:t>NOT "Quality Control"[Mesh]</a:t>
            </a:r>
            <a:br>
              <a:rPr lang="en-US" sz="1200" dirty="0"/>
            </a:br>
            <a:r>
              <a:rPr lang="en-US" sz="1200" dirty="0"/>
              <a:t>NOT "Uncertainty"[Mesh]</a:t>
            </a:r>
            <a:br>
              <a:rPr lang="en-US" sz="1200" dirty="0"/>
            </a:br>
            <a:r>
              <a:rPr lang="en-US" sz="1200" dirty="0"/>
              <a:t>AND "English" [LA]</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231</a:t>
            </a:r>
          </a:p>
        </p:txBody>
      </p:sp>
    </p:spTree>
    <p:extLst>
      <p:ext uri="{BB962C8B-B14F-4D97-AF65-F5344CB8AC3E}">
        <p14:creationId xmlns:p14="http://schemas.microsoft.com/office/powerpoint/2010/main" val="1660134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4DAD-F4D2-EB48-9443-47E91A94D708}"/>
              </a:ext>
            </a:extLst>
          </p:cNvPr>
          <p:cNvSpPr>
            <a:spLocks noGrp="1"/>
          </p:cNvSpPr>
          <p:nvPr>
            <p:ph type="title"/>
          </p:nvPr>
        </p:nvSpPr>
        <p:spPr>
          <a:xfrm>
            <a:off x="838200" y="0"/>
            <a:ext cx="10515600" cy="6241009"/>
          </a:xfrm>
        </p:spPr>
        <p:txBody>
          <a:bodyPr>
            <a:noAutofit/>
          </a:bodyPr>
          <a:lstStyle/>
          <a:p>
            <a:r>
              <a:rPr lang="en-US" sz="1200" dirty="0"/>
              <a:t>("Mathematical Concepts"[Mesh] OR "Operations Research"[Mesh] OR "operations research" OR "operational research")</a:t>
            </a:r>
            <a:br>
              <a:rPr lang="en-US" sz="1200" dirty="0"/>
            </a:br>
            <a:r>
              <a:rPr lang="en-US" sz="1200" dirty="0"/>
              <a:t>AND</a:t>
            </a:r>
            <a:br>
              <a:rPr lang="en-US" sz="1200" dirty="0"/>
            </a:br>
            <a:r>
              <a:rPr lang="en-US" sz="1200" dirty="0"/>
              <a:t>("Radiotherapy"[Mesh] OR "radiotherapy" OR "radiation therapy")</a:t>
            </a:r>
            <a:br>
              <a:rPr lang="en-US" sz="1200" dirty="0"/>
            </a:br>
            <a:r>
              <a:rPr lang="en-US" sz="1200" dirty="0"/>
              <a:t>AND</a:t>
            </a:r>
            <a:br>
              <a:rPr lang="en-US" sz="1200" dirty="0"/>
            </a:br>
            <a:r>
              <a:rPr lang="en-US" sz="1200" dirty="0"/>
              <a:t>("Clinical Decision-Making"[Mesh] OR "Decision Support Techniques"[Mesh] OR "Decision Support Systems, Clinical"[Mesh] OR</a:t>
            </a:r>
            <a:br>
              <a:rPr lang="en-US" sz="1200" dirty="0"/>
            </a:br>
            <a:r>
              <a:rPr lang="en-US" sz="1200" dirty="0"/>
              <a:t>"Decision Making"[Mesh] OR "Decision Theory"[Mesh] OR "Clinical Decision Rules"[Mesh] OR "Decision Trees"[Mesh] OR</a:t>
            </a:r>
            <a:br>
              <a:rPr lang="en-US" sz="1200" dirty="0"/>
            </a:br>
            <a:r>
              <a:rPr lang="en-US" sz="1200" dirty="0"/>
              <a:t>"decision")</a:t>
            </a:r>
            <a:br>
              <a:rPr lang="en-US" sz="1200" dirty="0"/>
            </a:br>
            <a:r>
              <a:rPr lang="en-US" sz="1200" dirty="0"/>
              <a:t>NOT "Anisotropy"[Mesh]</a:t>
            </a:r>
            <a:br>
              <a:rPr lang="en-US" sz="1200" dirty="0"/>
            </a:br>
            <a:r>
              <a:rPr lang="en-US" sz="1200" dirty="0"/>
              <a:t>NOT "Artificial Intelligence"[Mesh]</a:t>
            </a:r>
            <a:br>
              <a:rPr lang="en-US" sz="1200" dirty="0"/>
            </a:br>
            <a:r>
              <a:rPr lang="en-US" sz="1200" dirty="0"/>
              <a:t>NOT "Bionics"[Mesh]</a:t>
            </a:r>
            <a:br>
              <a:rPr lang="en-US" sz="1200" dirty="0"/>
            </a:br>
            <a:r>
              <a:rPr lang="en-US" sz="1200" dirty="0"/>
              <a:t>NOT "Cells, Cultured"[Mesh]</a:t>
            </a:r>
            <a:br>
              <a:rPr lang="en-US" sz="1200" dirty="0"/>
            </a:br>
            <a:r>
              <a:rPr lang="en-US" sz="1200" dirty="0"/>
              <a:t>NOT "Clinical Trial"[Publication Type]</a:t>
            </a:r>
            <a:br>
              <a:rPr lang="en-US" sz="1200" dirty="0"/>
            </a:br>
            <a:r>
              <a:rPr lang="en-US" sz="1200" dirty="0"/>
              <a:t>NOT "Cryopreservation"[Mesh]</a:t>
            </a:r>
            <a:br>
              <a:rPr lang="en-US" sz="1200" dirty="0"/>
            </a:br>
            <a:r>
              <a:rPr lang="en-US" sz="1200" dirty="0"/>
              <a:t>NOT "Diagnosis, Differential"[Mesh]</a:t>
            </a:r>
            <a:br>
              <a:rPr lang="en-US" sz="1200" dirty="0"/>
            </a:br>
            <a:r>
              <a:rPr lang="en-US" sz="1200" dirty="0"/>
              <a:t>NOT "Disaster Planning"[Mesh]</a:t>
            </a:r>
            <a:br>
              <a:rPr lang="en-US" sz="1200" dirty="0"/>
            </a:br>
            <a:r>
              <a:rPr lang="en-US" sz="1200" dirty="0"/>
              <a:t>NOT "DNA"[Mesh]</a:t>
            </a:r>
            <a:br>
              <a:rPr lang="en-US" sz="1200" dirty="0"/>
            </a:br>
            <a:r>
              <a:rPr lang="en-US" sz="1200" dirty="0"/>
              <a:t>NOT "Legal Case"[Publication Type]</a:t>
            </a:r>
            <a:br>
              <a:rPr lang="en-US" sz="1200" dirty="0"/>
            </a:br>
            <a:r>
              <a:rPr lang="en-US" sz="1200" dirty="0"/>
              <a:t>NOT "Machine Learning"[Mesh]</a:t>
            </a:r>
            <a:br>
              <a:rPr lang="en-US" sz="1200" dirty="0"/>
            </a:br>
            <a:r>
              <a:rPr lang="en-US" sz="1200" dirty="0"/>
              <a:t>NOT "Meta-Analysis" [Publication Type]</a:t>
            </a:r>
            <a:br>
              <a:rPr lang="en-US" sz="1200" dirty="0"/>
            </a:br>
            <a:r>
              <a:rPr lang="en-US" sz="1200" dirty="0"/>
              <a:t>NOT "Observational Study"[Publication Type]</a:t>
            </a:r>
            <a:br>
              <a:rPr lang="en-US" sz="1200" dirty="0"/>
            </a:br>
            <a:r>
              <a:rPr lang="en-US" sz="1200" dirty="0"/>
              <a:t>NOT "Patient Positioning"[Mesh]</a:t>
            </a:r>
            <a:br>
              <a:rPr lang="en-US" sz="1200" dirty="0"/>
            </a:br>
            <a:r>
              <a:rPr lang="en-US" sz="1200" dirty="0"/>
              <a:t>NOT "Prognosis"[Mesh]</a:t>
            </a:r>
            <a:br>
              <a:rPr lang="en-US" sz="1200" dirty="0"/>
            </a:br>
            <a:r>
              <a:rPr lang="en-US" sz="1200" dirty="0"/>
              <a:t>NOT "Phantoms, Imaging"[Mesh]</a:t>
            </a:r>
            <a:br>
              <a:rPr lang="en-US" sz="1200" dirty="0"/>
            </a:br>
            <a:r>
              <a:rPr lang="en-US" sz="1200" dirty="0"/>
              <a:t>NOT "Radiation Protection"[Mesh]</a:t>
            </a:r>
            <a:br>
              <a:rPr lang="en-US" sz="1200" dirty="0"/>
            </a:br>
            <a:r>
              <a:rPr lang="en-US" sz="1200" dirty="0"/>
              <a:t>NOT "Radiology, Interventional"[Mesh]</a:t>
            </a:r>
            <a:br>
              <a:rPr lang="en-US" sz="1200" dirty="0"/>
            </a:br>
            <a:r>
              <a:rPr lang="en-US" sz="1200" dirty="0"/>
              <a:t>NOT "Radiometry"[Mesh]</a:t>
            </a:r>
            <a:br>
              <a:rPr lang="en-US" sz="1200" dirty="0"/>
            </a:br>
            <a:r>
              <a:rPr lang="en-US" sz="1200" dirty="0"/>
              <a:t>NOT "Radiotherapy Planning, Computer-Assisted"[Mesh]</a:t>
            </a:r>
            <a:br>
              <a:rPr lang="en-US" sz="1200" dirty="0"/>
            </a:br>
            <a:r>
              <a:rPr lang="en-US" sz="1200" dirty="0"/>
              <a:t>NOT "Radiotherapy Setup Errors"[Mesh]</a:t>
            </a:r>
            <a:br>
              <a:rPr lang="en-US" sz="1200" dirty="0"/>
            </a:br>
            <a:r>
              <a:rPr lang="en-US" sz="1200" dirty="0"/>
              <a:t>NOT "Retrospective Studies"[Mesh]</a:t>
            </a:r>
            <a:br>
              <a:rPr lang="en-US" sz="1200" dirty="0"/>
            </a:br>
            <a:r>
              <a:rPr lang="en-US" sz="1200" dirty="0"/>
              <a:t>NOT "Software"[Mesh]</a:t>
            </a:r>
            <a:br>
              <a:rPr lang="en-US" sz="1200" dirty="0"/>
            </a:br>
            <a:r>
              <a:rPr lang="en-US" sz="1200" dirty="0"/>
              <a:t>NOT "Survival Analysis"[Mesh]</a:t>
            </a:r>
            <a:br>
              <a:rPr lang="en-US" sz="1200" dirty="0"/>
            </a:br>
            <a:r>
              <a:rPr lang="en-US" sz="1200" dirty="0"/>
              <a:t>NOT "Quality Assurance, Health Care"[Mesh]</a:t>
            </a:r>
            <a:br>
              <a:rPr lang="en-US" sz="1200" dirty="0"/>
            </a:br>
            <a:r>
              <a:rPr lang="en-US" sz="1200" dirty="0"/>
              <a:t>NOT "Quality Control"[Mesh]</a:t>
            </a:r>
            <a:br>
              <a:rPr lang="en-US" sz="1200" dirty="0"/>
            </a:br>
            <a:r>
              <a:rPr lang="en-US" sz="1200" dirty="0"/>
              <a:t>NOT "Uncertainty"[Mesh]</a:t>
            </a:r>
            <a:br>
              <a:rPr lang="en-US" sz="1200" dirty="0"/>
            </a:br>
            <a:r>
              <a:rPr lang="en-US" sz="1200" dirty="0"/>
              <a:t>AND "English" [LA]</a:t>
            </a:r>
            <a:br>
              <a:rPr lang="en-US" sz="1200" dirty="0"/>
            </a:br>
            <a:r>
              <a:rPr lang="en-US" sz="1200" dirty="0"/>
              <a:t>AND 2013:2022[</a:t>
            </a:r>
            <a:r>
              <a:rPr lang="en-US" sz="1200" dirty="0" err="1"/>
              <a:t>dp</a:t>
            </a:r>
            <a:r>
              <a:rPr lang="en-US" sz="1200" dirty="0"/>
              <a:t>]</a:t>
            </a:r>
          </a:p>
        </p:txBody>
      </p:sp>
      <p:sp>
        <p:nvSpPr>
          <p:cNvPr id="3" name="Content Placeholder 2">
            <a:extLst>
              <a:ext uri="{FF2B5EF4-FFF2-40B4-BE49-F238E27FC236}">
                <a16:creationId xmlns:a16="http://schemas.microsoft.com/office/drawing/2014/main" id="{43BB1DA0-5C2C-3D42-9701-B21381A6ECC9}"/>
              </a:ext>
            </a:extLst>
          </p:cNvPr>
          <p:cNvSpPr>
            <a:spLocks noGrp="1"/>
          </p:cNvSpPr>
          <p:nvPr>
            <p:ph idx="1"/>
          </p:nvPr>
        </p:nvSpPr>
        <p:spPr>
          <a:xfrm>
            <a:off x="838200" y="6241009"/>
            <a:ext cx="10515600" cy="616991"/>
          </a:xfrm>
        </p:spPr>
        <p:txBody>
          <a:bodyPr/>
          <a:lstStyle/>
          <a:p>
            <a:pPr marL="0" indent="0" algn="ctr">
              <a:buNone/>
            </a:pPr>
            <a:r>
              <a:rPr lang="en-US" dirty="0"/>
              <a:t>N = 107</a:t>
            </a:r>
          </a:p>
        </p:txBody>
      </p:sp>
    </p:spTree>
    <p:extLst>
      <p:ext uri="{BB962C8B-B14F-4D97-AF65-F5344CB8AC3E}">
        <p14:creationId xmlns:p14="http://schemas.microsoft.com/office/powerpoint/2010/main" val="22563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6DA573-C356-E249-B186-CB1108CF6259}"/>
              </a:ext>
            </a:extLst>
          </p:cNvPr>
          <p:cNvSpPr txBox="1"/>
          <p:nvPr/>
        </p:nvSpPr>
        <p:spPr>
          <a:xfrm>
            <a:off x="2291255" y="89981"/>
            <a:ext cx="310055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identified through </a:t>
            </a:r>
            <a:r>
              <a:rPr lang="en-US" sz="1400" dirty="0" err="1"/>
              <a:t>Pubmed</a:t>
            </a:r>
            <a:r>
              <a:rPr lang="en-US" sz="1400" dirty="0"/>
              <a:t> database searching</a:t>
            </a:r>
          </a:p>
          <a:p>
            <a:pPr algn="ctr"/>
            <a:r>
              <a:rPr lang="en-US" sz="1400" dirty="0"/>
              <a:t>(n = 2,225)</a:t>
            </a:r>
          </a:p>
        </p:txBody>
      </p:sp>
      <p:sp>
        <p:nvSpPr>
          <p:cNvPr id="3" name="TextBox 2">
            <a:extLst>
              <a:ext uri="{FF2B5EF4-FFF2-40B4-BE49-F238E27FC236}">
                <a16:creationId xmlns:a16="http://schemas.microsoft.com/office/drawing/2014/main" id="{350B7A70-2B49-8543-A896-DC8EC6A6C312}"/>
              </a:ext>
            </a:extLst>
          </p:cNvPr>
          <p:cNvSpPr txBox="1"/>
          <p:nvPr/>
        </p:nvSpPr>
        <p:spPr>
          <a:xfrm>
            <a:off x="6800194" y="5105956"/>
            <a:ext cx="3294994"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Additional articles identified through reference review</a:t>
            </a:r>
          </a:p>
          <a:p>
            <a:pPr algn="ctr"/>
            <a:r>
              <a:rPr lang="en-US" sz="1400" dirty="0"/>
              <a:t>(n = ???)</a:t>
            </a:r>
          </a:p>
        </p:txBody>
      </p:sp>
      <p:sp>
        <p:nvSpPr>
          <p:cNvPr id="4" name="TextBox 3">
            <a:extLst>
              <a:ext uri="{FF2B5EF4-FFF2-40B4-BE49-F238E27FC236}">
                <a16:creationId xmlns:a16="http://schemas.microsoft.com/office/drawing/2014/main" id="{F38C4A61-2CD5-0C42-9B5E-21319053CA32}"/>
              </a:ext>
            </a:extLst>
          </p:cNvPr>
          <p:cNvSpPr txBox="1"/>
          <p:nvPr/>
        </p:nvSpPr>
        <p:spPr>
          <a:xfrm>
            <a:off x="2291255" y="1374162"/>
            <a:ext cx="3100552" cy="7386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for clinical decision making (i.e., not dose optimization)</a:t>
            </a:r>
          </a:p>
          <a:p>
            <a:pPr algn="ctr"/>
            <a:r>
              <a:rPr lang="en-US" sz="1400" dirty="0"/>
              <a:t>(n = 287)</a:t>
            </a:r>
          </a:p>
        </p:txBody>
      </p:sp>
      <p:sp>
        <p:nvSpPr>
          <p:cNvPr id="5" name="TextBox 4">
            <a:extLst>
              <a:ext uri="{FF2B5EF4-FFF2-40B4-BE49-F238E27FC236}">
                <a16:creationId xmlns:a16="http://schemas.microsoft.com/office/drawing/2014/main" id="{2690B0DB-4205-684E-BA5A-2A9F6659C936}"/>
              </a:ext>
            </a:extLst>
          </p:cNvPr>
          <p:cNvSpPr txBox="1"/>
          <p:nvPr/>
        </p:nvSpPr>
        <p:spPr>
          <a:xfrm>
            <a:off x="2291255" y="2636332"/>
            <a:ext cx="310055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published in English</a:t>
            </a:r>
          </a:p>
          <a:p>
            <a:pPr algn="ctr"/>
            <a:r>
              <a:rPr lang="en-US" sz="1400" dirty="0"/>
              <a:t>(n = 231)</a:t>
            </a:r>
          </a:p>
        </p:txBody>
      </p:sp>
      <p:sp>
        <p:nvSpPr>
          <p:cNvPr id="6" name="TextBox 5">
            <a:extLst>
              <a:ext uri="{FF2B5EF4-FFF2-40B4-BE49-F238E27FC236}">
                <a16:creationId xmlns:a16="http://schemas.microsoft.com/office/drawing/2014/main" id="{C63DF64A-B852-D54F-91F3-E8C3276E3B6F}"/>
              </a:ext>
            </a:extLst>
          </p:cNvPr>
          <p:cNvSpPr txBox="1"/>
          <p:nvPr/>
        </p:nvSpPr>
        <p:spPr>
          <a:xfrm>
            <a:off x="2291255" y="3691151"/>
            <a:ext cx="310055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published &gt;2012</a:t>
            </a:r>
          </a:p>
          <a:p>
            <a:pPr algn="ctr"/>
            <a:r>
              <a:rPr lang="en-US" sz="1400" dirty="0"/>
              <a:t>(n = 107)</a:t>
            </a:r>
          </a:p>
        </p:txBody>
      </p:sp>
      <p:sp>
        <p:nvSpPr>
          <p:cNvPr id="8" name="TextBox 7">
            <a:extLst>
              <a:ext uri="{FF2B5EF4-FFF2-40B4-BE49-F238E27FC236}">
                <a16:creationId xmlns:a16="http://schemas.microsoft.com/office/drawing/2014/main" id="{356E9DE5-2EC9-6C47-B1D3-47F3EEDAC1DA}"/>
              </a:ext>
            </a:extLst>
          </p:cNvPr>
          <p:cNvSpPr txBox="1"/>
          <p:nvPr/>
        </p:nvSpPr>
        <p:spPr>
          <a:xfrm>
            <a:off x="6800194" y="3168191"/>
            <a:ext cx="329499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excluded</a:t>
            </a:r>
          </a:p>
          <a:p>
            <a:pPr algn="ctr"/>
            <a:r>
              <a:rPr lang="en-US" sz="1400" dirty="0"/>
              <a:t>(n = 124)</a:t>
            </a:r>
          </a:p>
        </p:txBody>
      </p:sp>
      <p:sp>
        <p:nvSpPr>
          <p:cNvPr id="9" name="TextBox 8">
            <a:extLst>
              <a:ext uri="{FF2B5EF4-FFF2-40B4-BE49-F238E27FC236}">
                <a16:creationId xmlns:a16="http://schemas.microsoft.com/office/drawing/2014/main" id="{8ECACC58-A993-9846-B759-A62BE047D078}"/>
              </a:ext>
            </a:extLst>
          </p:cNvPr>
          <p:cNvSpPr txBox="1"/>
          <p:nvPr/>
        </p:nvSpPr>
        <p:spPr>
          <a:xfrm>
            <a:off x="6800194" y="2117512"/>
            <a:ext cx="329499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excluded</a:t>
            </a:r>
          </a:p>
          <a:p>
            <a:pPr algn="ctr"/>
            <a:r>
              <a:rPr lang="en-US" sz="1400" dirty="0"/>
              <a:t>(n = 56)</a:t>
            </a:r>
          </a:p>
        </p:txBody>
      </p:sp>
      <p:sp>
        <p:nvSpPr>
          <p:cNvPr id="10" name="TextBox 9">
            <a:extLst>
              <a:ext uri="{FF2B5EF4-FFF2-40B4-BE49-F238E27FC236}">
                <a16:creationId xmlns:a16="http://schemas.microsoft.com/office/drawing/2014/main" id="{AB50DA3C-AF3A-484D-8F70-F6DA14F9B390}"/>
              </a:ext>
            </a:extLst>
          </p:cNvPr>
          <p:cNvSpPr txBox="1"/>
          <p:nvPr/>
        </p:nvSpPr>
        <p:spPr>
          <a:xfrm>
            <a:off x="6800194" y="828645"/>
            <a:ext cx="329499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excluded</a:t>
            </a:r>
          </a:p>
          <a:p>
            <a:pPr algn="ctr"/>
            <a:r>
              <a:rPr lang="en-US" sz="1400" dirty="0"/>
              <a:t>(n = 1,938)</a:t>
            </a:r>
          </a:p>
        </p:txBody>
      </p:sp>
      <p:sp>
        <p:nvSpPr>
          <p:cNvPr id="11" name="TextBox 10">
            <a:extLst>
              <a:ext uri="{FF2B5EF4-FFF2-40B4-BE49-F238E27FC236}">
                <a16:creationId xmlns:a16="http://schemas.microsoft.com/office/drawing/2014/main" id="{030BE1C6-449A-3740-A1B3-D1CDF4C1EA4D}"/>
              </a:ext>
            </a:extLst>
          </p:cNvPr>
          <p:cNvSpPr txBox="1"/>
          <p:nvPr/>
        </p:nvSpPr>
        <p:spPr>
          <a:xfrm>
            <a:off x="2291255" y="6070767"/>
            <a:ext cx="780393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Final articles included in review</a:t>
            </a:r>
          </a:p>
          <a:p>
            <a:pPr algn="ctr"/>
            <a:r>
              <a:rPr lang="en-US" sz="1400" dirty="0"/>
              <a:t>(n = ??? + ???)</a:t>
            </a:r>
          </a:p>
        </p:txBody>
      </p:sp>
      <p:cxnSp>
        <p:nvCxnSpPr>
          <p:cNvPr id="13" name="Straight Arrow Connector 12">
            <a:extLst>
              <a:ext uri="{FF2B5EF4-FFF2-40B4-BE49-F238E27FC236}">
                <a16:creationId xmlns:a16="http://schemas.microsoft.com/office/drawing/2014/main" id="{8FF3D411-FF48-9648-B8F0-12CB578978B4}"/>
              </a:ext>
            </a:extLst>
          </p:cNvPr>
          <p:cNvCxnSpPr>
            <a:cxnSpLocks/>
            <a:stCxn id="2" idx="2"/>
            <a:endCxn id="4" idx="0"/>
          </p:cNvCxnSpPr>
          <p:nvPr/>
        </p:nvCxnSpPr>
        <p:spPr>
          <a:xfrm>
            <a:off x="3841531" y="828645"/>
            <a:ext cx="0" cy="545517"/>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22C0E57-F0C9-6B4F-9CA7-501A8D7C9CE0}"/>
              </a:ext>
            </a:extLst>
          </p:cNvPr>
          <p:cNvCxnSpPr>
            <a:cxnSpLocks/>
            <a:stCxn id="4" idx="2"/>
            <a:endCxn id="5" idx="0"/>
          </p:cNvCxnSpPr>
          <p:nvPr/>
        </p:nvCxnSpPr>
        <p:spPr>
          <a:xfrm>
            <a:off x="3841531" y="2112826"/>
            <a:ext cx="0" cy="523506"/>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A6E8E4D-BB0F-5449-8074-0A08A4082B49}"/>
              </a:ext>
            </a:extLst>
          </p:cNvPr>
          <p:cNvCxnSpPr>
            <a:cxnSpLocks/>
            <a:stCxn id="5" idx="2"/>
            <a:endCxn id="6" idx="0"/>
          </p:cNvCxnSpPr>
          <p:nvPr/>
        </p:nvCxnSpPr>
        <p:spPr>
          <a:xfrm>
            <a:off x="3841531" y="3159552"/>
            <a:ext cx="0" cy="531599"/>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DD23ED-529A-AD49-84D5-6CE6B7C50D20}"/>
              </a:ext>
            </a:extLst>
          </p:cNvPr>
          <p:cNvCxnSpPr>
            <a:cxnSpLocks/>
            <a:stCxn id="31" idx="2"/>
          </p:cNvCxnSpPr>
          <p:nvPr/>
        </p:nvCxnSpPr>
        <p:spPr>
          <a:xfrm>
            <a:off x="3841531" y="5269260"/>
            <a:ext cx="0" cy="801507"/>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E5010ADC-8A07-8647-A98C-8BF920ED698C}"/>
              </a:ext>
            </a:extLst>
          </p:cNvPr>
          <p:cNvCxnSpPr>
            <a:cxnSpLocks/>
            <a:stCxn id="3" idx="2"/>
          </p:cNvCxnSpPr>
          <p:nvPr/>
        </p:nvCxnSpPr>
        <p:spPr>
          <a:xfrm>
            <a:off x="8447691" y="5844620"/>
            <a:ext cx="0" cy="226147"/>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F3F58A0-79FC-9E42-820D-535ED4BE0368}"/>
              </a:ext>
            </a:extLst>
          </p:cNvPr>
          <p:cNvCxnSpPr>
            <a:cxnSpLocks/>
            <a:endCxn id="10" idx="1"/>
          </p:cNvCxnSpPr>
          <p:nvPr/>
        </p:nvCxnSpPr>
        <p:spPr>
          <a:xfrm>
            <a:off x="3841531" y="1090255"/>
            <a:ext cx="2958663" cy="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C79AA1A-A99D-8142-84FA-3E5DA05912B2}"/>
              </a:ext>
            </a:extLst>
          </p:cNvPr>
          <p:cNvCxnSpPr>
            <a:cxnSpLocks/>
            <a:endCxn id="9" idx="1"/>
          </p:cNvCxnSpPr>
          <p:nvPr/>
        </p:nvCxnSpPr>
        <p:spPr>
          <a:xfrm>
            <a:off x="3841531" y="2379122"/>
            <a:ext cx="2958663" cy="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A22676D-70FF-B94E-A1A6-F15A81F5EBB7}"/>
              </a:ext>
            </a:extLst>
          </p:cNvPr>
          <p:cNvCxnSpPr>
            <a:cxnSpLocks/>
            <a:endCxn id="8" idx="1"/>
          </p:cNvCxnSpPr>
          <p:nvPr/>
        </p:nvCxnSpPr>
        <p:spPr>
          <a:xfrm>
            <a:off x="3841531" y="3429000"/>
            <a:ext cx="2958663" cy="801"/>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8E2236FF-8377-964F-ABD6-C2A7799CC9D0}"/>
              </a:ext>
            </a:extLst>
          </p:cNvPr>
          <p:cNvSpPr txBox="1"/>
          <p:nvPr/>
        </p:nvSpPr>
        <p:spPr>
          <a:xfrm>
            <a:off x="2291255" y="4746040"/>
            <a:ext cx="3100552"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reviewed</a:t>
            </a:r>
          </a:p>
          <a:p>
            <a:pPr algn="ctr"/>
            <a:r>
              <a:rPr lang="en-US" sz="1400" dirty="0"/>
              <a:t>(n = ???)</a:t>
            </a:r>
          </a:p>
        </p:txBody>
      </p:sp>
      <p:sp>
        <p:nvSpPr>
          <p:cNvPr id="43" name="TextBox 42">
            <a:extLst>
              <a:ext uri="{FF2B5EF4-FFF2-40B4-BE49-F238E27FC236}">
                <a16:creationId xmlns:a16="http://schemas.microsoft.com/office/drawing/2014/main" id="{D5BF784C-9DEB-7741-BD4C-C28A5370C330}"/>
              </a:ext>
            </a:extLst>
          </p:cNvPr>
          <p:cNvSpPr txBox="1"/>
          <p:nvPr/>
        </p:nvSpPr>
        <p:spPr>
          <a:xfrm>
            <a:off x="6800194" y="4223665"/>
            <a:ext cx="3294993"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400" dirty="0"/>
              <a:t>Articles excluded</a:t>
            </a:r>
          </a:p>
          <a:p>
            <a:pPr algn="ctr"/>
            <a:r>
              <a:rPr lang="en-US" sz="1400" dirty="0"/>
              <a:t>(n = ???)</a:t>
            </a:r>
          </a:p>
        </p:txBody>
      </p:sp>
      <p:cxnSp>
        <p:nvCxnSpPr>
          <p:cNvPr id="44" name="Straight Arrow Connector 43">
            <a:extLst>
              <a:ext uri="{FF2B5EF4-FFF2-40B4-BE49-F238E27FC236}">
                <a16:creationId xmlns:a16="http://schemas.microsoft.com/office/drawing/2014/main" id="{6965BBD8-790E-1F48-9577-BED945CD7CAF}"/>
              </a:ext>
            </a:extLst>
          </p:cNvPr>
          <p:cNvCxnSpPr>
            <a:cxnSpLocks/>
            <a:stCxn id="6" idx="2"/>
            <a:endCxn id="31" idx="0"/>
          </p:cNvCxnSpPr>
          <p:nvPr/>
        </p:nvCxnSpPr>
        <p:spPr>
          <a:xfrm>
            <a:off x="3841531" y="4214371"/>
            <a:ext cx="0" cy="531669"/>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C132CB17-B0EF-6946-87FC-79D76DEB9BB5}"/>
              </a:ext>
            </a:extLst>
          </p:cNvPr>
          <p:cNvCxnSpPr>
            <a:cxnSpLocks/>
            <a:endCxn id="43" idx="1"/>
          </p:cNvCxnSpPr>
          <p:nvPr/>
        </p:nvCxnSpPr>
        <p:spPr>
          <a:xfrm>
            <a:off x="3841531" y="4485275"/>
            <a:ext cx="2958663" cy="0"/>
          </a:xfrm>
          <a:prstGeom prst="straightConnector1">
            <a:avLst/>
          </a:prstGeom>
          <a:ln w="254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6170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1212</Words>
  <Application>Microsoft Macintosh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("Mathematical Concepts"[Mesh] OR "Operations Research"[Mesh] OR "operations research" OR "operational research") AND ("Radiotherapy"[Mesh] OR "radiotherapy" OR "radiation therapy") AND ("Clinical Decision-Making"[Mesh] OR "Decision Support Techniques"[Mesh] OR "Decision Support Systems, Clinical"[Mesh] OR "Decision Making"[Mesh] OR "Decision Theory"[Mesh] OR "Clinical Decision Rules"[Mesh] OR "Decision Trees"[Mesh] OR "decision")  </vt:lpstr>
      <vt:lpstr>("Mathematical Concepts"[Mesh] OR "Operations Research"[Mesh] OR "operations research" OR "operational research") AND ("Radiotherapy"[Mesh] OR "radiotherapy" OR "radiation therapy") AND ("Clinical Decision-Making"[Mesh] OR "Decision Support Techniques"[Mesh] OR "Decision Support Systems, Clinical"[Mesh] OR "Decision Making"[Mesh] OR "Decision Theory"[Mesh] OR "Clinical Decision Rules"[Mesh] OR "Decision Trees"[Mesh] OR "decision") NOT "Anisotropy"[Mesh] NOT "Artificial Intelligence"[Mesh] NOT "Bionics"[Mesh] NOT "Cells, Cultured"[Mesh] NOT "Clinical Trial"[Publication Type] NOT "Cryopreservation"[Mesh] NOT "Diagnosis, Differential"[Mesh] NOT "Disaster Planning"[Mesh] NOT "DNA"[Mesh] NOT "Legal Case"[Publication Type] NOT "Machine Learning"[Mesh] NOT "Meta-Analysis" [Publication Type] NOT "Observational Study"[Publication Type] NOT "Patient Positioning"[Mesh] NOT "Prognosis"[Mesh] NOT "Phantoms, Imaging"[Mesh] NOT "Radiation Protection"[Mesh] NOT "Radiology, Interventional"[Mesh] NOT "Radiometry"[Mesh] NOT "Radiotherapy Planning, Computer-Assisted"[Mesh] NOT "Radiotherapy Setup Errors"[Mesh] NOT "Retrospective Studies"[Mesh] NOT "Software"[Mesh] NOT "Survival Analysis"[Mesh] NOT "Quality Assurance, Health Care"[Mesh] NOT "Quality Control"[Mesh] NOT "Uncertainty"[Mesh]</vt:lpstr>
      <vt:lpstr>("Mathematical Concepts"[Mesh] OR "Operations Research"[Mesh] OR "operations research" OR "operational research") AND ("Radiotherapy"[Mesh] OR "radiotherapy" OR "radiation therapy") AND ("Clinical Decision-Making"[Mesh] OR "Decision Support Techniques"[Mesh] OR "Decision Support Systems, Clinical"[Mesh] OR "Decision Making"[Mesh] OR "Decision Theory"[Mesh] OR "Clinical Decision Rules"[Mesh] OR "Decision Trees"[Mesh] OR "decision") NOT "Anisotropy"[Mesh] NOT "Artificial Intelligence"[Mesh] NOT "Bionics"[Mesh] NOT "Cells, Cultured"[Mesh] NOT "Clinical Trial"[Publication Type] NOT "Cryopreservation"[Mesh] NOT "Diagnosis, Differential"[Mesh] NOT "Disaster Planning"[Mesh] NOT "DNA"[Mesh] NOT "Legal Case"[Publication Type] NOT "Machine Learning"[Mesh] NOT "Meta-Analysis" [Publication Type] NOT "Observational Study"[Publication Type] NOT "Patient Positioning"[Mesh] NOT "Prognosis"[Mesh] NOT "Phantoms, Imaging"[Mesh] NOT "Radiation Protection"[Mesh] NOT "Radiology, Interventional"[Mesh] NOT "Radiometry"[Mesh] NOT "Radiotherapy Planning, Computer-Assisted"[Mesh] NOT "Radiotherapy Setup Errors"[Mesh] NOT "Retrospective Studies"[Mesh] NOT "Software"[Mesh] NOT "Survival Analysis"[Mesh] NOT "Quality Assurance, Health Care"[Mesh] NOT "Quality Control"[Mesh] NOT "Uncertainty"[Mesh] AND "English" [LA]</vt:lpstr>
      <vt:lpstr>("Mathematical Concepts"[Mesh] OR "Operations Research"[Mesh] OR "operations research" OR "operational research") AND ("Radiotherapy"[Mesh] OR "radiotherapy" OR "radiation therapy") AND ("Clinical Decision-Making"[Mesh] OR "Decision Support Techniques"[Mesh] OR "Decision Support Systems, Clinical"[Mesh] OR "Decision Making"[Mesh] OR "Decision Theory"[Mesh] OR "Clinical Decision Rules"[Mesh] OR "Decision Trees"[Mesh] OR "decision") NOT "Anisotropy"[Mesh] NOT "Artificial Intelligence"[Mesh] NOT "Bionics"[Mesh] NOT "Cells, Cultured"[Mesh] NOT "Clinical Trial"[Publication Type] NOT "Cryopreservation"[Mesh] NOT "Diagnosis, Differential"[Mesh] NOT "Disaster Planning"[Mesh] NOT "DNA"[Mesh] NOT "Legal Case"[Publication Type] NOT "Machine Learning"[Mesh] NOT "Meta-Analysis" [Publication Type] NOT "Observational Study"[Publication Type] NOT "Patient Positioning"[Mesh] NOT "Prognosis"[Mesh] NOT "Phantoms, Imaging"[Mesh] NOT "Radiation Protection"[Mesh] NOT "Radiology, Interventional"[Mesh] NOT "Radiometry"[Mesh] NOT "Radiotherapy Planning, Computer-Assisted"[Mesh] NOT "Radiotherapy Setup Errors"[Mesh] NOT "Retrospective Studies"[Mesh] NOT "Software"[Mesh] NOT "Survival Analysis"[Mesh] NOT "Quality Assurance, Health Care"[Mesh] NOT "Quality Control"[Mesh] NOT "Uncertainty"[Mesh] AND "English" [LA] AND 2013:2022[dp]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Concepts"[Mesh] OR "Operations Research"[Mesh] OR "Game Theory"[Mesh] OR "Markov Chains"[Mesh] OR "Heuristics"[Mesh] OR "robust optimization" OR "queuing systems" OR "operations research" OR "operational research" OR "markov decision process" OR "stochastic program" OR "stochastic processes" OR "combinatorial optimization" OR "discrete optimization" OR "approximation algorithms" OR "heuristics" OR "dynamic program" OR "dynamic programming" OR "linear program" OR "linear programming" OR "integer program" OR "integer programming" OR "mixed-integer program" OR "mixed-integer programming" OR "stochastic optimization" OR "convex optimization" OR "quadratic optimization" OR "quadratic program" OR "quadratic programming" OR "non-smooth optimization" OR "non-convex optimization" OR "multicriteria optimization" OR "goal programming" OR "queuing theory" OR "game theory" OR "tabu search" OR "genetic algorithm" OR "simulated annealing" OR "variable neighborhood search" OR "ant colony") AND ("Clinical Decision-Making"[Mesh] OR "Decision Support Techniques"[Mesh] OR "Decision Support Systems, Clinical"[Mesh] OR "Decision Making"[Mesh] OR "Decision Theory"[Mesh] OR "Clinical Decision Rules"[Mesh] OR "Decision Trees"[Mesh] OR "Cost-Benefit Analysis"[Mesh] OR "decision") AND ("Radiotherapy"[Mesh] OR "radiotherapy") NOT "Radiotherapy Setup Errors"[Mesh] NOT "Uncertainty"[Mesh] NOT "Disaster Planning"[Mesh] NOT "Meta-Analysis" [Publication Type] NOT "Bionics"[Mesh] NOT "Quality Assurance, Health Care"[Mesh] NOT "Cells, Cultured"[Mesh] NOT "Survival Analysis"[Mesh] NOT "Quality Control"[Mesh] NOT "Retrospective Studies"[Mesh] NOT "Observational Study"[Publication Type] NOT "Phantoms, Imaging"[Mesh] NOT "Radiation Protection"[Mesh] NOT "Cryopreservation"[Mesh] NOT "Radiometry"[Mesh] NOT "Clinical Trial"[Publication Type] NOT "Software"[Mesh] NOT "Legal Case"[Publication Type] NOT "Anisotropy"[Mesh] NOT "Diagnosis, Differential"[Mesh] NOT "Patient Positioning"[Mesh] NOT "Radiology, Interventional"[Mesh] NOT "DNA"[Mesh] NOT "Radiotherapy Planning, Computer-Assisted"[Mesh] NOT "Machine Learning"[Mesh] NOT "Artificial Intelligence"[Mesh] NOT "Prognosis"[Mesh] </dc:title>
  <dc:creator>McCullum, Lucas Bailey</dc:creator>
  <cp:lastModifiedBy>McCullum, Lucas Bailey</cp:lastModifiedBy>
  <cp:revision>24</cp:revision>
  <dcterms:created xsi:type="dcterms:W3CDTF">2022-04-28T10:58:33Z</dcterms:created>
  <dcterms:modified xsi:type="dcterms:W3CDTF">2022-04-28T15:29:05Z</dcterms:modified>
</cp:coreProperties>
</file>