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15"/>
  </p:notesMasterIdLst>
  <p:sldIdLst>
    <p:sldId id="256" r:id="rId3"/>
    <p:sldId id="1418" r:id="rId4"/>
    <p:sldId id="1417" r:id="rId5"/>
    <p:sldId id="1419" r:id="rId6"/>
    <p:sldId id="1420" r:id="rId7"/>
    <p:sldId id="1428" r:id="rId8"/>
    <p:sldId id="1434" r:id="rId9"/>
    <p:sldId id="1430" r:id="rId10"/>
    <p:sldId id="1431" r:id="rId11"/>
    <p:sldId id="1432" r:id="rId12"/>
    <p:sldId id="1433" r:id="rId13"/>
    <p:sldId id="14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ssberger, Clemens" initials="GC" lastIdx="2" clrIdx="0">
    <p:extLst>
      <p:ext uri="{19B8F6BF-5375-455C-9EA6-DF929625EA0E}">
        <p15:presenceInfo xmlns:p15="http://schemas.microsoft.com/office/powerpoint/2012/main" userId="S::grassberger.clemens@mgh.harvard.edu::f456e585-18f2-4a13-a4e7-ec9a040cd7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2"/>
    <p:restoredTop sz="77297"/>
  </p:normalViewPr>
  <p:slideViewPr>
    <p:cSldViewPr snapToGrid="0" snapToObjects="1">
      <p:cViewPr varScale="1">
        <p:scale>
          <a:sx n="128" d="100"/>
          <a:sy n="128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E6033-9375-2E46-9B9B-B21E4D9D839A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41D9-9A03-BB4A-9F16-DC4258650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68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4140E-F571-814E-96B1-2667A972EC4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6821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E1D9E-0779-6E4E-852F-8A9D880189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7590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12980-EDA4-6C4F-96DE-7073AEBCE1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002013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3DA6-5759-9240-82E0-7D5C486A294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0863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32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2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63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3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7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4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5867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5943600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36D13-FD5E-044E-A183-DDEC48D6FF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287806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4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756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27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5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5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4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C0C06-D0D6-794E-95F9-6559F7F4429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24376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FFE6FB-41DF-F64B-953D-110BD182E0E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7915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657BA5-78C9-904F-B427-3410C9415FB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600749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AB3D6-9622-D546-988D-A5A4C1D66E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553115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4F77-2CC0-EF44-8D8E-07BCFC0E38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9105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EC3B2-093A-1542-AC41-C1AABDA224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53112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1A812-69B4-C045-90AD-3926C179FAB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36117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637E73C-63A5-0044-9E1E-B0B90ABDAC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3" name="Picture 2" descr="MGH-stylizedLogo-bw.png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2340" y="6345970"/>
            <a:ext cx="5079661" cy="512030"/>
          </a:xfrm>
          <a:prstGeom prst="rect">
            <a:avLst/>
          </a:prstGeom>
        </p:spPr>
      </p:pic>
      <p:pic>
        <p:nvPicPr>
          <p:cNvPr id="16" name="Picture 15" descr="MGH-stylizedLogo-bw.png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9" y="6345970"/>
            <a:ext cx="3539481" cy="512030"/>
          </a:xfrm>
          <a:prstGeom prst="rect">
            <a:avLst/>
          </a:prstGeom>
        </p:spPr>
      </p:pic>
      <p:pic>
        <p:nvPicPr>
          <p:cNvPr id="15" name="Picture 14" descr="MGH-stylizedLogo-bw.png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9" y="6345970"/>
            <a:ext cx="3539481" cy="512030"/>
          </a:xfrm>
          <a:prstGeom prst="rect">
            <a:avLst/>
          </a:prstGeom>
        </p:spPr>
      </p:pic>
      <p:pic>
        <p:nvPicPr>
          <p:cNvPr id="14" name="Picture 13" descr="MGH-stylizedLogo-bw.png"/>
          <p:cNvPicPr>
            <a:picLocks noChangeAspect="1"/>
          </p:cNvPicPr>
          <p:nvPr userDrawn="1"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68" y="6345970"/>
            <a:ext cx="3539481" cy="512030"/>
          </a:xfrm>
          <a:prstGeom prst="rect">
            <a:avLst/>
          </a:prstGeom>
        </p:spPr>
      </p:pic>
      <p:pic>
        <p:nvPicPr>
          <p:cNvPr id="6" name="Picture 5" descr="HMS-MGHRO-bw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3299" y="6413022"/>
            <a:ext cx="4733945" cy="4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7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000066"/>
          </a:solidFill>
          <a:latin typeface="Lucida San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000066"/>
          </a:solidFill>
          <a:latin typeface="Lucida San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000066"/>
          </a:solidFill>
          <a:latin typeface="Lucida San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200">
          <a:solidFill>
            <a:srgbClr val="000066"/>
          </a:solidFill>
          <a:latin typeface="Lucida San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200">
          <a:solidFill>
            <a:srgbClr val="000066"/>
          </a:solidFill>
          <a:latin typeface="Lucida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>
          <a:solidFill>
            <a:srgbClr val="000066"/>
          </a:solidFill>
          <a:latin typeface="Lucida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>
          <a:solidFill>
            <a:srgbClr val="000066"/>
          </a:solidFill>
          <a:latin typeface="Lucida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>
          <a:solidFill>
            <a:srgbClr val="000066"/>
          </a:solidFill>
          <a:latin typeface="Lucida San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ingdings" charset="2"/>
        <a:buChar char="§"/>
        <a:defRPr sz="3200">
          <a:solidFill>
            <a:srgbClr val="000066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ingdings" charset="2"/>
        <a:buChar char="§"/>
        <a:defRPr sz="28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ingdings" charset="2"/>
        <a:buChar char="§"/>
        <a:defRPr sz="24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ingdings" charset="2"/>
        <a:buChar char="§"/>
        <a:defRPr sz="20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CCFF"/>
        </a:buClr>
        <a:buFont typeface="Wingdings" charset="2"/>
        <a:buChar char="§"/>
        <a:defRPr sz="20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Font typeface="Wingdings" charset="2"/>
        <a:buChar char="§"/>
        <a:defRPr sz="20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Font typeface="Wingdings" charset="2"/>
        <a:buChar char="§"/>
        <a:defRPr sz="20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Font typeface="Wingdings" charset="2"/>
        <a:buChar char="§"/>
        <a:defRPr sz="20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CCFF"/>
        </a:buClr>
        <a:buFont typeface="Wingdings" charset="2"/>
        <a:buChar char="§"/>
        <a:defRPr sz="20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" descr="N:\CCCOMM\Marketing 2006\Collateral Guidelines\MGHCC.Harvard copy.tif"/>
          <p:cNvPicPr>
            <a:picLocks noChangeAspect="1" noChangeArrowheads="1"/>
          </p:cNvPicPr>
          <p:nvPr userDrawn="1"/>
        </p:nvPicPr>
        <p:blipFill>
          <a:blip r:embed="rId13" cstate="email">
            <a:lum contras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4510" y="5372983"/>
            <a:ext cx="3597983" cy="87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8100"/>
          </a:effectLst>
        </p:spPr>
      </p:pic>
      <p:pic>
        <p:nvPicPr>
          <p:cNvPr id="12" name="Picture 12" descr="C:\Documents and Settings\Alexei Trofimov\Desktop\BrownBag\LogoFiles\Radiation Oncology_RGB.jpg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0963" y="5432540"/>
            <a:ext cx="4149066" cy="811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38100"/>
          </a:effec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916D9-5D17-734E-ACFB-FBE6F1D69B1E}" type="datetimeFigureOut">
              <a:rPr lang="en-US" smtClean="0"/>
              <a:pPr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45442-B6FA-D948-9A35-5284CF0AA5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N:\CCCOMM\Marketing 2006\Collateral Guidelines\MGHCC.Harvard copy.tif"/>
          <p:cNvPicPr>
            <a:picLocks noChangeAspect="1" noChangeArrowheads="1"/>
          </p:cNvPicPr>
          <p:nvPr userDrawn="1"/>
        </p:nvPicPr>
        <p:blipFill>
          <a:blip r:embed="rId15" cstate="email">
            <a:lum contras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03217" y="7731138"/>
            <a:ext cx="9406467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:\Documents and Settings\Alexei Trofimov\Desktop\BrownBag\LogoFiles\Radiation Oncology_RGB.jpg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600035" y="6069013"/>
            <a:ext cx="11188700" cy="174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Placeholder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8331200" cy="2544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 descr="MGH-stylizedLogoLarge-bw.png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575" y="152400"/>
            <a:ext cx="11581628" cy="373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6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Operations Research in RT -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Lucas McCullum</a:t>
            </a:r>
          </a:p>
          <a:p>
            <a:r>
              <a:rPr lang="en-US" dirty="0"/>
              <a:t>March 28, 2022</a:t>
            </a:r>
          </a:p>
        </p:txBody>
      </p:sp>
    </p:spTree>
    <p:extLst>
      <p:ext uri="{BB962C8B-B14F-4D97-AF65-F5344CB8AC3E}">
        <p14:creationId xmlns:p14="http://schemas.microsoft.com/office/powerpoint/2010/main" val="3771369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C17A018-AB47-9E4F-81F2-539E77EDB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073" y="68263"/>
            <a:ext cx="10347853" cy="62087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10699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F8FCC22-3D5D-1849-9870-43C99D4B2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074" y="68263"/>
            <a:ext cx="10347851" cy="62087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01604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18A5B8-6755-EF46-A571-7F16F572A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650" y="379143"/>
            <a:ext cx="11950700" cy="558695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9680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B439F5-B8A6-9D41-BBB7-D180ABE5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364206"/>
            <a:ext cx="11950700" cy="5616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2230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9A80E5-1E86-044E-9A72-2949A21B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47" y="2917384"/>
            <a:ext cx="11694106" cy="1023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293339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B2447D1-AAA3-4546-94E2-C80E6A696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3" t="7262" r="8857" b="3691"/>
          <a:stretch/>
        </p:blipFill>
        <p:spPr>
          <a:xfrm>
            <a:off x="-1" y="1547762"/>
            <a:ext cx="5985758" cy="3762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4162C-C693-7C43-B0F3-81F1900947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3" t="7469" r="8913" b="4345"/>
          <a:stretch/>
        </p:blipFill>
        <p:spPr>
          <a:xfrm>
            <a:off x="6149686" y="1547762"/>
            <a:ext cx="6014036" cy="3762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7883EB-9A74-2B40-8DF9-22B6A791AF71}"/>
              </a:ext>
            </a:extLst>
          </p:cNvPr>
          <p:cNvSpPr txBox="1"/>
          <p:nvPr/>
        </p:nvSpPr>
        <p:spPr>
          <a:xfrm>
            <a:off x="2181598" y="566168"/>
            <a:ext cx="1622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 = 148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52329-4BBE-9747-ACD8-0B2EEE7779D7}"/>
              </a:ext>
            </a:extLst>
          </p:cNvPr>
          <p:cNvSpPr txBox="1"/>
          <p:nvPr/>
        </p:nvSpPr>
        <p:spPr>
          <a:xfrm>
            <a:off x="8498860" y="566168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 = 30</a:t>
            </a:r>
          </a:p>
        </p:txBody>
      </p:sp>
    </p:spTree>
    <p:extLst>
      <p:ext uri="{BB962C8B-B14F-4D97-AF65-F5344CB8AC3E}">
        <p14:creationId xmlns:p14="http://schemas.microsoft.com/office/powerpoint/2010/main" val="323072238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F6FF998-5129-3C4B-98BB-0E2F45ADC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10252"/>
            <a:ext cx="11950700" cy="61247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485186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C819-CC6F-E443-A0FF-7551B8E8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E48A-81F9-D641-9336-6C3FBD8B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with H+N cancer returns 30 results (pre-filtering), should we think about moving to multiple sites?</a:t>
            </a:r>
          </a:p>
          <a:p>
            <a:r>
              <a:rPr lang="en-US" dirty="0"/>
              <a:t>What is ideal number of articles sufficient for meta-analysis / review out of the 30 results? … 10? … 15? … 20?</a:t>
            </a:r>
          </a:p>
          <a:p>
            <a:r>
              <a:rPr lang="en-US" dirty="0"/>
              <a:t>Do we need to refine our search queries?</a:t>
            </a:r>
          </a:p>
          <a:p>
            <a:pPr lvl="1"/>
            <a:r>
              <a:rPr lang="en-US" sz="2000" dirty="0"/>
              <a:t>(("operations research" OR "operational research" OR "</a:t>
            </a:r>
            <a:r>
              <a:rPr lang="en-US" sz="2000" dirty="0" err="1"/>
              <a:t>markov</a:t>
            </a:r>
            <a:r>
              <a:rPr lang="en-US" sz="2000" dirty="0"/>
              <a:t> decision process") AND ("cancer" OR "toxicity") AND ("treatment"))</a:t>
            </a:r>
          </a:p>
          <a:p>
            <a:pPr lvl="1"/>
            <a:r>
              <a:rPr lang="en-US" sz="2000" dirty="0"/>
              <a:t>(("operations research" OR "operational research" OR "</a:t>
            </a:r>
            <a:r>
              <a:rPr lang="en-US" sz="2000" dirty="0" err="1"/>
              <a:t>markov</a:t>
            </a:r>
            <a:r>
              <a:rPr lang="en-US" sz="2000" dirty="0"/>
              <a:t> decision process") AND ("cancer" OR "toxicity") AND ("treatment")) AND ("radiation therapy" OR "radiotherapy" OR "head and neck")</a:t>
            </a:r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0466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333CF-CE9F-F145-A696-ACE8FE34498E}"/>
              </a:ext>
            </a:extLst>
          </p:cNvPr>
          <p:cNvSpPr txBox="1"/>
          <p:nvPr/>
        </p:nvSpPr>
        <p:spPr>
          <a:xfrm>
            <a:off x="27992" y="166568"/>
            <a:ext cx="1213601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(("radiation therapy" OR "radiotherapy") </a:t>
            </a:r>
            <a:r>
              <a:rPr lang="en-US" sz="2200" dirty="0">
                <a:solidFill>
                  <a:srgbClr val="FF0000"/>
                </a:solidFill>
              </a:rPr>
              <a:t>AND/OR </a:t>
            </a:r>
            <a:r>
              <a:rPr lang="en-US" sz="2200" dirty="0"/>
              <a:t>("head and neck" OR "squamous cell carcinoma")</a:t>
            </a:r>
          </a:p>
          <a:p>
            <a:endParaRPr lang="en-US" sz="2200" dirty="0"/>
          </a:p>
          <a:p>
            <a:r>
              <a:rPr lang="en-US" sz="2200" dirty="0"/>
              <a:t>AND</a:t>
            </a:r>
          </a:p>
          <a:p>
            <a:endParaRPr lang="en-US" sz="2200" dirty="0"/>
          </a:p>
          <a:p>
            <a:r>
              <a:rPr lang="en-US" sz="2200" dirty="0"/>
              <a:t>("robust optimization" OR "queuing systems" OR "operations research" OR "operational research" OR</a:t>
            </a:r>
          </a:p>
          <a:p>
            <a:r>
              <a:rPr lang="en-US" sz="2200" dirty="0"/>
              <a:t> "</a:t>
            </a:r>
            <a:r>
              <a:rPr lang="en-US" sz="2200" dirty="0" err="1"/>
              <a:t>markov</a:t>
            </a:r>
            <a:r>
              <a:rPr lang="en-US" sz="2200" dirty="0"/>
              <a:t> decision process" OR "stochastic program" OR "stochastic processes" OR</a:t>
            </a:r>
          </a:p>
          <a:p>
            <a:r>
              <a:rPr lang="en-US" sz="2200" dirty="0"/>
              <a:t> "combinatorial optimization" OR "discrete optimization" OR "approximation algorithms" OR</a:t>
            </a:r>
          </a:p>
          <a:p>
            <a:r>
              <a:rPr lang="en-US" sz="2200" dirty="0"/>
              <a:t> "heuristics" OR "dynamic program" OR "dynamic programming" OR "linear program" OR</a:t>
            </a:r>
          </a:p>
          <a:p>
            <a:r>
              <a:rPr lang="en-US" sz="2200" dirty="0"/>
              <a:t> "linear programming" OR "integer program" OR "integer programming" OR "mixed-integer program" OR</a:t>
            </a:r>
          </a:p>
          <a:p>
            <a:r>
              <a:rPr lang="en-US" sz="2200" dirty="0"/>
              <a:t> "mixed-integer programming" OR "stochastic optimization" OR "convex optimization" OR</a:t>
            </a:r>
          </a:p>
          <a:p>
            <a:r>
              <a:rPr lang="en-US" sz="2200" dirty="0"/>
              <a:t> "quadratic optimization" OR "quadratic program" OR "quadratic programming" OR</a:t>
            </a:r>
          </a:p>
          <a:p>
            <a:r>
              <a:rPr lang="en-US" sz="2200" dirty="0"/>
              <a:t> "non-smooth optimization" OR "</a:t>
            </a:r>
            <a:r>
              <a:rPr lang="en-US" sz="2200"/>
              <a:t>non-convex optimization" </a:t>
            </a:r>
            <a:r>
              <a:rPr lang="en-US" sz="2200" dirty="0"/>
              <a:t>OR </a:t>
            </a:r>
            <a:r>
              <a:rPr lang="en-US" sz="2200" dirty="0">
                <a:solidFill>
                  <a:srgbClr val="FF0000"/>
                </a:solidFill>
              </a:rPr>
              <a:t>"multicriteria optimization" OR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"goal programming" OR "queuing theory" OR "game theory" OR "tabu search" OR</a:t>
            </a:r>
          </a:p>
          <a:p>
            <a:r>
              <a:rPr lang="en-US" sz="2200" dirty="0">
                <a:solidFill>
                  <a:srgbClr val="FF0000"/>
                </a:solidFill>
              </a:rPr>
              <a:t> "genetic algorithm" OR "simulated annealing" OR "variable neighborhood search" OR "ant colony"</a:t>
            </a:r>
            <a:r>
              <a:rPr lang="en-US" sz="2200" dirty="0"/>
              <a:t>)</a:t>
            </a:r>
          </a:p>
          <a:p>
            <a:endParaRPr lang="en-US" sz="2200" dirty="0"/>
          </a:p>
          <a:p>
            <a:r>
              <a:rPr lang="en-US" sz="2200" dirty="0"/>
              <a:t>AND</a:t>
            </a:r>
          </a:p>
          <a:p>
            <a:endParaRPr lang="en-US" sz="2200" dirty="0"/>
          </a:p>
          <a:p>
            <a:r>
              <a:rPr lang="en-US" sz="2200" dirty="0"/>
              <a:t>("treatment" OR "toxicity")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212032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6257713-8C17-1F4E-9306-4AFCC17B9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073" y="68263"/>
            <a:ext cx="10347853" cy="62087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0B7F0D-C692-2D4E-B0C5-330FC58D34A7}"/>
              </a:ext>
            </a:extLst>
          </p:cNvPr>
          <p:cNvSpPr txBox="1"/>
          <p:nvPr/>
        </p:nvSpPr>
        <p:spPr>
          <a:xfrm>
            <a:off x="2787217" y="86470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N=424</a:t>
            </a:r>
          </a:p>
        </p:txBody>
      </p:sp>
    </p:spTree>
    <p:extLst>
      <p:ext uri="{BB962C8B-B14F-4D97-AF65-F5344CB8AC3E}">
        <p14:creationId xmlns:p14="http://schemas.microsoft.com/office/powerpoint/2010/main" val="17998035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F16298E-77F8-C643-8F73-11CAB72C2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073" y="68263"/>
            <a:ext cx="10347853" cy="620871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7CAA00-07F5-684A-B475-8932F4150AF9}"/>
              </a:ext>
            </a:extLst>
          </p:cNvPr>
          <p:cNvSpPr txBox="1"/>
          <p:nvPr/>
        </p:nvSpPr>
        <p:spPr>
          <a:xfrm>
            <a:off x="2681578" y="87918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N=71</a:t>
            </a:r>
          </a:p>
        </p:txBody>
      </p:sp>
    </p:spTree>
    <p:extLst>
      <p:ext uri="{BB962C8B-B14F-4D97-AF65-F5344CB8AC3E}">
        <p14:creationId xmlns:p14="http://schemas.microsoft.com/office/powerpoint/2010/main" val="349480831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88564</TotalTime>
  <Words>366</Words>
  <Application>Microsoft Macintosh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</vt:lpstr>
      <vt:lpstr>Wingdings</vt:lpstr>
      <vt:lpstr>1_Default Design</vt:lpstr>
      <vt:lpstr>1_Office Theme</vt:lpstr>
      <vt:lpstr>Operations Research in RT - Meeting</vt:lpstr>
      <vt:lpstr>PowerPoint Presentation</vt:lpstr>
      <vt:lpstr>PowerPoint Presentation</vt:lpstr>
      <vt:lpstr>PowerPoint Presentation</vt:lpstr>
      <vt:lpstr>PowerPoint Presentation</vt:lpstr>
      <vt:lpstr>Future Directions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Grassberger, Clemens</dc:creator>
  <cp:lastModifiedBy>McCullum, Lucas Bailey</cp:lastModifiedBy>
  <cp:revision>509</cp:revision>
  <dcterms:created xsi:type="dcterms:W3CDTF">2020-08-25T15:15:56Z</dcterms:created>
  <dcterms:modified xsi:type="dcterms:W3CDTF">2022-04-01T15:37:49Z</dcterms:modified>
</cp:coreProperties>
</file>