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58" r:id="rId3"/>
    <p:sldId id="259" r:id="rId4"/>
    <p:sldId id="260" r:id="rId5"/>
    <p:sldId id="261" r:id="rId6"/>
    <p:sldId id="273" r:id="rId7"/>
    <p:sldId id="277" r:id="rId8"/>
    <p:sldId id="276" r:id="rId9"/>
    <p:sldId id="275" r:id="rId10"/>
    <p:sldId id="274"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p:scale>
          <a:sx n="120" d="100"/>
          <a:sy n="120" d="100"/>
        </p:scale>
        <p:origin x="256"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8995-3B29-E04A-AEAA-6517B1B73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A7218B-2443-DA41-A582-0A2AE28B4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437EB-EE9D-8340-ACC1-E3C248C0C2EE}"/>
              </a:ext>
            </a:extLst>
          </p:cNvPr>
          <p:cNvSpPr>
            <a:spLocks noGrp="1"/>
          </p:cNvSpPr>
          <p:nvPr>
            <p:ph type="dt" sz="half" idx="10"/>
          </p:nvPr>
        </p:nvSpPr>
        <p:spPr/>
        <p:txBody>
          <a:bodyPr/>
          <a:lstStyle/>
          <a:p>
            <a:fld id="{19B2ED95-070F-3142-8B9E-B25E467B2EFD}" type="datetimeFigureOut">
              <a:rPr lang="en-US" smtClean="0"/>
              <a:t>4/29/22</a:t>
            </a:fld>
            <a:endParaRPr lang="en-US"/>
          </a:p>
        </p:txBody>
      </p:sp>
      <p:sp>
        <p:nvSpPr>
          <p:cNvPr id="5" name="Footer Placeholder 4">
            <a:extLst>
              <a:ext uri="{FF2B5EF4-FFF2-40B4-BE49-F238E27FC236}">
                <a16:creationId xmlns:a16="http://schemas.microsoft.com/office/drawing/2014/main" id="{28883883-C559-B949-9380-D8F6B3CA5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B9BA9-09DC-8B45-A501-92635BFDC6F2}"/>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411471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F9B5-50C8-4C4A-8B24-11F6CB980E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B7A59F-9310-D34F-B5C2-9C4A24245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8EA2-6997-7F4D-A0EF-1E2FF5598E03}"/>
              </a:ext>
            </a:extLst>
          </p:cNvPr>
          <p:cNvSpPr>
            <a:spLocks noGrp="1"/>
          </p:cNvSpPr>
          <p:nvPr>
            <p:ph type="dt" sz="half" idx="10"/>
          </p:nvPr>
        </p:nvSpPr>
        <p:spPr/>
        <p:txBody>
          <a:bodyPr/>
          <a:lstStyle/>
          <a:p>
            <a:fld id="{19B2ED95-070F-3142-8B9E-B25E467B2EFD}" type="datetimeFigureOut">
              <a:rPr lang="en-US" smtClean="0"/>
              <a:t>4/29/22</a:t>
            </a:fld>
            <a:endParaRPr lang="en-US"/>
          </a:p>
        </p:txBody>
      </p:sp>
      <p:sp>
        <p:nvSpPr>
          <p:cNvPr id="5" name="Footer Placeholder 4">
            <a:extLst>
              <a:ext uri="{FF2B5EF4-FFF2-40B4-BE49-F238E27FC236}">
                <a16:creationId xmlns:a16="http://schemas.microsoft.com/office/drawing/2014/main" id="{2824F54F-B92F-EC45-8604-A2997B1B8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95AB2-A7EE-084D-968B-0EF6FC05752F}"/>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390632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19A547-438B-5D4A-861D-333D07917E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171173-87F6-704F-A5D8-2AF7C5EF2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F33B0-5280-B54A-A665-585E6822054E}"/>
              </a:ext>
            </a:extLst>
          </p:cNvPr>
          <p:cNvSpPr>
            <a:spLocks noGrp="1"/>
          </p:cNvSpPr>
          <p:nvPr>
            <p:ph type="dt" sz="half" idx="10"/>
          </p:nvPr>
        </p:nvSpPr>
        <p:spPr/>
        <p:txBody>
          <a:bodyPr/>
          <a:lstStyle/>
          <a:p>
            <a:fld id="{19B2ED95-070F-3142-8B9E-B25E467B2EFD}" type="datetimeFigureOut">
              <a:rPr lang="en-US" smtClean="0"/>
              <a:t>4/29/22</a:t>
            </a:fld>
            <a:endParaRPr lang="en-US"/>
          </a:p>
        </p:txBody>
      </p:sp>
      <p:sp>
        <p:nvSpPr>
          <p:cNvPr id="5" name="Footer Placeholder 4">
            <a:extLst>
              <a:ext uri="{FF2B5EF4-FFF2-40B4-BE49-F238E27FC236}">
                <a16:creationId xmlns:a16="http://schemas.microsoft.com/office/drawing/2014/main" id="{F03D32C6-EC58-5C40-A77D-8AE611977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44DB2-D19B-2645-8C5F-FF49BB34F80E}"/>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09824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5C1-C98C-AF45-8EAC-99D30C4B8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6B79FC-BA98-D04E-93A6-1E3FF68E0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E66E1-B5F9-4942-8AAC-A99559A6997E}"/>
              </a:ext>
            </a:extLst>
          </p:cNvPr>
          <p:cNvSpPr>
            <a:spLocks noGrp="1"/>
          </p:cNvSpPr>
          <p:nvPr>
            <p:ph type="dt" sz="half" idx="10"/>
          </p:nvPr>
        </p:nvSpPr>
        <p:spPr/>
        <p:txBody>
          <a:bodyPr/>
          <a:lstStyle/>
          <a:p>
            <a:fld id="{19B2ED95-070F-3142-8B9E-B25E467B2EFD}" type="datetimeFigureOut">
              <a:rPr lang="en-US" smtClean="0"/>
              <a:t>4/29/22</a:t>
            </a:fld>
            <a:endParaRPr lang="en-US"/>
          </a:p>
        </p:txBody>
      </p:sp>
      <p:sp>
        <p:nvSpPr>
          <p:cNvPr id="5" name="Footer Placeholder 4">
            <a:extLst>
              <a:ext uri="{FF2B5EF4-FFF2-40B4-BE49-F238E27FC236}">
                <a16:creationId xmlns:a16="http://schemas.microsoft.com/office/drawing/2014/main" id="{3C4785FE-275D-D048-B604-3DF5CA7AB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259A6-3002-814F-A1AD-0EC8155FA8C1}"/>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164424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1093-CA66-C74A-9A73-E75693848E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C5B0DA-B0D5-9640-BDE0-91C3BCF0B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7EE9DA-EE12-214C-9D0F-59CE31B971C9}"/>
              </a:ext>
            </a:extLst>
          </p:cNvPr>
          <p:cNvSpPr>
            <a:spLocks noGrp="1"/>
          </p:cNvSpPr>
          <p:nvPr>
            <p:ph type="dt" sz="half" idx="10"/>
          </p:nvPr>
        </p:nvSpPr>
        <p:spPr/>
        <p:txBody>
          <a:bodyPr/>
          <a:lstStyle/>
          <a:p>
            <a:fld id="{19B2ED95-070F-3142-8B9E-B25E467B2EFD}" type="datetimeFigureOut">
              <a:rPr lang="en-US" smtClean="0"/>
              <a:t>4/29/22</a:t>
            </a:fld>
            <a:endParaRPr lang="en-US"/>
          </a:p>
        </p:txBody>
      </p:sp>
      <p:sp>
        <p:nvSpPr>
          <p:cNvPr id="5" name="Footer Placeholder 4">
            <a:extLst>
              <a:ext uri="{FF2B5EF4-FFF2-40B4-BE49-F238E27FC236}">
                <a16:creationId xmlns:a16="http://schemas.microsoft.com/office/drawing/2014/main" id="{CEDAD7E6-5AD4-3546-887B-9F561D1D9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9717A-1946-5A49-803C-D04A68EDB0C1}"/>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191824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4BEB-9E08-AC4A-AB6D-C53351CA1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4F476-0DDA-144A-A93A-392205D615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61CD1-D57D-0D46-9EE2-D26C71B60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134EB8-A806-6E47-BD02-B2C06337C57B}"/>
              </a:ext>
            </a:extLst>
          </p:cNvPr>
          <p:cNvSpPr>
            <a:spLocks noGrp="1"/>
          </p:cNvSpPr>
          <p:nvPr>
            <p:ph type="dt" sz="half" idx="10"/>
          </p:nvPr>
        </p:nvSpPr>
        <p:spPr/>
        <p:txBody>
          <a:bodyPr/>
          <a:lstStyle/>
          <a:p>
            <a:fld id="{19B2ED95-070F-3142-8B9E-B25E467B2EFD}" type="datetimeFigureOut">
              <a:rPr lang="en-US" smtClean="0"/>
              <a:t>4/29/22</a:t>
            </a:fld>
            <a:endParaRPr lang="en-US"/>
          </a:p>
        </p:txBody>
      </p:sp>
      <p:sp>
        <p:nvSpPr>
          <p:cNvPr id="6" name="Footer Placeholder 5">
            <a:extLst>
              <a:ext uri="{FF2B5EF4-FFF2-40B4-BE49-F238E27FC236}">
                <a16:creationId xmlns:a16="http://schemas.microsoft.com/office/drawing/2014/main" id="{89B3EC4B-D413-6140-AB2C-95222D39A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3F7FC-488B-E046-88F5-F0DC5DACEF1A}"/>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27677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155C-567B-894A-9F45-F82786151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BBB47E-61D9-A046-B360-046080DEC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B7054-7514-D64E-A3AB-6FDD909D2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6D76C8-D920-C442-AA91-FF2EBEF51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CE805-4EE2-6B45-9187-6D4C43D5F3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DF1DDE-0C0C-4A43-9939-3496E3359CE6}"/>
              </a:ext>
            </a:extLst>
          </p:cNvPr>
          <p:cNvSpPr>
            <a:spLocks noGrp="1"/>
          </p:cNvSpPr>
          <p:nvPr>
            <p:ph type="dt" sz="half" idx="10"/>
          </p:nvPr>
        </p:nvSpPr>
        <p:spPr/>
        <p:txBody>
          <a:bodyPr/>
          <a:lstStyle/>
          <a:p>
            <a:fld id="{19B2ED95-070F-3142-8B9E-B25E467B2EFD}" type="datetimeFigureOut">
              <a:rPr lang="en-US" smtClean="0"/>
              <a:t>4/29/22</a:t>
            </a:fld>
            <a:endParaRPr lang="en-US"/>
          </a:p>
        </p:txBody>
      </p:sp>
      <p:sp>
        <p:nvSpPr>
          <p:cNvPr id="8" name="Footer Placeholder 7">
            <a:extLst>
              <a:ext uri="{FF2B5EF4-FFF2-40B4-BE49-F238E27FC236}">
                <a16:creationId xmlns:a16="http://schemas.microsoft.com/office/drawing/2014/main" id="{BA27A725-4ED4-0A48-8A0D-D275E5640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3F70F-B02E-4645-AC86-A65312B6AE35}"/>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384633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B7DC-3970-AD48-B445-8E1BB4B64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510C3F-FAEA-1548-B758-126563D05948}"/>
              </a:ext>
            </a:extLst>
          </p:cNvPr>
          <p:cNvSpPr>
            <a:spLocks noGrp="1"/>
          </p:cNvSpPr>
          <p:nvPr>
            <p:ph type="dt" sz="half" idx="10"/>
          </p:nvPr>
        </p:nvSpPr>
        <p:spPr/>
        <p:txBody>
          <a:bodyPr/>
          <a:lstStyle/>
          <a:p>
            <a:fld id="{19B2ED95-070F-3142-8B9E-B25E467B2EFD}" type="datetimeFigureOut">
              <a:rPr lang="en-US" smtClean="0"/>
              <a:t>4/29/22</a:t>
            </a:fld>
            <a:endParaRPr lang="en-US"/>
          </a:p>
        </p:txBody>
      </p:sp>
      <p:sp>
        <p:nvSpPr>
          <p:cNvPr id="4" name="Footer Placeholder 3">
            <a:extLst>
              <a:ext uri="{FF2B5EF4-FFF2-40B4-BE49-F238E27FC236}">
                <a16:creationId xmlns:a16="http://schemas.microsoft.com/office/drawing/2014/main" id="{8F64D48E-4D6F-5C4E-AF7F-F9CA7827A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19AFB2-FCA2-7244-8843-08B62BB50D69}"/>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8183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C9A77-F222-A842-8402-A6FE1865CE4F}"/>
              </a:ext>
            </a:extLst>
          </p:cNvPr>
          <p:cNvSpPr>
            <a:spLocks noGrp="1"/>
          </p:cNvSpPr>
          <p:nvPr>
            <p:ph type="dt" sz="half" idx="10"/>
          </p:nvPr>
        </p:nvSpPr>
        <p:spPr/>
        <p:txBody>
          <a:bodyPr/>
          <a:lstStyle/>
          <a:p>
            <a:fld id="{19B2ED95-070F-3142-8B9E-B25E467B2EFD}" type="datetimeFigureOut">
              <a:rPr lang="en-US" smtClean="0"/>
              <a:t>4/29/22</a:t>
            </a:fld>
            <a:endParaRPr lang="en-US"/>
          </a:p>
        </p:txBody>
      </p:sp>
      <p:sp>
        <p:nvSpPr>
          <p:cNvPr id="3" name="Footer Placeholder 2">
            <a:extLst>
              <a:ext uri="{FF2B5EF4-FFF2-40B4-BE49-F238E27FC236}">
                <a16:creationId xmlns:a16="http://schemas.microsoft.com/office/drawing/2014/main" id="{F200D419-3937-0647-A0F8-CB8EE530F5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0F6E6C-CE93-834E-BBBE-F0661EE8CF78}"/>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29671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D5C8-6855-4448-BBD4-63795EE85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F5936A-A204-284F-ABD2-1C36E62D2F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236C4-636E-C748-823D-D4D6AD4E2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627A0-16E1-9D42-BCEC-1A5BC52B6BD1}"/>
              </a:ext>
            </a:extLst>
          </p:cNvPr>
          <p:cNvSpPr>
            <a:spLocks noGrp="1"/>
          </p:cNvSpPr>
          <p:nvPr>
            <p:ph type="dt" sz="half" idx="10"/>
          </p:nvPr>
        </p:nvSpPr>
        <p:spPr/>
        <p:txBody>
          <a:bodyPr/>
          <a:lstStyle/>
          <a:p>
            <a:fld id="{19B2ED95-070F-3142-8B9E-B25E467B2EFD}" type="datetimeFigureOut">
              <a:rPr lang="en-US" smtClean="0"/>
              <a:t>4/29/22</a:t>
            </a:fld>
            <a:endParaRPr lang="en-US"/>
          </a:p>
        </p:txBody>
      </p:sp>
      <p:sp>
        <p:nvSpPr>
          <p:cNvPr id="6" name="Footer Placeholder 5">
            <a:extLst>
              <a:ext uri="{FF2B5EF4-FFF2-40B4-BE49-F238E27FC236}">
                <a16:creationId xmlns:a16="http://schemas.microsoft.com/office/drawing/2014/main" id="{D972DAD2-1B0D-CB4E-B132-682223555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D2E1E-E070-E94F-9024-6921C761B45B}"/>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53092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6D50-FBF4-7D43-8147-FFD0E7178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CBFC1E-F91A-3143-BD9B-E0385DEF3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30912-821C-174F-80CD-59D0A335A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2B47E-A7C0-AD41-9195-3671C976B7E5}"/>
              </a:ext>
            </a:extLst>
          </p:cNvPr>
          <p:cNvSpPr>
            <a:spLocks noGrp="1"/>
          </p:cNvSpPr>
          <p:nvPr>
            <p:ph type="dt" sz="half" idx="10"/>
          </p:nvPr>
        </p:nvSpPr>
        <p:spPr/>
        <p:txBody>
          <a:bodyPr/>
          <a:lstStyle/>
          <a:p>
            <a:fld id="{19B2ED95-070F-3142-8B9E-B25E467B2EFD}" type="datetimeFigureOut">
              <a:rPr lang="en-US" smtClean="0"/>
              <a:t>4/29/22</a:t>
            </a:fld>
            <a:endParaRPr lang="en-US"/>
          </a:p>
        </p:txBody>
      </p:sp>
      <p:sp>
        <p:nvSpPr>
          <p:cNvPr id="6" name="Footer Placeholder 5">
            <a:extLst>
              <a:ext uri="{FF2B5EF4-FFF2-40B4-BE49-F238E27FC236}">
                <a16:creationId xmlns:a16="http://schemas.microsoft.com/office/drawing/2014/main" id="{35251ECF-8E7E-8344-A3AB-71C8A57B1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50BD6-0060-154A-B95A-AAFB532CD43D}"/>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54282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C9D319-14B9-C94B-80D6-B3546D7ECD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CB35A-5C32-4E4A-8DEA-6706F63355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C47CD-8555-C440-AF8E-845283A1E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2ED95-070F-3142-8B9E-B25E467B2EFD}" type="datetimeFigureOut">
              <a:rPr lang="en-US" smtClean="0"/>
              <a:t>4/29/22</a:t>
            </a:fld>
            <a:endParaRPr lang="en-US"/>
          </a:p>
        </p:txBody>
      </p:sp>
      <p:sp>
        <p:nvSpPr>
          <p:cNvPr id="5" name="Footer Placeholder 4">
            <a:extLst>
              <a:ext uri="{FF2B5EF4-FFF2-40B4-BE49-F238E27FC236}">
                <a16:creationId xmlns:a16="http://schemas.microsoft.com/office/drawing/2014/main" id="{241A533E-E0DD-064E-9254-3CC09AAB2C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82D108-0CFA-D74D-AC8B-D103A6E2A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31AAF-B969-5F41-BA79-6EE40272E744}" type="slidenum">
              <a:rPr lang="en-US" smtClean="0"/>
              <a:t>‹#›</a:t>
            </a:fld>
            <a:endParaRPr lang="en-US"/>
          </a:p>
        </p:txBody>
      </p:sp>
    </p:spTree>
    <p:extLst>
      <p:ext uri="{BB962C8B-B14F-4D97-AF65-F5344CB8AC3E}">
        <p14:creationId xmlns:p14="http://schemas.microsoft.com/office/powerpoint/2010/main" val="180143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6CD3-7EBA-E7B5-8CB6-3D2E2F53AEFB}"/>
              </a:ext>
            </a:extLst>
          </p:cNvPr>
          <p:cNvSpPr>
            <a:spLocks noGrp="1"/>
          </p:cNvSpPr>
          <p:nvPr>
            <p:ph type="title"/>
          </p:nvPr>
        </p:nvSpPr>
        <p:spPr>
          <a:xfrm>
            <a:off x="838200" y="2766218"/>
            <a:ext cx="10515600" cy="1325563"/>
          </a:xfrm>
        </p:spPr>
        <p:txBody>
          <a:bodyPr/>
          <a:lstStyle/>
          <a:p>
            <a:pPr algn="ctr"/>
            <a:r>
              <a:rPr lang="en-US" dirty="0"/>
              <a:t>Old Queries</a:t>
            </a:r>
          </a:p>
        </p:txBody>
      </p:sp>
    </p:spTree>
    <p:extLst>
      <p:ext uri="{BB962C8B-B14F-4D97-AF65-F5344CB8AC3E}">
        <p14:creationId xmlns:p14="http://schemas.microsoft.com/office/powerpoint/2010/main" val="156076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("Stochastic Processes"[Mesh] OR "Operations Research"[Mesh] OR "operations research" OR "operational research" OR "Markov Model" OR "Markov models" OR "Markov chain" OR "Markov chains")</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br>
              <a:rPr lang="en-US" sz="1200" dirty="0"/>
            </a:br>
            <a:r>
              <a:rPr lang="en-US" sz="1200" dirty="0"/>
              <a:t>AND "English" [LA]</a:t>
            </a:r>
            <a:br>
              <a:rPr lang="en-US" sz="1200" dirty="0"/>
            </a:br>
            <a:r>
              <a:rPr lang="en-US" sz="1200" dirty="0"/>
              <a:t>AND 2000:2022[</a:t>
            </a:r>
            <a:r>
              <a:rPr lang="en-US" sz="1200" dirty="0" err="1"/>
              <a:t>dp</a:t>
            </a:r>
            <a:r>
              <a:rPr lang="en-US" sz="1200" dirty="0"/>
              <a:t>]</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54</a:t>
            </a:r>
          </a:p>
        </p:txBody>
      </p:sp>
    </p:spTree>
    <p:extLst>
      <p:ext uri="{BB962C8B-B14F-4D97-AF65-F5344CB8AC3E}">
        <p14:creationId xmlns:p14="http://schemas.microsoft.com/office/powerpoint/2010/main" val="255450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6DA573-C356-E249-B186-CB1108CF6259}"/>
              </a:ext>
            </a:extLst>
          </p:cNvPr>
          <p:cNvSpPr txBox="1"/>
          <p:nvPr/>
        </p:nvSpPr>
        <p:spPr>
          <a:xfrm>
            <a:off x="2291255" y="89981"/>
            <a:ext cx="310055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identified through </a:t>
            </a:r>
            <a:r>
              <a:rPr lang="en-US" sz="1400" dirty="0" err="1"/>
              <a:t>Pubmed</a:t>
            </a:r>
            <a:r>
              <a:rPr lang="en-US" sz="1400" dirty="0"/>
              <a:t> database searching</a:t>
            </a:r>
          </a:p>
          <a:p>
            <a:pPr algn="ctr"/>
            <a:r>
              <a:rPr lang="en-US" sz="1400" dirty="0"/>
              <a:t>(n = 393)</a:t>
            </a:r>
          </a:p>
        </p:txBody>
      </p:sp>
      <p:sp>
        <p:nvSpPr>
          <p:cNvPr id="3" name="TextBox 2">
            <a:extLst>
              <a:ext uri="{FF2B5EF4-FFF2-40B4-BE49-F238E27FC236}">
                <a16:creationId xmlns:a16="http://schemas.microsoft.com/office/drawing/2014/main" id="{350B7A70-2B49-8543-A896-DC8EC6A6C312}"/>
              </a:ext>
            </a:extLst>
          </p:cNvPr>
          <p:cNvSpPr txBox="1"/>
          <p:nvPr/>
        </p:nvSpPr>
        <p:spPr>
          <a:xfrm>
            <a:off x="6800194" y="5105956"/>
            <a:ext cx="3294994"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Additional articles identified through reference review</a:t>
            </a:r>
          </a:p>
          <a:p>
            <a:pPr algn="ctr"/>
            <a:r>
              <a:rPr lang="en-US" sz="1400" dirty="0"/>
              <a:t>(n = ???)</a:t>
            </a:r>
          </a:p>
        </p:txBody>
      </p:sp>
      <p:sp>
        <p:nvSpPr>
          <p:cNvPr id="4" name="TextBox 3">
            <a:extLst>
              <a:ext uri="{FF2B5EF4-FFF2-40B4-BE49-F238E27FC236}">
                <a16:creationId xmlns:a16="http://schemas.microsoft.com/office/drawing/2014/main" id="{F38C4A61-2CD5-0C42-9B5E-21319053CA32}"/>
              </a:ext>
            </a:extLst>
          </p:cNvPr>
          <p:cNvSpPr txBox="1"/>
          <p:nvPr/>
        </p:nvSpPr>
        <p:spPr>
          <a:xfrm>
            <a:off x="2291255" y="1374162"/>
            <a:ext cx="310055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for clinical decision making (i.e., not dose optimization)</a:t>
            </a:r>
          </a:p>
          <a:p>
            <a:pPr algn="ctr"/>
            <a:r>
              <a:rPr lang="en-US" sz="1400" dirty="0"/>
              <a:t>(n = 59)</a:t>
            </a:r>
          </a:p>
        </p:txBody>
      </p:sp>
      <p:sp>
        <p:nvSpPr>
          <p:cNvPr id="5" name="TextBox 4">
            <a:extLst>
              <a:ext uri="{FF2B5EF4-FFF2-40B4-BE49-F238E27FC236}">
                <a16:creationId xmlns:a16="http://schemas.microsoft.com/office/drawing/2014/main" id="{2690B0DB-4205-684E-BA5A-2A9F6659C936}"/>
              </a:ext>
            </a:extLst>
          </p:cNvPr>
          <p:cNvSpPr txBox="1"/>
          <p:nvPr/>
        </p:nvSpPr>
        <p:spPr>
          <a:xfrm>
            <a:off x="2291255" y="2636332"/>
            <a:ext cx="310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published in English</a:t>
            </a:r>
          </a:p>
          <a:p>
            <a:pPr algn="ctr"/>
            <a:r>
              <a:rPr lang="en-US" sz="1400" dirty="0"/>
              <a:t>(n = 56)</a:t>
            </a:r>
          </a:p>
        </p:txBody>
      </p:sp>
      <p:sp>
        <p:nvSpPr>
          <p:cNvPr id="6" name="TextBox 5">
            <a:extLst>
              <a:ext uri="{FF2B5EF4-FFF2-40B4-BE49-F238E27FC236}">
                <a16:creationId xmlns:a16="http://schemas.microsoft.com/office/drawing/2014/main" id="{C63DF64A-B852-D54F-91F3-E8C3276E3B6F}"/>
              </a:ext>
            </a:extLst>
          </p:cNvPr>
          <p:cNvSpPr txBox="1"/>
          <p:nvPr/>
        </p:nvSpPr>
        <p:spPr>
          <a:xfrm>
            <a:off x="2291255" y="3691151"/>
            <a:ext cx="310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published &gt;2000</a:t>
            </a:r>
          </a:p>
          <a:p>
            <a:pPr algn="ctr"/>
            <a:r>
              <a:rPr lang="en-US" sz="1400" dirty="0"/>
              <a:t>(n = 54)</a:t>
            </a:r>
          </a:p>
        </p:txBody>
      </p:sp>
      <p:sp>
        <p:nvSpPr>
          <p:cNvPr id="8" name="TextBox 7">
            <a:extLst>
              <a:ext uri="{FF2B5EF4-FFF2-40B4-BE49-F238E27FC236}">
                <a16:creationId xmlns:a16="http://schemas.microsoft.com/office/drawing/2014/main" id="{356E9DE5-2EC9-6C47-B1D3-47F3EEDAC1DA}"/>
              </a:ext>
            </a:extLst>
          </p:cNvPr>
          <p:cNvSpPr txBox="1"/>
          <p:nvPr/>
        </p:nvSpPr>
        <p:spPr>
          <a:xfrm>
            <a:off x="6800194" y="3168191"/>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2)</a:t>
            </a:r>
          </a:p>
        </p:txBody>
      </p:sp>
      <p:sp>
        <p:nvSpPr>
          <p:cNvPr id="9" name="TextBox 8">
            <a:extLst>
              <a:ext uri="{FF2B5EF4-FFF2-40B4-BE49-F238E27FC236}">
                <a16:creationId xmlns:a16="http://schemas.microsoft.com/office/drawing/2014/main" id="{8ECACC58-A993-9846-B759-A62BE047D078}"/>
              </a:ext>
            </a:extLst>
          </p:cNvPr>
          <p:cNvSpPr txBox="1"/>
          <p:nvPr/>
        </p:nvSpPr>
        <p:spPr>
          <a:xfrm>
            <a:off x="6800194" y="2117512"/>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3)</a:t>
            </a:r>
          </a:p>
        </p:txBody>
      </p:sp>
      <p:sp>
        <p:nvSpPr>
          <p:cNvPr id="10" name="TextBox 9">
            <a:extLst>
              <a:ext uri="{FF2B5EF4-FFF2-40B4-BE49-F238E27FC236}">
                <a16:creationId xmlns:a16="http://schemas.microsoft.com/office/drawing/2014/main" id="{AB50DA3C-AF3A-484D-8F70-F6DA14F9B390}"/>
              </a:ext>
            </a:extLst>
          </p:cNvPr>
          <p:cNvSpPr txBox="1"/>
          <p:nvPr/>
        </p:nvSpPr>
        <p:spPr>
          <a:xfrm>
            <a:off x="6800194" y="828645"/>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334)</a:t>
            </a:r>
          </a:p>
        </p:txBody>
      </p:sp>
      <p:sp>
        <p:nvSpPr>
          <p:cNvPr id="11" name="TextBox 10">
            <a:extLst>
              <a:ext uri="{FF2B5EF4-FFF2-40B4-BE49-F238E27FC236}">
                <a16:creationId xmlns:a16="http://schemas.microsoft.com/office/drawing/2014/main" id="{030BE1C6-449A-3740-A1B3-D1CDF4C1EA4D}"/>
              </a:ext>
            </a:extLst>
          </p:cNvPr>
          <p:cNvSpPr txBox="1"/>
          <p:nvPr/>
        </p:nvSpPr>
        <p:spPr>
          <a:xfrm>
            <a:off x="2291255" y="6070767"/>
            <a:ext cx="78039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Final articles included in review</a:t>
            </a:r>
          </a:p>
          <a:p>
            <a:pPr algn="ctr"/>
            <a:r>
              <a:rPr lang="en-US" sz="1400" dirty="0"/>
              <a:t>(n = ??? + ???)</a:t>
            </a:r>
          </a:p>
        </p:txBody>
      </p:sp>
      <p:cxnSp>
        <p:nvCxnSpPr>
          <p:cNvPr id="13" name="Straight Arrow Connector 12">
            <a:extLst>
              <a:ext uri="{FF2B5EF4-FFF2-40B4-BE49-F238E27FC236}">
                <a16:creationId xmlns:a16="http://schemas.microsoft.com/office/drawing/2014/main" id="{8FF3D411-FF48-9648-B8F0-12CB578978B4}"/>
              </a:ext>
            </a:extLst>
          </p:cNvPr>
          <p:cNvCxnSpPr>
            <a:cxnSpLocks/>
            <a:stCxn id="2" idx="2"/>
            <a:endCxn id="4" idx="0"/>
          </p:cNvCxnSpPr>
          <p:nvPr/>
        </p:nvCxnSpPr>
        <p:spPr>
          <a:xfrm>
            <a:off x="3841531" y="828645"/>
            <a:ext cx="0" cy="54551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22C0E57-F0C9-6B4F-9CA7-501A8D7C9CE0}"/>
              </a:ext>
            </a:extLst>
          </p:cNvPr>
          <p:cNvCxnSpPr>
            <a:cxnSpLocks/>
            <a:stCxn id="4" idx="2"/>
            <a:endCxn id="5" idx="0"/>
          </p:cNvCxnSpPr>
          <p:nvPr/>
        </p:nvCxnSpPr>
        <p:spPr>
          <a:xfrm>
            <a:off x="3841531" y="2112826"/>
            <a:ext cx="0" cy="523506"/>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A6E8E4D-BB0F-5449-8074-0A08A4082B49}"/>
              </a:ext>
            </a:extLst>
          </p:cNvPr>
          <p:cNvCxnSpPr>
            <a:cxnSpLocks/>
            <a:stCxn id="5" idx="2"/>
            <a:endCxn id="6" idx="0"/>
          </p:cNvCxnSpPr>
          <p:nvPr/>
        </p:nvCxnSpPr>
        <p:spPr>
          <a:xfrm>
            <a:off x="3841531" y="3159552"/>
            <a:ext cx="0" cy="53159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DD23ED-529A-AD49-84D5-6CE6B7C50D20}"/>
              </a:ext>
            </a:extLst>
          </p:cNvPr>
          <p:cNvCxnSpPr>
            <a:cxnSpLocks/>
            <a:stCxn id="31" idx="2"/>
          </p:cNvCxnSpPr>
          <p:nvPr/>
        </p:nvCxnSpPr>
        <p:spPr>
          <a:xfrm>
            <a:off x="3841531" y="5269260"/>
            <a:ext cx="0" cy="80150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5010ADC-8A07-8647-A98C-8BF920ED698C}"/>
              </a:ext>
            </a:extLst>
          </p:cNvPr>
          <p:cNvCxnSpPr>
            <a:cxnSpLocks/>
            <a:stCxn id="3" idx="2"/>
          </p:cNvCxnSpPr>
          <p:nvPr/>
        </p:nvCxnSpPr>
        <p:spPr>
          <a:xfrm>
            <a:off x="8447691" y="5844620"/>
            <a:ext cx="0" cy="22614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F3F58A0-79FC-9E42-820D-535ED4BE0368}"/>
              </a:ext>
            </a:extLst>
          </p:cNvPr>
          <p:cNvCxnSpPr>
            <a:cxnSpLocks/>
            <a:endCxn id="10" idx="1"/>
          </p:cNvCxnSpPr>
          <p:nvPr/>
        </p:nvCxnSpPr>
        <p:spPr>
          <a:xfrm>
            <a:off x="3841531" y="1090255"/>
            <a:ext cx="2958663"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C79AA1A-A99D-8142-84FA-3E5DA05912B2}"/>
              </a:ext>
            </a:extLst>
          </p:cNvPr>
          <p:cNvCxnSpPr>
            <a:cxnSpLocks/>
            <a:endCxn id="9" idx="1"/>
          </p:cNvCxnSpPr>
          <p:nvPr/>
        </p:nvCxnSpPr>
        <p:spPr>
          <a:xfrm>
            <a:off x="3841531" y="2379122"/>
            <a:ext cx="2958663"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A22676D-70FF-B94E-A1A6-F15A81F5EBB7}"/>
              </a:ext>
            </a:extLst>
          </p:cNvPr>
          <p:cNvCxnSpPr>
            <a:cxnSpLocks/>
            <a:endCxn id="8" idx="1"/>
          </p:cNvCxnSpPr>
          <p:nvPr/>
        </p:nvCxnSpPr>
        <p:spPr>
          <a:xfrm>
            <a:off x="3841531" y="3429000"/>
            <a:ext cx="2958663" cy="801"/>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8E2236FF-8377-964F-ABD6-C2A7799CC9D0}"/>
              </a:ext>
            </a:extLst>
          </p:cNvPr>
          <p:cNvSpPr txBox="1"/>
          <p:nvPr/>
        </p:nvSpPr>
        <p:spPr>
          <a:xfrm>
            <a:off x="2291255" y="4746040"/>
            <a:ext cx="310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reviewed</a:t>
            </a:r>
          </a:p>
          <a:p>
            <a:pPr algn="ctr"/>
            <a:r>
              <a:rPr lang="en-US" sz="1400" dirty="0"/>
              <a:t>(n = ???)</a:t>
            </a:r>
          </a:p>
        </p:txBody>
      </p:sp>
      <p:sp>
        <p:nvSpPr>
          <p:cNvPr id="43" name="TextBox 42">
            <a:extLst>
              <a:ext uri="{FF2B5EF4-FFF2-40B4-BE49-F238E27FC236}">
                <a16:creationId xmlns:a16="http://schemas.microsoft.com/office/drawing/2014/main" id="{D5BF784C-9DEB-7741-BD4C-C28A5370C330}"/>
              </a:ext>
            </a:extLst>
          </p:cNvPr>
          <p:cNvSpPr txBox="1"/>
          <p:nvPr/>
        </p:nvSpPr>
        <p:spPr>
          <a:xfrm>
            <a:off x="6800194" y="4223665"/>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a:t>
            </a:r>
          </a:p>
        </p:txBody>
      </p:sp>
      <p:cxnSp>
        <p:nvCxnSpPr>
          <p:cNvPr id="44" name="Straight Arrow Connector 43">
            <a:extLst>
              <a:ext uri="{FF2B5EF4-FFF2-40B4-BE49-F238E27FC236}">
                <a16:creationId xmlns:a16="http://schemas.microsoft.com/office/drawing/2014/main" id="{6965BBD8-790E-1F48-9577-BED945CD7CAF}"/>
              </a:ext>
            </a:extLst>
          </p:cNvPr>
          <p:cNvCxnSpPr>
            <a:cxnSpLocks/>
            <a:stCxn id="6" idx="2"/>
            <a:endCxn id="31" idx="0"/>
          </p:cNvCxnSpPr>
          <p:nvPr/>
        </p:nvCxnSpPr>
        <p:spPr>
          <a:xfrm>
            <a:off x="3841531" y="4214371"/>
            <a:ext cx="0" cy="53166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132CB17-B0EF-6946-87FC-79D76DEB9BB5}"/>
              </a:ext>
            </a:extLst>
          </p:cNvPr>
          <p:cNvCxnSpPr>
            <a:cxnSpLocks/>
            <a:endCxn id="43" idx="1"/>
          </p:cNvCxnSpPr>
          <p:nvPr/>
        </p:nvCxnSpPr>
        <p:spPr>
          <a:xfrm>
            <a:off x="3841531" y="4485275"/>
            <a:ext cx="2958663"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617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6CD3-7EBA-E7B5-8CB6-3D2E2F53AEFB}"/>
              </a:ext>
            </a:extLst>
          </p:cNvPr>
          <p:cNvSpPr>
            <a:spLocks noGrp="1"/>
          </p:cNvSpPr>
          <p:nvPr>
            <p:ph type="title"/>
          </p:nvPr>
        </p:nvSpPr>
        <p:spPr>
          <a:xfrm>
            <a:off x="838200" y="2766218"/>
            <a:ext cx="10515600" cy="1325563"/>
          </a:xfrm>
        </p:spPr>
        <p:txBody>
          <a:bodyPr/>
          <a:lstStyle/>
          <a:p>
            <a:pPr algn="ctr"/>
            <a:r>
              <a:rPr lang="en-US" dirty="0"/>
              <a:t>Extra Queries</a:t>
            </a:r>
          </a:p>
        </p:txBody>
      </p:sp>
    </p:spTree>
    <p:extLst>
      <p:ext uri="{BB962C8B-B14F-4D97-AF65-F5344CB8AC3E}">
        <p14:creationId xmlns:p14="http://schemas.microsoft.com/office/powerpoint/2010/main" val="304363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("Mathematical Concepts"[Mesh] OR "Operations Research"[Mesh] OR "operations research" OR "operational research")</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br>
              <a:rPr lang="en-US" sz="1200" dirty="0"/>
            </a:br>
            <a:r>
              <a:rPr lang="en-US" sz="1200" dirty="0"/>
              <a:t>AND "English" [LA]</a:t>
            </a:r>
            <a:br>
              <a:rPr lang="en-US" sz="1200" dirty="0"/>
            </a:br>
            <a:r>
              <a:rPr lang="en-US" sz="1200" dirty="0"/>
              <a:t>AND 2000:2022[</a:t>
            </a:r>
            <a:r>
              <a:rPr lang="en-US" sz="1200" dirty="0" err="1"/>
              <a:t>dp</a:t>
            </a:r>
            <a:r>
              <a:rPr lang="en-US" sz="1200" dirty="0"/>
              <a:t>]</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200</a:t>
            </a:r>
          </a:p>
        </p:txBody>
      </p:sp>
    </p:spTree>
    <p:extLst>
      <p:ext uri="{BB962C8B-B14F-4D97-AF65-F5344CB8AC3E}">
        <p14:creationId xmlns:p14="http://schemas.microsoft.com/office/powerpoint/2010/main" val="213847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("Mathematical Concepts"[Mesh] OR "Markov Model" OR "Markov models" OR ”Markov chain” OR "Markov chains" )</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br>
              <a:rPr lang="en-US" sz="1200" dirty="0"/>
            </a:br>
            <a:r>
              <a:rPr lang="en-US" sz="1200" dirty="0"/>
              <a:t>AND "English" [LA]</a:t>
            </a:r>
            <a:br>
              <a:rPr lang="en-US" sz="1200" dirty="0"/>
            </a:br>
            <a:r>
              <a:rPr lang="en-US" sz="1200" dirty="0"/>
              <a:t>AND 2000:2022[</a:t>
            </a:r>
            <a:r>
              <a:rPr lang="en-US" sz="1200" dirty="0" err="1"/>
              <a:t>dp</a:t>
            </a:r>
            <a:r>
              <a:rPr lang="en-US" sz="1200" dirty="0"/>
              <a:t>]</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209</a:t>
            </a:r>
          </a:p>
        </p:txBody>
      </p:sp>
    </p:spTree>
    <p:extLst>
      <p:ext uri="{BB962C8B-B14F-4D97-AF65-F5344CB8AC3E}">
        <p14:creationId xmlns:p14="http://schemas.microsoft.com/office/powerpoint/2010/main" val="2073818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("Mathematical Concepts"[Mesh] OR "stochastic process” OR "stochastic processes")</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br>
              <a:rPr lang="en-US" sz="1200" dirty="0"/>
            </a:br>
            <a:r>
              <a:rPr lang="en-US" sz="1200" dirty="0"/>
              <a:t>AND "English" [LA]</a:t>
            </a:r>
            <a:br>
              <a:rPr lang="en-US" sz="1200" dirty="0"/>
            </a:br>
            <a:r>
              <a:rPr lang="en-US" sz="1200" dirty="0"/>
              <a:t>AND 2000:2022[</a:t>
            </a:r>
            <a:r>
              <a:rPr lang="en-US" sz="1200" dirty="0" err="1"/>
              <a:t>dp</a:t>
            </a:r>
            <a:r>
              <a:rPr lang="en-US" sz="1200" dirty="0"/>
              <a:t>]</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196</a:t>
            </a:r>
          </a:p>
        </p:txBody>
      </p:sp>
    </p:spTree>
    <p:extLst>
      <p:ext uri="{BB962C8B-B14F-4D97-AF65-F5344CB8AC3E}">
        <p14:creationId xmlns:p14="http://schemas.microsoft.com/office/powerpoint/2010/main" val="3225534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("Stochastic Processes"[Mesh] OR "Operations Research"[Mesh] OR "operations research" OR "operational research" OR "Markov Model" OR "Markov models" OR "Markov chain" OR "Markov chains")</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br>
              <a:rPr lang="en-US" sz="1200" dirty="0"/>
            </a:br>
            <a:r>
              <a:rPr lang="en-US" sz="1200" dirty="0"/>
              <a:t>AND "English" [LA]</a:t>
            </a:r>
            <a:br>
              <a:rPr lang="en-US" sz="1200" dirty="0"/>
            </a:br>
            <a:r>
              <a:rPr lang="en-US" sz="1200" dirty="0"/>
              <a:t>AND 2000:2022[</a:t>
            </a:r>
            <a:r>
              <a:rPr lang="en-US" sz="1200" dirty="0" err="1"/>
              <a:t>dp</a:t>
            </a:r>
            <a:r>
              <a:rPr lang="en-US" sz="1200" dirty="0"/>
              <a:t>]</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54</a:t>
            </a:r>
          </a:p>
        </p:txBody>
      </p:sp>
    </p:spTree>
    <p:extLst>
      <p:ext uri="{BB962C8B-B14F-4D97-AF65-F5344CB8AC3E}">
        <p14:creationId xmlns:p14="http://schemas.microsoft.com/office/powerpoint/2010/main" val="301313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("Mathematical Concepts"[Mesh] OR "Operations Research"[Mesh] OR "operations research" OR "operational research")</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br>
              <a:rPr lang="en-US" sz="1200" dirty="0"/>
            </a:br>
            <a:endParaRPr lang="en-US" sz="1200" dirty="0"/>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2,225</a:t>
            </a:r>
          </a:p>
        </p:txBody>
      </p:sp>
    </p:spTree>
    <p:extLst>
      <p:ext uri="{BB962C8B-B14F-4D97-AF65-F5344CB8AC3E}">
        <p14:creationId xmlns:p14="http://schemas.microsoft.com/office/powerpoint/2010/main" val="186157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("Mathematical Concepts"[Mesh] OR "Operations Research"[Mesh] OR "operations research" OR "operational research")</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287</a:t>
            </a:r>
          </a:p>
        </p:txBody>
      </p:sp>
    </p:spTree>
    <p:extLst>
      <p:ext uri="{BB962C8B-B14F-4D97-AF65-F5344CB8AC3E}">
        <p14:creationId xmlns:p14="http://schemas.microsoft.com/office/powerpoint/2010/main" val="177712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("Mathematical Concepts"[Mesh] OR "Operations Research"[Mesh] OR "operations research" OR "operational research")</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br>
              <a:rPr lang="en-US" sz="1200" dirty="0"/>
            </a:br>
            <a:r>
              <a:rPr lang="en-US" sz="1200" dirty="0"/>
              <a:t>AND "English" [LA]</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231</a:t>
            </a:r>
          </a:p>
        </p:txBody>
      </p:sp>
    </p:spTree>
    <p:extLst>
      <p:ext uri="{BB962C8B-B14F-4D97-AF65-F5344CB8AC3E}">
        <p14:creationId xmlns:p14="http://schemas.microsoft.com/office/powerpoint/2010/main" val="166013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("Mathematical Concepts"[Mesh] OR "Operations Research"[Mesh] OR "operations research" OR "operational research")</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br>
              <a:rPr lang="en-US" sz="1200" dirty="0"/>
            </a:br>
            <a:r>
              <a:rPr lang="en-US" sz="1200" dirty="0"/>
              <a:t>AND "English" [LA]</a:t>
            </a:r>
            <a:br>
              <a:rPr lang="en-US" sz="1200" dirty="0"/>
            </a:br>
            <a:r>
              <a:rPr lang="en-US" sz="1200" dirty="0"/>
              <a:t>AND 2013:2022[</a:t>
            </a:r>
            <a:r>
              <a:rPr lang="en-US" sz="1200" dirty="0" err="1"/>
              <a:t>dp</a:t>
            </a:r>
            <a:r>
              <a:rPr lang="en-US" sz="1200" dirty="0"/>
              <a:t>]</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107</a:t>
            </a:r>
          </a:p>
        </p:txBody>
      </p:sp>
    </p:spTree>
    <p:extLst>
      <p:ext uri="{BB962C8B-B14F-4D97-AF65-F5344CB8AC3E}">
        <p14:creationId xmlns:p14="http://schemas.microsoft.com/office/powerpoint/2010/main" val="225633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6CD3-7EBA-E7B5-8CB6-3D2E2F53AEFB}"/>
              </a:ext>
            </a:extLst>
          </p:cNvPr>
          <p:cNvSpPr>
            <a:spLocks noGrp="1"/>
          </p:cNvSpPr>
          <p:nvPr>
            <p:ph type="title"/>
          </p:nvPr>
        </p:nvSpPr>
        <p:spPr>
          <a:xfrm>
            <a:off x="838200" y="2766218"/>
            <a:ext cx="10515600" cy="1325563"/>
          </a:xfrm>
        </p:spPr>
        <p:txBody>
          <a:bodyPr/>
          <a:lstStyle/>
          <a:p>
            <a:pPr algn="ctr"/>
            <a:r>
              <a:rPr lang="en-US" dirty="0"/>
              <a:t>Latest Queries</a:t>
            </a:r>
          </a:p>
        </p:txBody>
      </p:sp>
    </p:spTree>
    <p:extLst>
      <p:ext uri="{BB962C8B-B14F-4D97-AF65-F5344CB8AC3E}">
        <p14:creationId xmlns:p14="http://schemas.microsoft.com/office/powerpoint/2010/main" val="30102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("Stochastic Processes"[Mesh] OR "Operations Research"[Mesh] OR "operations research" OR "operational research" OR "Markov Model" OR "Markov models" OR "Markov chain" OR "Markov chains")</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393</a:t>
            </a:r>
          </a:p>
        </p:txBody>
      </p:sp>
    </p:spTree>
    <p:extLst>
      <p:ext uri="{BB962C8B-B14F-4D97-AF65-F5344CB8AC3E}">
        <p14:creationId xmlns:p14="http://schemas.microsoft.com/office/powerpoint/2010/main" val="53085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("Stochastic Processes"[Mesh] OR "Operations Research"[Mesh] OR "operations research" OR "operational research" OR "Markov Model" OR "Markov models" OR "Markov chain" OR "Markov chains")</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59</a:t>
            </a:r>
          </a:p>
        </p:txBody>
      </p:sp>
    </p:spTree>
    <p:extLst>
      <p:ext uri="{BB962C8B-B14F-4D97-AF65-F5344CB8AC3E}">
        <p14:creationId xmlns:p14="http://schemas.microsoft.com/office/powerpoint/2010/main" val="2647709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("Stochastic Processes"[Mesh] OR "Operations Research"[Mesh] OR "operations research" OR "operational research" OR "Markov Model" OR "Markov models" OR "Markov chain" OR "Markov chains")</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br>
              <a:rPr lang="en-US" sz="1200" dirty="0"/>
            </a:br>
            <a:r>
              <a:rPr lang="en-US" sz="1200" dirty="0"/>
              <a:t>AND "English" [LA]</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56</a:t>
            </a:r>
          </a:p>
        </p:txBody>
      </p:sp>
    </p:spTree>
    <p:extLst>
      <p:ext uri="{BB962C8B-B14F-4D97-AF65-F5344CB8AC3E}">
        <p14:creationId xmlns:p14="http://schemas.microsoft.com/office/powerpoint/2010/main" val="2850143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4436</TotalTime>
  <Words>3787</Words>
  <Application>Microsoft Macintosh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Old Queries</vt:lpstr>
      <vt:lpstr>("Mathematical Concepts"[Mesh]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vt:lpstr>
      <vt:lpstr>("Mathematical Concepts"[Mesh]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vt:lpstr>
      <vt:lpstr>("Mathematical Concepts"[Mesh]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 AND "English" [LA]</vt:lpstr>
      <vt:lpstr>("Mathematical Concepts"[Mesh]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 AND "English" [LA] AND 2013:2022[dp]</vt:lpstr>
      <vt:lpstr>Latest Queries</vt:lpstr>
      <vt:lpstr>("Stochastic Processes"[Mesh] OR "Operations Research"[Mesh] OR "operations research" OR "operational research" OR "Markov Model" OR "Markov models" OR "Markov chain" OR "Markov chains") AND ("Radiotherapy"[Mesh] OR "radiotherapy" OR "radiation therapy") AND ("Clinical Decision-Making"[Mesh] OR "Decision Support Techniques"[Mesh] OR "Decision Support Systems, Clinical"[Mesh] OR "Decision Making"[Mesh] OR "Decision Theory"[Mesh] OR "Clinical Decision Rules"[Mesh] OR "Decision Trees"[Mesh] OR "decision")</vt:lpstr>
      <vt:lpstr>("Stochastic Processes"[Mesh] OR "Operations Research"[Mesh] OR "operations research" OR "operational research" OR "Markov Model" OR "Markov models" OR "Markov chain" OR "Markov chains")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vt:lpstr>
      <vt:lpstr>("Stochastic Processes"[Mesh] OR "Operations Research"[Mesh] OR "operations research" OR "operational research" OR "Markov Model" OR "Markov models" OR "Markov chain" OR "Markov chains")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 AND "English" [LA]</vt:lpstr>
      <vt:lpstr>("Stochastic Processes"[Mesh] OR "Operations Research"[Mesh] OR "operations research" OR "operational research" OR "Markov Model" OR "Markov models" OR "Markov chain" OR "Markov chains")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 AND "English" [LA] AND 2000:2022[dp]</vt:lpstr>
      <vt:lpstr>PowerPoint Presentation</vt:lpstr>
      <vt:lpstr>Extra Queries</vt:lpstr>
      <vt:lpstr>("Mathematical Concepts"[Mesh]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 AND "English" [LA] AND 2000:2022[dp]</vt:lpstr>
      <vt:lpstr>("Mathematical Concepts"[Mesh] OR "Markov Model" OR "Markov models" OR ”Markov chain” OR "Markov chains" )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 AND "English" [LA] AND 2000:2022[dp]</vt:lpstr>
      <vt:lpstr>("Mathematical Concepts"[Mesh] OR "stochastic process” OR "stochastic processes")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 AND "English" [LA] AND 2000:2022[dp]</vt:lpstr>
      <vt:lpstr>("Stochastic Processes"[Mesh] OR "Operations Research"[Mesh] OR "operations research" OR "operational research" OR "Markov Model" OR "Markov models" OR "Markov chain" OR "Markov chains")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 AND "English" [LA] AND 2000:2022[dp]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Concepts"[Mesh] OR "Operations Research"[Mesh] OR "Game Theory"[Mesh] OR "Markov Chains"[Mesh] OR "Heuristics"[Mesh] OR "robust optimization" OR "queuing systems" OR "operations research" OR "operational research" OR "markov decision process" OR "stochastic program" OR "stochastic processes" OR "combinatorial optimization" OR "discrete optimization" OR "approximation algorithms" OR "heuristics" OR "dynamic program" OR "dynamic programming" OR "linear program" OR "linear programming" OR "integer program" OR "integer programming" OR "mixed-integer program" OR "mixed-integer programming" OR "stochastic optimization" OR "convex optimization" OR "quadratic optimization" OR "quadratic program" OR "quadratic programming" OR "non-smooth optimization" OR "non-convex optimization" OR "multicriteria optimization" OR "goal programming" OR "queuing theory" OR "game theory" OR "tabu search" OR "genetic algorithm" OR "simulated annealing" OR "variable neighborhood search" OR "ant colony") AND ("Clinical Decision-Making"[Mesh] OR "Decision Support Techniques"[Mesh] OR "Decision Support Systems, Clinical"[Mesh] OR "Decision Making"[Mesh] OR "Decision Theory"[Mesh] OR "Clinical Decision Rules"[Mesh] OR "Decision Trees"[Mesh] OR "Cost-Benefit Analysis"[Mesh] OR "decision") AND ("Radiotherapy"[Mesh] OR "radiotherapy") NOT "Radiotherapy Setup Errors"[Mesh] NOT "Uncertainty"[Mesh] NOT "Disaster Planning"[Mesh] NOT "Meta-Analysis" [Publication Type] NOT "Bionics"[Mesh] NOT "Quality Assurance, Health Care"[Mesh] NOT "Cells, Cultured"[Mesh] NOT "Survival Analysis"[Mesh] NOT "Quality Control"[Mesh] NOT "Retrospective Studies"[Mesh] NOT "Observational Study"[Publication Type] NOT "Phantoms, Imaging"[Mesh] NOT "Radiation Protection"[Mesh] NOT "Cryopreservation"[Mesh] NOT "Radiometry"[Mesh] NOT "Clinical Trial"[Publication Type] NOT "Software"[Mesh] NOT "Legal Case"[Publication Type] NOT "Anisotropy"[Mesh] NOT "Diagnosis, Differential"[Mesh] NOT "Patient Positioning"[Mesh] NOT "Radiology, Interventional"[Mesh] NOT "DNA"[Mesh] NOT "Radiotherapy Planning, Computer-Assisted"[Mesh] NOT "Machine Learning"[Mesh] NOT "Artificial Intelligence"[Mesh] NOT "Prognosis"[Mesh] </dc:title>
  <dc:creator>McCullum, Lucas Bailey</dc:creator>
  <cp:lastModifiedBy>Lucas McCullum</cp:lastModifiedBy>
  <cp:revision>27</cp:revision>
  <dcterms:created xsi:type="dcterms:W3CDTF">2022-04-28T10:58:33Z</dcterms:created>
  <dcterms:modified xsi:type="dcterms:W3CDTF">2022-05-02T02:02:50Z</dcterms:modified>
</cp:coreProperties>
</file>