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77" r:id="rId3"/>
    <p:sldId id="278" r:id="rId4"/>
    <p:sldId id="279" r:id="rId5"/>
    <p:sldId id="28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8995-3B29-E04A-AEAA-6517B1B73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A7218B-2443-DA41-A582-0A2AE28B4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37EB-EE9D-8340-ACC1-E3C248C0C2EE}"/>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5" name="Footer Placeholder 4">
            <a:extLst>
              <a:ext uri="{FF2B5EF4-FFF2-40B4-BE49-F238E27FC236}">
                <a16:creationId xmlns:a16="http://schemas.microsoft.com/office/drawing/2014/main" id="{28883883-C559-B949-9380-D8F6B3CA5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B9BA9-09DC-8B45-A501-92635BFDC6F2}"/>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411471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F9B5-50C8-4C4A-8B24-11F6CB980E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B7A59F-9310-D34F-B5C2-9C4A24245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8EA2-6997-7F4D-A0EF-1E2FF5598E03}"/>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5" name="Footer Placeholder 4">
            <a:extLst>
              <a:ext uri="{FF2B5EF4-FFF2-40B4-BE49-F238E27FC236}">
                <a16:creationId xmlns:a16="http://schemas.microsoft.com/office/drawing/2014/main" id="{2824F54F-B92F-EC45-8604-A2997B1B8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95AB2-A7EE-084D-968B-0EF6FC05752F}"/>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39063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9A547-438B-5D4A-861D-333D07917E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71173-87F6-704F-A5D8-2AF7C5EF2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F33B0-5280-B54A-A665-585E6822054E}"/>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5" name="Footer Placeholder 4">
            <a:extLst>
              <a:ext uri="{FF2B5EF4-FFF2-40B4-BE49-F238E27FC236}">
                <a16:creationId xmlns:a16="http://schemas.microsoft.com/office/drawing/2014/main" id="{F03D32C6-EC58-5C40-A77D-8AE611977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4DB2-D19B-2645-8C5F-FF49BB34F80E}"/>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09824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5C1-C98C-AF45-8EAC-99D30C4B8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B79FC-BA98-D04E-93A6-1E3FF68E0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E66E1-B5F9-4942-8AAC-A99559A6997E}"/>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5" name="Footer Placeholder 4">
            <a:extLst>
              <a:ext uri="{FF2B5EF4-FFF2-40B4-BE49-F238E27FC236}">
                <a16:creationId xmlns:a16="http://schemas.microsoft.com/office/drawing/2014/main" id="{3C4785FE-275D-D048-B604-3DF5CA7AB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259A6-3002-814F-A1AD-0EC8155FA8C1}"/>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16442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1093-CA66-C74A-9A73-E75693848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5B0DA-B0D5-9640-BDE0-91C3BCF0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EE9DA-EE12-214C-9D0F-59CE31B971C9}"/>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5" name="Footer Placeholder 4">
            <a:extLst>
              <a:ext uri="{FF2B5EF4-FFF2-40B4-BE49-F238E27FC236}">
                <a16:creationId xmlns:a16="http://schemas.microsoft.com/office/drawing/2014/main" id="{CEDAD7E6-5AD4-3546-887B-9F561D1D9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9717A-1946-5A49-803C-D04A68EDB0C1}"/>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191824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4BEB-9E08-AC4A-AB6D-C53351CA1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4F476-0DDA-144A-A93A-392205D61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1CD1-D57D-0D46-9EE2-D26C71B60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134EB8-A806-6E47-BD02-B2C06337C57B}"/>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6" name="Footer Placeholder 5">
            <a:extLst>
              <a:ext uri="{FF2B5EF4-FFF2-40B4-BE49-F238E27FC236}">
                <a16:creationId xmlns:a16="http://schemas.microsoft.com/office/drawing/2014/main" id="{89B3EC4B-D413-6140-AB2C-95222D39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3F7FC-488B-E046-88F5-F0DC5DACEF1A}"/>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27677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155C-567B-894A-9F45-F82786151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BB47E-61D9-A046-B360-046080DEC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B7054-7514-D64E-A3AB-6FDD909D2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D76C8-D920-C442-AA91-FF2EBEF51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CE805-4EE2-6B45-9187-6D4C43D5F3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F1DDE-0C0C-4A43-9939-3496E3359CE6}"/>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8" name="Footer Placeholder 7">
            <a:extLst>
              <a:ext uri="{FF2B5EF4-FFF2-40B4-BE49-F238E27FC236}">
                <a16:creationId xmlns:a16="http://schemas.microsoft.com/office/drawing/2014/main" id="{BA27A725-4ED4-0A48-8A0D-D275E564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3F70F-B02E-4645-AC86-A65312B6AE35}"/>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384633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B7DC-3970-AD48-B445-8E1BB4B64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10C3F-FAEA-1548-B758-126563D05948}"/>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4" name="Footer Placeholder 3">
            <a:extLst>
              <a:ext uri="{FF2B5EF4-FFF2-40B4-BE49-F238E27FC236}">
                <a16:creationId xmlns:a16="http://schemas.microsoft.com/office/drawing/2014/main" id="{8F64D48E-4D6F-5C4E-AF7F-F9CA7827A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19AFB2-FCA2-7244-8843-08B62BB50D69}"/>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8183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C9A77-F222-A842-8402-A6FE1865CE4F}"/>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3" name="Footer Placeholder 2">
            <a:extLst>
              <a:ext uri="{FF2B5EF4-FFF2-40B4-BE49-F238E27FC236}">
                <a16:creationId xmlns:a16="http://schemas.microsoft.com/office/drawing/2014/main" id="{F200D419-3937-0647-A0F8-CB8EE530F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0F6E6C-CE93-834E-BBBE-F0661EE8CF78}"/>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2967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D5C8-6855-4448-BBD4-63795EE85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5936A-A204-284F-ABD2-1C36E62D2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236C4-636E-C748-823D-D4D6AD4E2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627A0-16E1-9D42-BCEC-1A5BC52B6BD1}"/>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6" name="Footer Placeholder 5">
            <a:extLst>
              <a:ext uri="{FF2B5EF4-FFF2-40B4-BE49-F238E27FC236}">
                <a16:creationId xmlns:a16="http://schemas.microsoft.com/office/drawing/2014/main" id="{D972DAD2-1B0D-CB4E-B132-682223555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D2E1E-E070-E94F-9024-6921C761B45B}"/>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53092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6D50-FBF4-7D43-8147-FFD0E7178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CBFC1E-F91A-3143-BD9B-E0385DEF3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30912-821C-174F-80CD-59D0A335A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2B47E-A7C0-AD41-9195-3671C976B7E5}"/>
              </a:ext>
            </a:extLst>
          </p:cNvPr>
          <p:cNvSpPr>
            <a:spLocks noGrp="1"/>
          </p:cNvSpPr>
          <p:nvPr>
            <p:ph type="dt" sz="half" idx="10"/>
          </p:nvPr>
        </p:nvSpPr>
        <p:spPr/>
        <p:txBody>
          <a:bodyPr/>
          <a:lstStyle/>
          <a:p>
            <a:fld id="{19B2ED95-070F-3142-8B9E-B25E467B2EFD}" type="datetimeFigureOut">
              <a:rPr lang="en-US" smtClean="0"/>
              <a:t>5/19/22</a:t>
            </a:fld>
            <a:endParaRPr lang="en-US"/>
          </a:p>
        </p:txBody>
      </p:sp>
      <p:sp>
        <p:nvSpPr>
          <p:cNvPr id="6" name="Footer Placeholder 5">
            <a:extLst>
              <a:ext uri="{FF2B5EF4-FFF2-40B4-BE49-F238E27FC236}">
                <a16:creationId xmlns:a16="http://schemas.microsoft.com/office/drawing/2014/main" id="{35251ECF-8E7E-8344-A3AB-71C8A57B1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50BD6-0060-154A-B95A-AAFB532CD43D}"/>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54282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9D319-14B9-C94B-80D6-B3546D7EC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CB35A-5C32-4E4A-8DEA-6706F6335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C47CD-8555-C440-AF8E-845283A1E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2ED95-070F-3142-8B9E-B25E467B2EFD}" type="datetimeFigureOut">
              <a:rPr lang="en-US" smtClean="0"/>
              <a:t>5/19/22</a:t>
            </a:fld>
            <a:endParaRPr lang="en-US"/>
          </a:p>
        </p:txBody>
      </p:sp>
      <p:sp>
        <p:nvSpPr>
          <p:cNvPr id="5" name="Footer Placeholder 4">
            <a:extLst>
              <a:ext uri="{FF2B5EF4-FFF2-40B4-BE49-F238E27FC236}">
                <a16:creationId xmlns:a16="http://schemas.microsoft.com/office/drawing/2014/main" id="{241A533E-E0DD-064E-9254-3CC09AAB2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82D108-0CFA-D74D-AC8B-D103A6E2A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31AAF-B969-5F41-BA79-6EE40272E744}" type="slidenum">
              <a:rPr lang="en-US" smtClean="0"/>
              <a:t>‹#›</a:t>
            </a:fld>
            <a:endParaRPr lang="en-US"/>
          </a:p>
        </p:txBody>
      </p:sp>
    </p:spTree>
    <p:extLst>
      <p:ext uri="{BB962C8B-B14F-4D97-AF65-F5344CB8AC3E}">
        <p14:creationId xmlns:p14="http://schemas.microsoft.com/office/powerpoint/2010/main" val="180143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6CD3-7EBA-E7B5-8CB6-3D2E2F53AEFB}"/>
              </a:ext>
            </a:extLst>
          </p:cNvPr>
          <p:cNvSpPr>
            <a:spLocks noGrp="1"/>
          </p:cNvSpPr>
          <p:nvPr>
            <p:ph type="title"/>
          </p:nvPr>
        </p:nvSpPr>
        <p:spPr>
          <a:xfrm>
            <a:off x="838200" y="2766218"/>
            <a:ext cx="10515600" cy="1325563"/>
          </a:xfrm>
        </p:spPr>
        <p:txBody>
          <a:bodyPr/>
          <a:lstStyle/>
          <a:p>
            <a:pPr algn="ctr"/>
            <a:r>
              <a:rPr lang="en-US" dirty="0"/>
              <a:t>Latest Queries</a:t>
            </a:r>
          </a:p>
        </p:txBody>
      </p:sp>
    </p:spTree>
    <p:extLst>
      <p:ext uri="{BB962C8B-B14F-4D97-AF65-F5344CB8AC3E}">
        <p14:creationId xmlns:p14="http://schemas.microsoft.com/office/powerpoint/2010/main" val="30102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("Markov model" OR "Markov models" OR "Markov chain" OR "Markov chains" OR "Markov decision" OR "Stochastic Processes"[</a:t>
            </a:r>
            <a:r>
              <a:rPr lang="en-US" sz="1200" dirty="0" err="1"/>
              <a:t>MeSH</a:t>
            </a:r>
            <a:r>
              <a:rPr lang="en-US" sz="1200" dirty="0"/>
              <a:t>] OR "Operations Research"[</a:t>
            </a:r>
            <a:r>
              <a:rPr lang="en-US" sz="1200" dirty="0" err="1"/>
              <a:t>MeSH</a:t>
            </a:r>
            <a:r>
              <a:rPr lang="en-US" sz="1200" dirty="0"/>
              <a:t>] OR "operations research" OR "operational research")</a:t>
            </a:r>
            <a:br>
              <a:rPr lang="en-US" sz="1200" dirty="0"/>
            </a:br>
            <a:r>
              <a:rPr lang="en-US" sz="1200" dirty="0"/>
              <a:t>AND</a:t>
            </a:r>
            <a:br>
              <a:rPr lang="en-US" sz="1200" dirty="0"/>
            </a:br>
            <a:r>
              <a:rPr lang="en-US" sz="1200" dirty="0"/>
              <a:t>("Radiotherapy"[</a:t>
            </a:r>
            <a:r>
              <a:rPr lang="en-US" sz="1200" dirty="0" err="1"/>
              <a:t>MeSH</a:t>
            </a:r>
            <a:r>
              <a:rPr lang="en-US" sz="1200" dirty="0"/>
              <a:t>] OR "radiotherapy" OR "radiation therapy")</a:t>
            </a:r>
            <a:br>
              <a:rPr lang="en-US" sz="1200" dirty="0"/>
            </a:br>
            <a:r>
              <a:rPr lang="en-US" sz="1200" dirty="0"/>
              <a:t>AND</a:t>
            </a:r>
            <a:br>
              <a:rPr lang="en-US" sz="1200" dirty="0"/>
            </a:br>
            <a:r>
              <a:rPr lang="en-US" sz="1200" dirty="0"/>
              <a:t>("Clinical Decision-Making"[</a:t>
            </a:r>
            <a:r>
              <a:rPr lang="en-US" sz="1200" dirty="0" err="1"/>
              <a:t>MeSH</a:t>
            </a:r>
            <a:r>
              <a:rPr lang="en-US" sz="1200" dirty="0"/>
              <a:t>] OR "Decision Support Techniques"[</a:t>
            </a:r>
            <a:r>
              <a:rPr lang="en-US" sz="1200" dirty="0" err="1"/>
              <a:t>MeSH</a:t>
            </a:r>
            <a:r>
              <a:rPr lang="en-US" sz="1200" dirty="0"/>
              <a:t>] OR "Decision Support Systems, Clinical"[</a:t>
            </a:r>
            <a:r>
              <a:rPr lang="en-US" sz="1200" dirty="0" err="1"/>
              <a:t>MeSH</a:t>
            </a:r>
            <a:r>
              <a:rPr lang="en-US" sz="1200" dirty="0"/>
              <a:t>] OR "Decision Making"[</a:t>
            </a:r>
            <a:r>
              <a:rPr lang="en-US" sz="1200" dirty="0" err="1"/>
              <a:t>MeSH</a:t>
            </a:r>
            <a:r>
              <a:rPr lang="en-US" sz="1200" dirty="0"/>
              <a:t>] OR "Decision Theory"[</a:t>
            </a:r>
            <a:r>
              <a:rPr lang="en-US" sz="1200" dirty="0" err="1"/>
              <a:t>MeSH</a:t>
            </a:r>
            <a:r>
              <a:rPr lang="en-US" sz="1200" dirty="0"/>
              <a:t>] OR "Clinical Decision Rules"[</a:t>
            </a:r>
            <a:r>
              <a:rPr lang="en-US" sz="1200" dirty="0" err="1"/>
              <a:t>MeSH</a:t>
            </a:r>
            <a:r>
              <a:rPr lang="en-US" sz="1200" dirty="0"/>
              <a:t>] OR "Decision Trees"[</a:t>
            </a:r>
            <a:r>
              <a:rPr lang="en-US" sz="1200" dirty="0" err="1"/>
              <a:t>MeSH</a:t>
            </a:r>
            <a:r>
              <a:rPr lang="en-US" sz="1200" dirty="0"/>
              <a:t>] OR "decision")</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405</a:t>
            </a:r>
          </a:p>
        </p:txBody>
      </p:sp>
    </p:spTree>
    <p:extLst>
      <p:ext uri="{BB962C8B-B14F-4D97-AF65-F5344CB8AC3E}">
        <p14:creationId xmlns:p14="http://schemas.microsoft.com/office/powerpoint/2010/main" val="53085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("Markov model" OR "Markov models" OR "Markov chain" OR "Markov chains" OR "Markov decision" OR "Stochastic Processes"[</a:t>
            </a:r>
            <a:r>
              <a:rPr lang="en-US" sz="1200" dirty="0" err="1"/>
              <a:t>MeSH</a:t>
            </a:r>
            <a:r>
              <a:rPr lang="en-US" sz="1200" dirty="0"/>
              <a:t>] OR "Operations Research"[</a:t>
            </a:r>
            <a:r>
              <a:rPr lang="en-US" sz="1200" dirty="0" err="1"/>
              <a:t>MeSH</a:t>
            </a:r>
            <a:r>
              <a:rPr lang="en-US" sz="1200" dirty="0"/>
              <a:t>] OR "operations research" OR "operational research")</a:t>
            </a:r>
            <a:br>
              <a:rPr lang="en-US" sz="1200" dirty="0"/>
            </a:br>
            <a:r>
              <a:rPr lang="en-US" sz="1200" dirty="0"/>
              <a:t>AND</a:t>
            </a:r>
            <a:br>
              <a:rPr lang="en-US" sz="1200" dirty="0"/>
            </a:br>
            <a:r>
              <a:rPr lang="en-US" sz="1200" dirty="0"/>
              <a:t>("Radiotherapy"[</a:t>
            </a:r>
            <a:r>
              <a:rPr lang="en-US" sz="1200" dirty="0" err="1"/>
              <a:t>MeSH</a:t>
            </a:r>
            <a:r>
              <a:rPr lang="en-US" sz="1200" dirty="0"/>
              <a:t>] OR "radiotherapy" OR "radiation therapy")</a:t>
            </a:r>
            <a:br>
              <a:rPr lang="en-US" sz="1200" dirty="0"/>
            </a:br>
            <a:r>
              <a:rPr lang="en-US" sz="1200" dirty="0"/>
              <a:t>AND</a:t>
            </a:r>
            <a:br>
              <a:rPr lang="en-US" sz="1200" dirty="0"/>
            </a:br>
            <a:r>
              <a:rPr lang="en-US" sz="1200" dirty="0"/>
              <a:t>("Clinical Decision-Making"[</a:t>
            </a:r>
            <a:r>
              <a:rPr lang="en-US" sz="1200" dirty="0" err="1"/>
              <a:t>MeSH</a:t>
            </a:r>
            <a:r>
              <a:rPr lang="en-US" sz="1200" dirty="0"/>
              <a:t>] OR "Decision Support Techniques"[</a:t>
            </a:r>
            <a:r>
              <a:rPr lang="en-US" sz="1200" dirty="0" err="1"/>
              <a:t>MeSH</a:t>
            </a:r>
            <a:r>
              <a:rPr lang="en-US" sz="1200" dirty="0"/>
              <a:t>] OR "Decision Support Systems, Clinical"[</a:t>
            </a:r>
            <a:r>
              <a:rPr lang="en-US" sz="1200" dirty="0" err="1"/>
              <a:t>MeSH</a:t>
            </a:r>
            <a:r>
              <a:rPr lang="en-US" sz="1200" dirty="0"/>
              <a:t>] OR "Decision Making"[</a:t>
            </a:r>
            <a:r>
              <a:rPr lang="en-US" sz="1200" dirty="0" err="1"/>
              <a:t>MeSH</a:t>
            </a:r>
            <a:r>
              <a:rPr lang="en-US" sz="1200" dirty="0"/>
              <a:t>] OR "Decision Theory"[</a:t>
            </a:r>
            <a:r>
              <a:rPr lang="en-US" sz="1200" dirty="0" err="1"/>
              <a:t>MeSH</a:t>
            </a:r>
            <a:r>
              <a:rPr lang="en-US" sz="1200" dirty="0"/>
              <a:t>] OR "Clinical Decision Rules"[</a:t>
            </a:r>
            <a:r>
              <a:rPr lang="en-US" sz="1200" dirty="0" err="1"/>
              <a:t>MeSH</a:t>
            </a:r>
            <a:r>
              <a:rPr lang="en-US" sz="1200" dirty="0"/>
              <a:t>] OR "Decision Trees"[</a:t>
            </a:r>
            <a:r>
              <a:rPr lang="en-US" sz="1200" dirty="0" err="1"/>
              <a:t>MeSH</a:t>
            </a:r>
            <a:r>
              <a:rPr lang="en-US" sz="1200" dirty="0"/>
              <a:t>] OR "decision")</a:t>
            </a:r>
            <a:br>
              <a:rPr lang="en-US" sz="1200" dirty="0"/>
            </a:br>
            <a:r>
              <a:rPr lang="en-US" sz="1200" dirty="0"/>
              <a:t>NOT "Anisotropy"[</a:t>
            </a:r>
            <a:r>
              <a:rPr lang="en-US" sz="1200" dirty="0" err="1"/>
              <a:t>MeSH</a:t>
            </a:r>
            <a:r>
              <a:rPr lang="en-US" sz="1200" dirty="0"/>
              <a:t>]</a:t>
            </a:r>
            <a:br>
              <a:rPr lang="en-US" sz="1200" dirty="0"/>
            </a:br>
            <a:r>
              <a:rPr lang="en-US" sz="1200" dirty="0"/>
              <a:t>NOT "Artificial Intelligence"[</a:t>
            </a:r>
            <a:r>
              <a:rPr lang="en-US" sz="1200" dirty="0" err="1"/>
              <a:t>MeSH</a:t>
            </a:r>
            <a:r>
              <a:rPr lang="en-US" sz="1200" dirty="0"/>
              <a:t>]</a:t>
            </a:r>
            <a:br>
              <a:rPr lang="en-US" sz="1200" dirty="0"/>
            </a:br>
            <a:r>
              <a:rPr lang="en-US" sz="1200" dirty="0"/>
              <a:t>NOT "Bionics"[</a:t>
            </a:r>
            <a:r>
              <a:rPr lang="en-US" sz="1200" dirty="0" err="1"/>
              <a:t>MeSH</a:t>
            </a:r>
            <a:r>
              <a:rPr lang="en-US" sz="1200" dirty="0"/>
              <a:t>]</a:t>
            </a:r>
            <a:br>
              <a:rPr lang="en-US" sz="1200" dirty="0"/>
            </a:br>
            <a:r>
              <a:rPr lang="en-US" sz="1200" dirty="0"/>
              <a:t>NOT "Cells, Cultured"[</a:t>
            </a:r>
            <a:r>
              <a:rPr lang="en-US" sz="1200" dirty="0" err="1"/>
              <a:t>MeSH</a:t>
            </a:r>
            <a:r>
              <a:rPr lang="en-US" sz="1200" dirty="0"/>
              <a:t>]</a:t>
            </a:r>
            <a:br>
              <a:rPr lang="en-US" sz="1200" dirty="0"/>
            </a:br>
            <a:r>
              <a:rPr lang="en-US" sz="1200" dirty="0"/>
              <a:t>NOT "Clinical Trial"[Publication Type]</a:t>
            </a:r>
            <a:br>
              <a:rPr lang="en-US" sz="1200" dirty="0"/>
            </a:br>
            <a:r>
              <a:rPr lang="en-US" sz="1200" dirty="0"/>
              <a:t>NOT "Cryopreservation"[</a:t>
            </a:r>
            <a:r>
              <a:rPr lang="en-US" sz="1200" dirty="0" err="1"/>
              <a:t>MeSH</a:t>
            </a:r>
            <a:r>
              <a:rPr lang="en-US" sz="1200" dirty="0"/>
              <a:t>]</a:t>
            </a:r>
            <a:br>
              <a:rPr lang="en-US" sz="1200" dirty="0"/>
            </a:br>
            <a:r>
              <a:rPr lang="en-US" sz="1200" dirty="0"/>
              <a:t>NOT "Diagnosis, Differential"[</a:t>
            </a:r>
            <a:r>
              <a:rPr lang="en-US" sz="1200" dirty="0" err="1"/>
              <a:t>MeSH</a:t>
            </a:r>
            <a:r>
              <a:rPr lang="en-US" sz="1200" dirty="0"/>
              <a:t>]</a:t>
            </a:r>
            <a:br>
              <a:rPr lang="en-US" sz="1200" dirty="0"/>
            </a:br>
            <a:r>
              <a:rPr lang="en-US" sz="1200" dirty="0"/>
              <a:t>NOT "Disaster Planning"[</a:t>
            </a:r>
            <a:r>
              <a:rPr lang="en-US" sz="1200" dirty="0" err="1"/>
              <a:t>MeSH</a:t>
            </a:r>
            <a:r>
              <a:rPr lang="en-US" sz="1200" dirty="0"/>
              <a:t>]</a:t>
            </a:r>
            <a:br>
              <a:rPr lang="en-US" sz="1200" dirty="0"/>
            </a:br>
            <a:r>
              <a:rPr lang="en-US" sz="1200" dirty="0"/>
              <a:t>NOT "DNA"[</a:t>
            </a:r>
            <a:r>
              <a:rPr lang="en-US" sz="1200" dirty="0" err="1"/>
              <a:t>MeSH</a:t>
            </a:r>
            <a:r>
              <a:rPr lang="en-US" sz="1200" dirty="0"/>
              <a:t>]</a:t>
            </a:r>
            <a:br>
              <a:rPr lang="en-US" sz="1200" dirty="0"/>
            </a:br>
            <a:r>
              <a:rPr lang="en-US" sz="1200" dirty="0"/>
              <a:t>NOT "Legal Case"[Publication Type]</a:t>
            </a:r>
            <a:br>
              <a:rPr lang="en-US" sz="1200" dirty="0"/>
            </a:br>
            <a:r>
              <a:rPr lang="en-US" sz="1200" dirty="0"/>
              <a:t>NOT "Machine Learning"[</a:t>
            </a:r>
            <a:r>
              <a:rPr lang="en-US" sz="1200" dirty="0" err="1"/>
              <a:t>MeSH</a:t>
            </a:r>
            <a:r>
              <a:rPr lang="en-US" sz="1200" dirty="0"/>
              <a:t>]</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a:t>
            </a:r>
            <a:r>
              <a:rPr lang="en-US" sz="1200" dirty="0" err="1"/>
              <a:t>MeSH</a:t>
            </a:r>
            <a:r>
              <a:rPr lang="en-US" sz="1200" dirty="0"/>
              <a:t>]</a:t>
            </a:r>
            <a:br>
              <a:rPr lang="en-US" sz="1200" dirty="0"/>
            </a:br>
            <a:r>
              <a:rPr lang="en-US" sz="1200" dirty="0"/>
              <a:t>NOT "Phantoms, Imaging"[</a:t>
            </a:r>
            <a:r>
              <a:rPr lang="en-US" sz="1200" dirty="0" err="1"/>
              <a:t>MeSH</a:t>
            </a:r>
            <a:r>
              <a:rPr lang="en-US" sz="1200" dirty="0"/>
              <a:t>]</a:t>
            </a:r>
            <a:br>
              <a:rPr lang="en-US" sz="1200" dirty="0"/>
            </a:br>
            <a:r>
              <a:rPr lang="en-US" sz="1200" dirty="0"/>
              <a:t>NOT "Radiation Protection"[</a:t>
            </a:r>
            <a:r>
              <a:rPr lang="en-US" sz="1200" dirty="0" err="1"/>
              <a:t>MeSH</a:t>
            </a:r>
            <a:r>
              <a:rPr lang="en-US" sz="1200" dirty="0"/>
              <a:t>]</a:t>
            </a:r>
            <a:br>
              <a:rPr lang="en-US" sz="1200" dirty="0"/>
            </a:br>
            <a:r>
              <a:rPr lang="en-US" sz="1200" dirty="0"/>
              <a:t>NOT "Radiology, Interventional"[</a:t>
            </a:r>
            <a:r>
              <a:rPr lang="en-US" sz="1200" dirty="0" err="1"/>
              <a:t>MeSH</a:t>
            </a:r>
            <a:r>
              <a:rPr lang="en-US" sz="1200" dirty="0"/>
              <a:t>]</a:t>
            </a:r>
            <a:br>
              <a:rPr lang="en-US" sz="1200" dirty="0"/>
            </a:br>
            <a:r>
              <a:rPr lang="en-US" sz="1200" dirty="0"/>
              <a:t>NOT "Radiometry"[</a:t>
            </a:r>
            <a:r>
              <a:rPr lang="en-US" sz="1200" dirty="0" err="1"/>
              <a:t>MeSH</a:t>
            </a:r>
            <a:r>
              <a:rPr lang="en-US" sz="1200" dirty="0"/>
              <a:t>]</a:t>
            </a:r>
            <a:br>
              <a:rPr lang="en-US" sz="1200" dirty="0"/>
            </a:br>
            <a:r>
              <a:rPr lang="en-US" sz="1200" dirty="0"/>
              <a:t>NOT "Radiotherapy Planning, Computer-Assisted"[</a:t>
            </a:r>
            <a:r>
              <a:rPr lang="en-US" sz="1200" dirty="0" err="1"/>
              <a:t>MeSH</a:t>
            </a:r>
            <a:r>
              <a:rPr lang="en-US" sz="1200" dirty="0"/>
              <a:t>]</a:t>
            </a:r>
            <a:br>
              <a:rPr lang="en-US" sz="1200" dirty="0"/>
            </a:br>
            <a:r>
              <a:rPr lang="en-US" sz="1200" dirty="0"/>
              <a:t>NOT "Radiotherapy Setup Errors"[</a:t>
            </a:r>
            <a:r>
              <a:rPr lang="en-US" sz="1200" dirty="0" err="1"/>
              <a:t>MeSH</a:t>
            </a:r>
            <a:r>
              <a:rPr lang="en-US" sz="1200" dirty="0"/>
              <a:t>]</a:t>
            </a:r>
            <a:br>
              <a:rPr lang="en-US" sz="1200" dirty="0"/>
            </a:br>
            <a:r>
              <a:rPr lang="en-US" sz="1200" dirty="0"/>
              <a:t>NOT "Retrospective Studies"[</a:t>
            </a:r>
            <a:r>
              <a:rPr lang="en-US" sz="1200" dirty="0" err="1"/>
              <a:t>MeSH</a:t>
            </a:r>
            <a:r>
              <a:rPr lang="en-US" sz="1200" dirty="0"/>
              <a:t>]</a:t>
            </a:r>
            <a:br>
              <a:rPr lang="en-US" sz="1200" dirty="0"/>
            </a:br>
            <a:r>
              <a:rPr lang="en-US" sz="1200" dirty="0"/>
              <a:t>NOT "Software"[</a:t>
            </a:r>
            <a:r>
              <a:rPr lang="en-US" sz="1200" dirty="0" err="1"/>
              <a:t>MeSH</a:t>
            </a:r>
            <a:r>
              <a:rPr lang="en-US" sz="1200" dirty="0"/>
              <a:t>]</a:t>
            </a:r>
            <a:br>
              <a:rPr lang="en-US" sz="1200" dirty="0"/>
            </a:br>
            <a:r>
              <a:rPr lang="en-US" sz="1200" dirty="0"/>
              <a:t>NOT "Survival Analysis"[</a:t>
            </a:r>
            <a:r>
              <a:rPr lang="en-US" sz="1200" dirty="0" err="1"/>
              <a:t>MeSH</a:t>
            </a:r>
            <a:r>
              <a:rPr lang="en-US" sz="1200" dirty="0"/>
              <a:t>]</a:t>
            </a:r>
            <a:br>
              <a:rPr lang="en-US" sz="1200" dirty="0"/>
            </a:br>
            <a:r>
              <a:rPr lang="en-US" sz="1200" dirty="0"/>
              <a:t>NOT "Quality Assurance, Health Care"[</a:t>
            </a:r>
            <a:r>
              <a:rPr lang="en-US" sz="1200" dirty="0" err="1"/>
              <a:t>MeSH</a:t>
            </a:r>
            <a:r>
              <a:rPr lang="en-US" sz="1200" dirty="0"/>
              <a:t>]</a:t>
            </a:r>
            <a:br>
              <a:rPr lang="en-US" sz="1200" dirty="0"/>
            </a:br>
            <a:r>
              <a:rPr lang="en-US" sz="1200" dirty="0"/>
              <a:t>NOT "Quality Control"[</a:t>
            </a:r>
            <a:r>
              <a:rPr lang="en-US" sz="1200" dirty="0" err="1"/>
              <a:t>MeSH</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131</a:t>
            </a:r>
          </a:p>
        </p:txBody>
      </p:sp>
    </p:spTree>
    <p:extLst>
      <p:ext uri="{BB962C8B-B14F-4D97-AF65-F5344CB8AC3E}">
        <p14:creationId xmlns:p14="http://schemas.microsoft.com/office/powerpoint/2010/main" val="175250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("Markov model" OR "Markov models" OR "Markov chain" OR "Markov chains" OR "Markov decision" OR "Stochastic Processes"[</a:t>
            </a:r>
            <a:r>
              <a:rPr lang="en-US" sz="1200" dirty="0" err="1"/>
              <a:t>MeSH</a:t>
            </a:r>
            <a:r>
              <a:rPr lang="en-US" sz="1200" dirty="0"/>
              <a:t>] OR "Operations Research"[</a:t>
            </a:r>
            <a:r>
              <a:rPr lang="en-US" sz="1200" dirty="0" err="1"/>
              <a:t>MeSH</a:t>
            </a:r>
            <a:r>
              <a:rPr lang="en-US" sz="1200" dirty="0"/>
              <a:t>] OR "operations research" OR "operational research")</a:t>
            </a:r>
            <a:br>
              <a:rPr lang="en-US" sz="1200" dirty="0"/>
            </a:br>
            <a:r>
              <a:rPr lang="en-US" sz="1200" dirty="0"/>
              <a:t>AND</a:t>
            </a:r>
            <a:br>
              <a:rPr lang="en-US" sz="1200" dirty="0"/>
            </a:br>
            <a:r>
              <a:rPr lang="en-US" sz="1200" dirty="0"/>
              <a:t>("Radiotherapy"[</a:t>
            </a:r>
            <a:r>
              <a:rPr lang="en-US" sz="1200" dirty="0" err="1"/>
              <a:t>MeSH</a:t>
            </a:r>
            <a:r>
              <a:rPr lang="en-US" sz="1200" dirty="0"/>
              <a:t>] OR "radiotherapy" OR "radiation therapy")</a:t>
            </a:r>
            <a:br>
              <a:rPr lang="en-US" sz="1200" dirty="0"/>
            </a:br>
            <a:r>
              <a:rPr lang="en-US" sz="1200" dirty="0"/>
              <a:t>AND</a:t>
            </a:r>
            <a:br>
              <a:rPr lang="en-US" sz="1200" dirty="0"/>
            </a:br>
            <a:r>
              <a:rPr lang="en-US" sz="1200" dirty="0"/>
              <a:t>("Clinical Decision-Making"[</a:t>
            </a:r>
            <a:r>
              <a:rPr lang="en-US" sz="1200" dirty="0" err="1"/>
              <a:t>MeSH</a:t>
            </a:r>
            <a:r>
              <a:rPr lang="en-US" sz="1200" dirty="0"/>
              <a:t>] OR "Decision Support Techniques"[</a:t>
            </a:r>
            <a:r>
              <a:rPr lang="en-US" sz="1200" dirty="0" err="1"/>
              <a:t>MeSH</a:t>
            </a:r>
            <a:r>
              <a:rPr lang="en-US" sz="1200" dirty="0"/>
              <a:t>] OR "Decision Support Systems, Clinical"[</a:t>
            </a:r>
            <a:r>
              <a:rPr lang="en-US" sz="1200" dirty="0" err="1"/>
              <a:t>MeSH</a:t>
            </a:r>
            <a:r>
              <a:rPr lang="en-US" sz="1200" dirty="0"/>
              <a:t>] OR "Decision Making"[</a:t>
            </a:r>
            <a:r>
              <a:rPr lang="en-US" sz="1200" dirty="0" err="1"/>
              <a:t>MeSH</a:t>
            </a:r>
            <a:r>
              <a:rPr lang="en-US" sz="1200" dirty="0"/>
              <a:t>] OR "Decision Theory"[</a:t>
            </a:r>
            <a:r>
              <a:rPr lang="en-US" sz="1200" dirty="0" err="1"/>
              <a:t>MeSH</a:t>
            </a:r>
            <a:r>
              <a:rPr lang="en-US" sz="1200" dirty="0"/>
              <a:t>] OR "Clinical Decision Rules"[</a:t>
            </a:r>
            <a:r>
              <a:rPr lang="en-US" sz="1200" dirty="0" err="1"/>
              <a:t>MeSH</a:t>
            </a:r>
            <a:r>
              <a:rPr lang="en-US" sz="1200" dirty="0"/>
              <a:t>] OR "Decision Trees"[</a:t>
            </a:r>
            <a:r>
              <a:rPr lang="en-US" sz="1200" dirty="0" err="1"/>
              <a:t>MeSH</a:t>
            </a:r>
            <a:r>
              <a:rPr lang="en-US" sz="1200" dirty="0"/>
              <a:t>] OR "decision")</a:t>
            </a:r>
            <a:br>
              <a:rPr lang="en-US" sz="1200" dirty="0"/>
            </a:br>
            <a:r>
              <a:rPr lang="en-US" sz="1200" dirty="0"/>
              <a:t>NOT "Anisotropy"[</a:t>
            </a:r>
            <a:r>
              <a:rPr lang="en-US" sz="1200" dirty="0" err="1"/>
              <a:t>MeSH</a:t>
            </a:r>
            <a:r>
              <a:rPr lang="en-US" sz="1200" dirty="0"/>
              <a:t>]</a:t>
            </a:r>
            <a:br>
              <a:rPr lang="en-US" sz="1200" dirty="0"/>
            </a:br>
            <a:r>
              <a:rPr lang="en-US" sz="1200" dirty="0"/>
              <a:t>NOT "Artificial Intelligence"[</a:t>
            </a:r>
            <a:r>
              <a:rPr lang="en-US" sz="1200" dirty="0" err="1"/>
              <a:t>MeSH</a:t>
            </a:r>
            <a:r>
              <a:rPr lang="en-US" sz="1200" dirty="0"/>
              <a:t>]</a:t>
            </a:r>
            <a:br>
              <a:rPr lang="en-US" sz="1200" dirty="0"/>
            </a:br>
            <a:r>
              <a:rPr lang="en-US" sz="1200" dirty="0"/>
              <a:t>NOT "Bionics"[</a:t>
            </a:r>
            <a:r>
              <a:rPr lang="en-US" sz="1200" dirty="0" err="1"/>
              <a:t>MeSH</a:t>
            </a:r>
            <a:r>
              <a:rPr lang="en-US" sz="1200" dirty="0"/>
              <a:t>]</a:t>
            </a:r>
            <a:br>
              <a:rPr lang="en-US" sz="1200" dirty="0"/>
            </a:br>
            <a:r>
              <a:rPr lang="en-US" sz="1200" dirty="0"/>
              <a:t>NOT "Cells, Cultured"[</a:t>
            </a:r>
            <a:r>
              <a:rPr lang="en-US" sz="1200" dirty="0" err="1"/>
              <a:t>MeSH</a:t>
            </a:r>
            <a:r>
              <a:rPr lang="en-US" sz="1200" dirty="0"/>
              <a:t>]</a:t>
            </a:r>
            <a:br>
              <a:rPr lang="en-US" sz="1200" dirty="0"/>
            </a:br>
            <a:r>
              <a:rPr lang="en-US" sz="1200" dirty="0"/>
              <a:t>NOT "Clinical Trial"[Publication Type]</a:t>
            </a:r>
            <a:br>
              <a:rPr lang="en-US" sz="1200" dirty="0"/>
            </a:br>
            <a:r>
              <a:rPr lang="en-US" sz="1200" dirty="0"/>
              <a:t>NOT "Cryopreservation"[</a:t>
            </a:r>
            <a:r>
              <a:rPr lang="en-US" sz="1200" dirty="0" err="1"/>
              <a:t>MeSH</a:t>
            </a:r>
            <a:r>
              <a:rPr lang="en-US" sz="1200" dirty="0"/>
              <a:t>]</a:t>
            </a:r>
            <a:br>
              <a:rPr lang="en-US" sz="1200" dirty="0"/>
            </a:br>
            <a:r>
              <a:rPr lang="en-US" sz="1200" dirty="0"/>
              <a:t>NOT "Diagnosis, Differential"[</a:t>
            </a:r>
            <a:r>
              <a:rPr lang="en-US" sz="1200" dirty="0" err="1"/>
              <a:t>MeSH</a:t>
            </a:r>
            <a:r>
              <a:rPr lang="en-US" sz="1200" dirty="0"/>
              <a:t>]</a:t>
            </a:r>
            <a:br>
              <a:rPr lang="en-US" sz="1200" dirty="0"/>
            </a:br>
            <a:r>
              <a:rPr lang="en-US" sz="1200" dirty="0"/>
              <a:t>NOT "Disaster Planning"[</a:t>
            </a:r>
            <a:r>
              <a:rPr lang="en-US" sz="1200" dirty="0" err="1"/>
              <a:t>MeSH</a:t>
            </a:r>
            <a:r>
              <a:rPr lang="en-US" sz="1200" dirty="0"/>
              <a:t>]</a:t>
            </a:r>
            <a:br>
              <a:rPr lang="en-US" sz="1200" dirty="0"/>
            </a:br>
            <a:r>
              <a:rPr lang="en-US" sz="1200" dirty="0"/>
              <a:t>NOT "DNA"[</a:t>
            </a:r>
            <a:r>
              <a:rPr lang="en-US" sz="1200" dirty="0" err="1"/>
              <a:t>MeSH</a:t>
            </a:r>
            <a:r>
              <a:rPr lang="en-US" sz="1200" dirty="0"/>
              <a:t>]</a:t>
            </a:r>
            <a:br>
              <a:rPr lang="en-US" sz="1200" dirty="0"/>
            </a:br>
            <a:r>
              <a:rPr lang="en-US" sz="1200" dirty="0"/>
              <a:t>NOT "Legal Case"[Publication Type]</a:t>
            </a:r>
            <a:br>
              <a:rPr lang="en-US" sz="1200" dirty="0"/>
            </a:br>
            <a:r>
              <a:rPr lang="en-US" sz="1200" dirty="0"/>
              <a:t>NOT "Machine Learning"[</a:t>
            </a:r>
            <a:r>
              <a:rPr lang="en-US" sz="1200" dirty="0" err="1"/>
              <a:t>MeSH</a:t>
            </a:r>
            <a:r>
              <a:rPr lang="en-US" sz="1200" dirty="0"/>
              <a:t>]</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a:t>
            </a:r>
            <a:r>
              <a:rPr lang="en-US" sz="1200" dirty="0" err="1"/>
              <a:t>MeSH</a:t>
            </a:r>
            <a:r>
              <a:rPr lang="en-US" sz="1200" dirty="0"/>
              <a:t>]</a:t>
            </a:r>
            <a:br>
              <a:rPr lang="en-US" sz="1200" dirty="0"/>
            </a:br>
            <a:r>
              <a:rPr lang="en-US" sz="1200" dirty="0"/>
              <a:t>NOT "Phantoms, Imaging"[</a:t>
            </a:r>
            <a:r>
              <a:rPr lang="en-US" sz="1200" dirty="0" err="1"/>
              <a:t>MeSH</a:t>
            </a:r>
            <a:r>
              <a:rPr lang="en-US" sz="1200" dirty="0"/>
              <a:t>]</a:t>
            </a:r>
            <a:br>
              <a:rPr lang="en-US" sz="1200" dirty="0"/>
            </a:br>
            <a:r>
              <a:rPr lang="en-US" sz="1200" dirty="0"/>
              <a:t>NOT "Radiation Protection"[</a:t>
            </a:r>
            <a:r>
              <a:rPr lang="en-US" sz="1200" dirty="0" err="1"/>
              <a:t>MeSH</a:t>
            </a:r>
            <a:r>
              <a:rPr lang="en-US" sz="1200" dirty="0"/>
              <a:t>]</a:t>
            </a:r>
            <a:br>
              <a:rPr lang="en-US" sz="1200" dirty="0"/>
            </a:br>
            <a:r>
              <a:rPr lang="en-US" sz="1200" dirty="0"/>
              <a:t>NOT "Radiology, Interventional"[</a:t>
            </a:r>
            <a:r>
              <a:rPr lang="en-US" sz="1200" dirty="0" err="1"/>
              <a:t>MeSH</a:t>
            </a:r>
            <a:r>
              <a:rPr lang="en-US" sz="1200" dirty="0"/>
              <a:t>]</a:t>
            </a:r>
            <a:br>
              <a:rPr lang="en-US" sz="1200" dirty="0"/>
            </a:br>
            <a:r>
              <a:rPr lang="en-US" sz="1200" dirty="0"/>
              <a:t>NOT "Radiometry"[</a:t>
            </a:r>
            <a:r>
              <a:rPr lang="en-US" sz="1200" dirty="0" err="1"/>
              <a:t>MeSH</a:t>
            </a:r>
            <a:r>
              <a:rPr lang="en-US" sz="1200" dirty="0"/>
              <a:t>]</a:t>
            </a:r>
            <a:br>
              <a:rPr lang="en-US" sz="1200" dirty="0"/>
            </a:br>
            <a:r>
              <a:rPr lang="en-US" sz="1200" dirty="0"/>
              <a:t>NOT "Radiotherapy Planning, Computer-Assisted"[</a:t>
            </a:r>
            <a:r>
              <a:rPr lang="en-US" sz="1200" dirty="0" err="1"/>
              <a:t>MeSH</a:t>
            </a:r>
            <a:r>
              <a:rPr lang="en-US" sz="1200" dirty="0"/>
              <a:t>]</a:t>
            </a:r>
            <a:br>
              <a:rPr lang="en-US" sz="1200" dirty="0"/>
            </a:br>
            <a:r>
              <a:rPr lang="en-US" sz="1200" dirty="0"/>
              <a:t>NOT "Radiotherapy Setup Errors"[</a:t>
            </a:r>
            <a:r>
              <a:rPr lang="en-US" sz="1200" dirty="0" err="1"/>
              <a:t>MeSH</a:t>
            </a:r>
            <a:r>
              <a:rPr lang="en-US" sz="1200" dirty="0"/>
              <a:t>]</a:t>
            </a:r>
            <a:br>
              <a:rPr lang="en-US" sz="1200" dirty="0"/>
            </a:br>
            <a:r>
              <a:rPr lang="en-US" sz="1200" dirty="0"/>
              <a:t>NOT "Retrospective Studies"[</a:t>
            </a:r>
            <a:r>
              <a:rPr lang="en-US" sz="1200" dirty="0" err="1"/>
              <a:t>MeSH</a:t>
            </a:r>
            <a:r>
              <a:rPr lang="en-US" sz="1200" dirty="0"/>
              <a:t>]</a:t>
            </a:r>
            <a:br>
              <a:rPr lang="en-US" sz="1200" dirty="0"/>
            </a:br>
            <a:r>
              <a:rPr lang="en-US" sz="1200" dirty="0"/>
              <a:t>NOT "Software"[</a:t>
            </a:r>
            <a:r>
              <a:rPr lang="en-US" sz="1200" dirty="0" err="1"/>
              <a:t>MeSH</a:t>
            </a:r>
            <a:r>
              <a:rPr lang="en-US" sz="1200" dirty="0"/>
              <a:t>]</a:t>
            </a:r>
            <a:br>
              <a:rPr lang="en-US" sz="1200" dirty="0"/>
            </a:br>
            <a:r>
              <a:rPr lang="en-US" sz="1200" dirty="0"/>
              <a:t>NOT "Survival Analysis"[</a:t>
            </a:r>
            <a:r>
              <a:rPr lang="en-US" sz="1200" dirty="0" err="1"/>
              <a:t>MeSH</a:t>
            </a:r>
            <a:r>
              <a:rPr lang="en-US" sz="1200" dirty="0"/>
              <a:t>]</a:t>
            </a:r>
            <a:br>
              <a:rPr lang="en-US" sz="1200" dirty="0"/>
            </a:br>
            <a:r>
              <a:rPr lang="en-US" sz="1200" dirty="0"/>
              <a:t>NOT "Quality Assurance, Health Care"[</a:t>
            </a:r>
            <a:r>
              <a:rPr lang="en-US" sz="1200" dirty="0" err="1"/>
              <a:t>MeSH</a:t>
            </a:r>
            <a:r>
              <a:rPr lang="en-US" sz="1200" dirty="0"/>
              <a:t>]</a:t>
            </a:r>
            <a:br>
              <a:rPr lang="en-US" sz="1200" dirty="0"/>
            </a:br>
            <a:r>
              <a:rPr lang="en-US" sz="1200" dirty="0"/>
              <a:t>NOT "Quality Control"[</a:t>
            </a:r>
            <a:r>
              <a:rPr lang="en-US" sz="1200" dirty="0" err="1"/>
              <a:t>MeSH</a:t>
            </a:r>
            <a:r>
              <a:rPr lang="en-US" sz="1200" dirty="0"/>
              <a:t>]</a:t>
            </a:r>
            <a:br>
              <a:rPr lang="en-US" sz="1200" dirty="0"/>
            </a:br>
            <a:r>
              <a:rPr lang="en-US" sz="1200" dirty="0"/>
              <a:t>AND "English"[LA]</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128</a:t>
            </a:r>
          </a:p>
        </p:txBody>
      </p:sp>
    </p:spTree>
    <p:extLst>
      <p:ext uri="{BB962C8B-B14F-4D97-AF65-F5344CB8AC3E}">
        <p14:creationId xmlns:p14="http://schemas.microsoft.com/office/powerpoint/2010/main" val="38027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("Markov model" OR "Markov models" OR "Markov chain" OR "Markov chains" OR "Markov decision" OR "Stochastic Processes"[</a:t>
            </a:r>
            <a:r>
              <a:rPr lang="en-US" sz="1200" dirty="0" err="1"/>
              <a:t>MeSH</a:t>
            </a:r>
            <a:r>
              <a:rPr lang="en-US" sz="1200" dirty="0"/>
              <a:t>] OR "Operations Research"[</a:t>
            </a:r>
            <a:r>
              <a:rPr lang="en-US" sz="1200" dirty="0" err="1"/>
              <a:t>MeSH</a:t>
            </a:r>
            <a:r>
              <a:rPr lang="en-US" sz="1200" dirty="0"/>
              <a:t>] OR "operations research" OR "operational research")</a:t>
            </a:r>
            <a:br>
              <a:rPr lang="en-US" sz="1200" dirty="0"/>
            </a:br>
            <a:r>
              <a:rPr lang="en-US" sz="1200" dirty="0"/>
              <a:t>AND</a:t>
            </a:r>
            <a:br>
              <a:rPr lang="en-US" sz="1200" dirty="0"/>
            </a:br>
            <a:r>
              <a:rPr lang="en-US" sz="1200" dirty="0"/>
              <a:t>("Radiotherapy"[</a:t>
            </a:r>
            <a:r>
              <a:rPr lang="en-US" sz="1200" dirty="0" err="1"/>
              <a:t>MeSH</a:t>
            </a:r>
            <a:r>
              <a:rPr lang="en-US" sz="1200" dirty="0"/>
              <a:t>] OR "radiotherapy" OR "radiation therapy")</a:t>
            </a:r>
            <a:br>
              <a:rPr lang="en-US" sz="1200" dirty="0"/>
            </a:br>
            <a:r>
              <a:rPr lang="en-US" sz="1200" dirty="0"/>
              <a:t>AND</a:t>
            </a:r>
            <a:br>
              <a:rPr lang="en-US" sz="1200" dirty="0"/>
            </a:br>
            <a:r>
              <a:rPr lang="en-US" sz="1200" dirty="0"/>
              <a:t>("Clinical Decision-Making"[</a:t>
            </a:r>
            <a:r>
              <a:rPr lang="en-US" sz="1200" dirty="0" err="1"/>
              <a:t>MeSH</a:t>
            </a:r>
            <a:r>
              <a:rPr lang="en-US" sz="1200" dirty="0"/>
              <a:t>] OR "Decision Support Techniques"[</a:t>
            </a:r>
            <a:r>
              <a:rPr lang="en-US" sz="1200" dirty="0" err="1"/>
              <a:t>MeSH</a:t>
            </a:r>
            <a:r>
              <a:rPr lang="en-US" sz="1200" dirty="0"/>
              <a:t>] OR "Decision Support Systems, Clinical"[</a:t>
            </a:r>
            <a:r>
              <a:rPr lang="en-US" sz="1200" dirty="0" err="1"/>
              <a:t>MeSH</a:t>
            </a:r>
            <a:r>
              <a:rPr lang="en-US" sz="1200" dirty="0"/>
              <a:t>] OR "Decision Making"[</a:t>
            </a:r>
            <a:r>
              <a:rPr lang="en-US" sz="1200" dirty="0" err="1"/>
              <a:t>MeSH</a:t>
            </a:r>
            <a:r>
              <a:rPr lang="en-US" sz="1200" dirty="0"/>
              <a:t>] OR "Decision Theory"[</a:t>
            </a:r>
            <a:r>
              <a:rPr lang="en-US" sz="1200" dirty="0" err="1"/>
              <a:t>MeSH</a:t>
            </a:r>
            <a:r>
              <a:rPr lang="en-US" sz="1200" dirty="0"/>
              <a:t>] OR "Clinical Decision Rules"[</a:t>
            </a:r>
            <a:r>
              <a:rPr lang="en-US" sz="1200" dirty="0" err="1"/>
              <a:t>MeSH</a:t>
            </a:r>
            <a:r>
              <a:rPr lang="en-US" sz="1200" dirty="0"/>
              <a:t>] OR "Decision Trees"[</a:t>
            </a:r>
            <a:r>
              <a:rPr lang="en-US" sz="1200" dirty="0" err="1"/>
              <a:t>MeSH</a:t>
            </a:r>
            <a:r>
              <a:rPr lang="en-US" sz="1200" dirty="0"/>
              <a:t>] OR "decision")</a:t>
            </a:r>
            <a:br>
              <a:rPr lang="en-US" sz="1200" dirty="0"/>
            </a:br>
            <a:r>
              <a:rPr lang="en-US" sz="1200" dirty="0"/>
              <a:t>NOT "Anisotropy"[</a:t>
            </a:r>
            <a:r>
              <a:rPr lang="en-US" sz="1200" dirty="0" err="1"/>
              <a:t>MeSH</a:t>
            </a:r>
            <a:r>
              <a:rPr lang="en-US" sz="1200" dirty="0"/>
              <a:t>]</a:t>
            </a:r>
            <a:br>
              <a:rPr lang="en-US" sz="1200" dirty="0"/>
            </a:br>
            <a:r>
              <a:rPr lang="en-US" sz="1200" dirty="0"/>
              <a:t>NOT "Artificial Intelligence"[</a:t>
            </a:r>
            <a:r>
              <a:rPr lang="en-US" sz="1200" dirty="0" err="1"/>
              <a:t>MeSH</a:t>
            </a:r>
            <a:r>
              <a:rPr lang="en-US" sz="1200" dirty="0"/>
              <a:t>]</a:t>
            </a:r>
            <a:br>
              <a:rPr lang="en-US" sz="1200" dirty="0"/>
            </a:br>
            <a:r>
              <a:rPr lang="en-US" sz="1200" dirty="0"/>
              <a:t>NOT "Bionics"[</a:t>
            </a:r>
            <a:r>
              <a:rPr lang="en-US" sz="1200" dirty="0" err="1"/>
              <a:t>MeSH</a:t>
            </a:r>
            <a:r>
              <a:rPr lang="en-US" sz="1200" dirty="0"/>
              <a:t>]</a:t>
            </a:r>
            <a:br>
              <a:rPr lang="en-US" sz="1200" dirty="0"/>
            </a:br>
            <a:r>
              <a:rPr lang="en-US" sz="1200" dirty="0"/>
              <a:t>NOT "Cells, Cultured"[</a:t>
            </a:r>
            <a:r>
              <a:rPr lang="en-US" sz="1200" dirty="0" err="1"/>
              <a:t>MeSH</a:t>
            </a:r>
            <a:r>
              <a:rPr lang="en-US" sz="1200" dirty="0"/>
              <a:t>]</a:t>
            </a:r>
            <a:br>
              <a:rPr lang="en-US" sz="1200" dirty="0"/>
            </a:br>
            <a:r>
              <a:rPr lang="en-US" sz="1200" dirty="0"/>
              <a:t>NOT "Clinical Trial"[Publication Type]</a:t>
            </a:r>
            <a:br>
              <a:rPr lang="en-US" sz="1200" dirty="0"/>
            </a:br>
            <a:r>
              <a:rPr lang="en-US" sz="1200" dirty="0"/>
              <a:t>NOT "Cryopreservation"[</a:t>
            </a:r>
            <a:r>
              <a:rPr lang="en-US" sz="1200" dirty="0" err="1"/>
              <a:t>MeSH</a:t>
            </a:r>
            <a:r>
              <a:rPr lang="en-US" sz="1200" dirty="0"/>
              <a:t>]</a:t>
            </a:r>
            <a:br>
              <a:rPr lang="en-US" sz="1200" dirty="0"/>
            </a:br>
            <a:r>
              <a:rPr lang="en-US" sz="1200" dirty="0"/>
              <a:t>NOT "Diagnosis, Differential"[</a:t>
            </a:r>
            <a:r>
              <a:rPr lang="en-US" sz="1200" dirty="0" err="1"/>
              <a:t>MeSH</a:t>
            </a:r>
            <a:r>
              <a:rPr lang="en-US" sz="1200" dirty="0"/>
              <a:t>]</a:t>
            </a:r>
            <a:br>
              <a:rPr lang="en-US" sz="1200" dirty="0"/>
            </a:br>
            <a:r>
              <a:rPr lang="en-US" sz="1200" dirty="0"/>
              <a:t>NOT "Disaster Planning"[</a:t>
            </a:r>
            <a:r>
              <a:rPr lang="en-US" sz="1200" dirty="0" err="1"/>
              <a:t>MeSH</a:t>
            </a:r>
            <a:r>
              <a:rPr lang="en-US" sz="1200" dirty="0"/>
              <a:t>]</a:t>
            </a:r>
            <a:br>
              <a:rPr lang="en-US" sz="1200" dirty="0"/>
            </a:br>
            <a:r>
              <a:rPr lang="en-US" sz="1200" dirty="0"/>
              <a:t>NOT "DNA"[</a:t>
            </a:r>
            <a:r>
              <a:rPr lang="en-US" sz="1200" dirty="0" err="1"/>
              <a:t>MeSH</a:t>
            </a:r>
            <a:r>
              <a:rPr lang="en-US" sz="1200" dirty="0"/>
              <a:t>]</a:t>
            </a:r>
            <a:br>
              <a:rPr lang="en-US" sz="1200" dirty="0"/>
            </a:br>
            <a:r>
              <a:rPr lang="en-US" sz="1200" dirty="0"/>
              <a:t>NOT "Legal Case"[Publication Type]</a:t>
            </a:r>
            <a:br>
              <a:rPr lang="en-US" sz="1200" dirty="0"/>
            </a:br>
            <a:r>
              <a:rPr lang="en-US" sz="1200" dirty="0"/>
              <a:t>NOT "Machine Learning"[</a:t>
            </a:r>
            <a:r>
              <a:rPr lang="en-US" sz="1200" dirty="0" err="1"/>
              <a:t>MeSH</a:t>
            </a:r>
            <a:r>
              <a:rPr lang="en-US" sz="1200" dirty="0"/>
              <a:t>]</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a:t>
            </a:r>
            <a:r>
              <a:rPr lang="en-US" sz="1200" dirty="0" err="1"/>
              <a:t>MeSH</a:t>
            </a:r>
            <a:r>
              <a:rPr lang="en-US" sz="1200" dirty="0"/>
              <a:t>]</a:t>
            </a:r>
            <a:br>
              <a:rPr lang="en-US" sz="1200" dirty="0"/>
            </a:br>
            <a:r>
              <a:rPr lang="en-US" sz="1200" dirty="0"/>
              <a:t>NOT "Phantoms, Imaging"[</a:t>
            </a:r>
            <a:r>
              <a:rPr lang="en-US" sz="1200" dirty="0" err="1"/>
              <a:t>MeSH</a:t>
            </a:r>
            <a:r>
              <a:rPr lang="en-US" sz="1200" dirty="0"/>
              <a:t>]</a:t>
            </a:r>
            <a:br>
              <a:rPr lang="en-US" sz="1200" dirty="0"/>
            </a:br>
            <a:r>
              <a:rPr lang="en-US" sz="1200" dirty="0"/>
              <a:t>NOT "Radiation Protection"[</a:t>
            </a:r>
            <a:r>
              <a:rPr lang="en-US" sz="1200" dirty="0" err="1"/>
              <a:t>MeSH</a:t>
            </a:r>
            <a:r>
              <a:rPr lang="en-US" sz="1200" dirty="0"/>
              <a:t>]</a:t>
            </a:r>
            <a:br>
              <a:rPr lang="en-US" sz="1200" dirty="0"/>
            </a:br>
            <a:r>
              <a:rPr lang="en-US" sz="1200" dirty="0"/>
              <a:t>NOT "Radiology, Interventional"[</a:t>
            </a:r>
            <a:r>
              <a:rPr lang="en-US" sz="1200" dirty="0" err="1"/>
              <a:t>MeSH</a:t>
            </a:r>
            <a:r>
              <a:rPr lang="en-US" sz="1200" dirty="0"/>
              <a:t>]</a:t>
            </a:r>
            <a:br>
              <a:rPr lang="en-US" sz="1200" dirty="0"/>
            </a:br>
            <a:r>
              <a:rPr lang="en-US" sz="1200" dirty="0"/>
              <a:t>NOT "Radiometry"[</a:t>
            </a:r>
            <a:r>
              <a:rPr lang="en-US" sz="1200" dirty="0" err="1"/>
              <a:t>MeSH</a:t>
            </a:r>
            <a:r>
              <a:rPr lang="en-US" sz="1200" dirty="0"/>
              <a:t>]</a:t>
            </a:r>
            <a:br>
              <a:rPr lang="en-US" sz="1200" dirty="0"/>
            </a:br>
            <a:r>
              <a:rPr lang="en-US" sz="1200" dirty="0"/>
              <a:t>NOT "Radiotherapy Planning, Computer-Assisted"[</a:t>
            </a:r>
            <a:r>
              <a:rPr lang="en-US" sz="1200" dirty="0" err="1"/>
              <a:t>MeSH</a:t>
            </a:r>
            <a:r>
              <a:rPr lang="en-US" sz="1200" dirty="0"/>
              <a:t>]</a:t>
            </a:r>
            <a:br>
              <a:rPr lang="en-US" sz="1200" dirty="0"/>
            </a:br>
            <a:r>
              <a:rPr lang="en-US" sz="1200" dirty="0"/>
              <a:t>NOT "Radiotherapy Setup Errors"[</a:t>
            </a:r>
            <a:r>
              <a:rPr lang="en-US" sz="1200" dirty="0" err="1"/>
              <a:t>MeSH</a:t>
            </a:r>
            <a:r>
              <a:rPr lang="en-US" sz="1200" dirty="0"/>
              <a:t>]</a:t>
            </a:r>
            <a:br>
              <a:rPr lang="en-US" sz="1200" dirty="0"/>
            </a:br>
            <a:r>
              <a:rPr lang="en-US" sz="1200" dirty="0"/>
              <a:t>NOT "Retrospective Studies"[</a:t>
            </a:r>
            <a:r>
              <a:rPr lang="en-US" sz="1200" dirty="0" err="1"/>
              <a:t>MeSH</a:t>
            </a:r>
            <a:r>
              <a:rPr lang="en-US" sz="1200" dirty="0"/>
              <a:t>]</a:t>
            </a:r>
            <a:br>
              <a:rPr lang="en-US" sz="1200" dirty="0"/>
            </a:br>
            <a:r>
              <a:rPr lang="en-US" sz="1200" dirty="0"/>
              <a:t>NOT "Software"[</a:t>
            </a:r>
            <a:r>
              <a:rPr lang="en-US" sz="1200" dirty="0" err="1"/>
              <a:t>MeSH</a:t>
            </a:r>
            <a:r>
              <a:rPr lang="en-US" sz="1200" dirty="0"/>
              <a:t>]</a:t>
            </a:r>
            <a:br>
              <a:rPr lang="en-US" sz="1200" dirty="0"/>
            </a:br>
            <a:r>
              <a:rPr lang="en-US" sz="1200" dirty="0"/>
              <a:t>NOT "Survival Analysis"[</a:t>
            </a:r>
            <a:r>
              <a:rPr lang="en-US" sz="1200" dirty="0" err="1"/>
              <a:t>MeSH</a:t>
            </a:r>
            <a:r>
              <a:rPr lang="en-US" sz="1200" dirty="0"/>
              <a:t>]</a:t>
            </a:r>
            <a:br>
              <a:rPr lang="en-US" sz="1200" dirty="0"/>
            </a:br>
            <a:r>
              <a:rPr lang="en-US" sz="1200" dirty="0"/>
              <a:t>NOT "Quality Assurance, Health Care"[</a:t>
            </a:r>
            <a:r>
              <a:rPr lang="en-US" sz="1200" dirty="0" err="1"/>
              <a:t>MeSH</a:t>
            </a:r>
            <a:r>
              <a:rPr lang="en-US" sz="1200" dirty="0"/>
              <a:t>]</a:t>
            </a:r>
            <a:br>
              <a:rPr lang="en-US" sz="1200" dirty="0"/>
            </a:br>
            <a:r>
              <a:rPr lang="en-US" sz="1200" dirty="0"/>
              <a:t>NOT "Quality Control"[</a:t>
            </a:r>
            <a:r>
              <a:rPr lang="en-US" sz="1200" dirty="0" err="1"/>
              <a:t>MeSH</a:t>
            </a:r>
            <a:r>
              <a:rPr lang="en-US" sz="1200" dirty="0"/>
              <a:t>]</a:t>
            </a:r>
            <a:br>
              <a:rPr lang="en-US" sz="1200" dirty="0"/>
            </a:br>
            <a:r>
              <a:rPr lang="en-US" sz="1200" dirty="0"/>
              <a:t>AND "English"[LA]</a:t>
            </a:r>
            <a:br>
              <a:rPr lang="en-US" sz="1200" dirty="0"/>
            </a:br>
            <a:r>
              <a:rPr lang="en-US" sz="1200" dirty="0"/>
              <a:t>AND 2013:2022/05/19[</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81</a:t>
            </a:r>
          </a:p>
        </p:txBody>
      </p:sp>
    </p:spTree>
    <p:extLst>
      <p:ext uri="{BB962C8B-B14F-4D97-AF65-F5344CB8AC3E}">
        <p14:creationId xmlns:p14="http://schemas.microsoft.com/office/powerpoint/2010/main" val="313725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DA573-C356-E249-B186-CB1108CF6259}"/>
              </a:ext>
            </a:extLst>
          </p:cNvPr>
          <p:cNvSpPr txBox="1"/>
          <p:nvPr/>
        </p:nvSpPr>
        <p:spPr>
          <a:xfrm>
            <a:off x="2291255" y="89981"/>
            <a:ext cx="310055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identified through </a:t>
            </a:r>
            <a:r>
              <a:rPr lang="en-US" sz="1400" dirty="0" err="1"/>
              <a:t>Pubmed</a:t>
            </a:r>
            <a:r>
              <a:rPr lang="en-US" sz="1400" dirty="0"/>
              <a:t> database searching</a:t>
            </a:r>
          </a:p>
          <a:p>
            <a:pPr algn="ctr"/>
            <a:r>
              <a:rPr lang="en-US" sz="1400" dirty="0"/>
              <a:t>(n = 405)</a:t>
            </a:r>
          </a:p>
        </p:txBody>
      </p:sp>
      <p:sp>
        <p:nvSpPr>
          <p:cNvPr id="4" name="TextBox 3">
            <a:extLst>
              <a:ext uri="{FF2B5EF4-FFF2-40B4-BE49-F238E27FC236}">
                <a16:creationId xmlns:a16="http://schemas.microsoft.com/office/drawing/2014/main" id="{F38C4A61-2CD5-0C42-9B5E-21319053CA32}"/>
              </a:ext>
            </a:extLst>
          </p:cNvPr>
          <p:cNvSpPr txBox="1"/>
          <p:nvPr/>
        </p:nvSpPr>
        <p:spPr>
          <a:xfrm>
            <a:off x="2291255" y="1374162"/>
            <a:ext cx="310055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for clinical decision making (i.e., not dose optimization)</a:t>
            </a:r>
          </a:p>
          <a:p>
            <a:pPr algn="ctr"/>
            <a:r>
              <a:rPr lang="en-US" sz="1400" dirty="0"/>
              <a:t>(n = 131)</a:t>
            </a:r>
          </a:p>
        </p:txBody>
      </p:sp>
      <p:sp>
        <p:nvSpPr>
          <p:cNvPr id="5" name="TextBox 4">
            <a:extLst>
              <a:ext uri="{FF2B5EF4-FFF2-40B4-BE49-F238E27FC236}">
                <a16:creationId xmlns:a16="http://schemas.microsoft.com/office/drawing/2014/main" id="{2690B0DB-4205-684E-BA5A-2A9F6659C936}"/>
              </a:ext>
            </a:extLst>
          </p:cNvPr>
          <p:cNvSpPr txBox="1"/>
          <p:nvPr/>
        </p:nvSpPr>
        <p:spPr>
          <a:xfrm>
            <a:off x="2291255" y="2636332"/>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published in English</a:t>
            </a:r>
          </a:p>
          <a:p>
            <a:pPr algn="ctr"/>
            <a:r>
              <a:rPr lang="en-US" sz="1400" dirty="0"/>
              <a:t>(n = 128)</a:t>
            </a:r>
          </a:p>
        </p:txBody>
      </p:sp>
      <p:sp>
        <p:nvSpPr>
          <p:cNvPr id="6" name="TextBox 5">
            <a:extLst>
              <a:ext uri="{FF2B5EF4-FFF2-40B4-BE49-F238E27FC236}">
                <a16:creationId xmlns:a16="http://schemas.microsoft.com/office/drawing/2014/main" id="{C63DF64A-B852-D54F-91F3-E8C3276E3B6F}"/>
              </a:ext>
            </a:extLst>
          </p:cNvPr>
          <p:cNvSpPr txBox="1"/>
          <p:nvPr/>
        </p:nvSpPr>
        <p:spPr>
          <a:xfrm>
            <a:off x="2291255" y="3691151"/>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published &gt;= 2013</a:t>
            </a:r>
          </a:p>
          <a:p>
            <a:pPr algn="ctr"/>
            <a:r>
              <a:rPr lang="en-US" sz="1400" dirty="0"/>
              <a:t>(n = 81)</a:t>
            </a:r>
          </a:p>
        </p:txBody>
      </p:sp>
      <p:sp>
        <p:nvSpPr>
          <p:cNvPr id="8" name="TextBox 7">
            <a:extLst>
              <a:ext uri="{FF2B5EF4-FFF2-40B4-BE49-F238E27FC236}">
                <a16:creationId xmlns:a16="http://schemas.microsoft.com/office/drawing/2014/main" id="{356E9DE5-2EC9-6C47-B1D3-47F3EEDAC1DA}"/>
              </a:ext>
            </a:extLst>
          </p:cNvPr>
          <p:cNvSpPr txBox="1"/>
          <p:nvPr/>
        </p:nvSpPr>
        <p:spPr>
          <a:xfrm>
            <a:off x="6800194" y="3168191"/>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47)</a:t>
            </a:r>
          </a:p>
        </p:txBody>
      </p:sp>
      <p:sp>
        <p:nvSpPr>
          <p:cNvPr id="9" name="TextBox 8">
            <a:extLst>
              <a:ext uri="{FF2B5EF4-FFF2-40B4-BE49-F238E27FC236}">
                <a16:creationId xmlns:a16="http://schemas.microsoft.com/office/drawing/2014/main" id="{8ECACC58-A993-9846-B759-A62BE047D078}"/>
              </a:ext>
            </a:extLst>
          </p:cNvPr>
          <p:cNvSpPr txBox="1"/>
          <p:nvPr/>
        </p:nvSpPr>
        <p:spPr>
          <a:xfrm>
            <a:off x="6800194" y="2117512"/>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3)</a:t>
            </a:r>
          </a:p>
        </p:txBody>
      </p:sp>
      <p:sp>
        <p:nvSpPr>
          <p:cNvPr id="10" name="TextBox 9">
            <a:extLst>
              <a:ext uri="{FF2B5EF4-FFF2-40B4-BE49-F238E27FC236}">
                <a16:creationId xmlns:a16="http://schemas.microsoft.com/office/drawing/2014/main" id="{AB50DA3C-AF3A-484D-8F70-F6DA14F9B390}"/>
              </a:ext>
            </a:extLst>
          </p:cNvPr>
          <p:cNvSpPr txBox="1"/>
          <p:nvPr/>
        </p:nvSpPr>
        <p:spPr>
          <a:xfrm>
            <a:off x="6800194" y="828645"/>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274)</a:t>
            </a:r>
          </a:p>
        </p:txBody>
      </p:sp>
      <p:cxnSp>
        <p:nvCxnSpPr>
          <p:cNvPr id="13" name="Straight Arrow Connector 12">
            <a:extLst>
              <a:ext uri="{FF2B5EF4-FFF2-40B4-BE49-F238E27FC236}">
                <a16:creationId xmlns:a16="http://schemas.microsoft.com/office/drawing/2014/main" id="{8FF3D411-FF48-9648-B8F0-12CB578978B4}"/>
              </a:ext>
            </a:extLst>
          </p:cNvPr>
          <p:cNvCxnSpPr>
            <a:cxnSpLocks/>
            <a:stCxn id="2" idx="2"/>
            <a:endCxn id="4" idx="0"/>
          </p:cNvCxnSpPr>
          <p:nvPr/>
        </p:nvCxnSpPr>
        <p:spPr>
          <a:xfrm>
            <a:off x="3841531" y="828645"/>
            <a:ext cx="0" cy="54551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2C0E57-F0C9-6B4F-9CA7-501A8D7C9CE0}"/>
              </a:ext>
            </a:extLst>
          </p:cNvPr>
          <p:cNvCxnSpPr>
            <a:cxnSpLocks/>
            <a:stCxn id="4" idx="2"/>
            <a:endCxn id="5" idx="0"/>
          </p:cNvCxnSpPr>
          <p:nvPr/>
        </p:nvCxnSpPr>
        <p:spPr>
          <a:xfrm>
            <a:off x="3841531" y="2112826"/>
            <a:ext cx="0" cy="523506"/>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A6E8E4D-BB0F-5449-8074-0A08A4082B49}"/>
              </a:ext>
            </a:extLst>
          </p:cNvPr>
          <p:cNvCxnSpPr>
            <a:cxnSpLocks/>
            <a:stCxn id="5" idx="2"/>
            <a:endCxn id="6" idx="0"/>
          </p:cNvCxnSpPr>
          <p:nvPr/>
        </p:nvCxnSpPr>
        <p:spPr>
          <a:xfrm>
            <a:off x="3841531" y="3159552"/>
            <a:ext cx="0" cy="53159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F3F58A0-79FC-9E42-820D-535ED4BE0368}"/>
              </a:ext>
            </a:extLst>
          </p:cNvPr>
          <p:cNvCxnSpPr>
            <a:cxnSpLocks/>
            <a:endCxn id="10" idx="1"/>
          </p:cNvCxnSpPr>
          <p:nvPr/>
        </p:nvCxnSpPr>
        <p:spPr>
          <a:xfrm>
            <a:off x="3841531" y="1090255"/>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C79AA1A-A99D-8142-84FA-3E5DA05912B2}"/>
              </a:ext>
            </a:extLst>
          </p:cNvPr>
          <p:cNvCxnSpPr>
            <a:cxnSpLocks/>
            <a:endCxn id="9" idx="1"/>
          </p:cNvCxnSpPr>
          <p:nvPr/>
        </p:nvCxnSpPr>
        <p:spPr>
          <a:xfrm>
            <a:off x="3841531" y="2379122"/>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A22676D-70FF-B94E-A1A6-F15A81F5EBB7}"/>
              </a:ext>
            </a:extLst>
          </p:cNvPr>
          <p:cNvCxnSpPr>
            <a:cxnSpLocks/>
            <a:endCxn id="8" idx="1"/>
          </p:cNvCxnSpPr>
          <p:nvPr/>
        </p:nvCxnSpPr>
        <p:spPr>
          <a:xfrm>
            <a:off x="3841531" y="3429000"/>
            <a:ext cx="2958663" cy="801"/>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E2236FF-8377-964F-ABD6-C2A7799CC9D0}"/>
              </a:ext>
            </a:extLst>
          </p:cNvPr>
          <p:cNvSpPr txBox="1"/>
          <p:nvPr/>
        </p:nvSpPr>
        <p:spPr>
          <a:xfrm>
            <a:off x="2291255" y="4746040"/>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Final articles included in review</a:t>
            </a:r>
          </a:p>
          <a:p>
            <a:pPr algn="ctr"/>
            <a:r>
              <a:rPr lang="en-US" sz="1400" dirty="0"/>
              <a:t>(n = 55)</a:t>
            </a:r>
          </a:p>
        </p:txBody>
      </p:sp>
      <p:sp>
        <p:nvSpPr>
          <p:cNvPr id="43" name="TextBox 42">
            <a:extLst>
              <a:ext uri="{FF2B5EF4-FFF2-40B4-BE49-F238E27FC236}">
                <a16:creationId xmlns:a16="http://schemas.microsoft.com/office/drawing/2014/main" id="{D5BF784C-9DEB-7741-BD4C-C28A5370C330}"/>
              </a:ext>
            </a:extLst>
          </p:cNvPr>
          <p:cNvSpPr txBox="1"/>
          <p:nvPr/>
        </p:nvSpPr>
        <p:spPr>
          <a:xfrm>
            <a:off x="6800194" y="4223665"/>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26)</a:t>
            </a:r>
          </a:p>
        </p:txBody>
      </p:sp>
      <p:cxnSp>
        <p:nvCxnSpPr>
          <p:cNvPr id="44" name="Straight Arrow Connector 43">
            <a:extLst>
              <a:ext uri="{FF2B5EF4-FFF2-40B4-BE49-F238E27FC236}">
                <a16:creationId xmlns:a16="http://schemas.microsoft.com/office/drawing/2014/main" id="{6965BBD8-790E-1F48-9577-BED945CD7CAF}"/>
              </a:ext>
            </a:extLst>
          </p:cNvPr>
          <p:cNvCxnSpPr>
            <a:cxnSpLocks/>
            <a:stCxn id="6" idx="2"/>
            <a:endCxn id="31" idx="0"/>
          </p:cNvCxnSpPr>
          <p:nvPr/>
        </p:nvCxnSpPr>
        <p:spPr>
          <a:xfrm>
            <a:off x="3841531" y="4214371"/>
            <a:ext cx="0" cy="53166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132CB17-B0EF-6946-87FC-79D76DEB9BB5}"/>
              </a:ext>
            </a:extLst>
          </p:cNvPr>
          <p:cNvCxnSpPr>
            <a:cxnSpLocks/>
            <a:endCxn id="43" idx="1"/>
          </p:cNvCxnSpPr>
          <p:nvPr/>
        </p:nvCxnSpPr>
        <p:spPr>
          <a:xfrm>
            <a:off x="3841531" y="4485275"/>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80F209DF-E346-A57B-F5FD-F70BC0452E83}"/>
              </a:ext>
            </a:extLst>
          </p:cNvPr>
          <p:cNvSpPr txBox="1"/>
          <p:nvPr/>
        </p:nvSpPr>
        <p:spPr>
          <a:xfrm>
            <a:off x="7255823" y="5792880"/>
            <a:ext cx="1971304"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Simulation</a:t>
            </a:r>
          </a:p>
          <a:p>
            <a:pPr algn="ctr"/>
            <a:r>
              <a:rPr lang="en-US" sz="1400" dirty="0"/>
              <a:t>(n = 11)</a:t>
            </a:r>
          </a:p>
        </p:txBody>
      </p:sp>
      <p:sp>
        <p:nvSpPr>
          <p:cNvPr id="27" name="TextBox 26">
            <a:extLst>
              <a:ext uri="{FF2B5EF4-FFF2-40B4-BE49-F238E27FC236}">
                <a16:creationId xmlns:a16="http://schemas.microsoft.com/office/drawing/2014/main" id="{659C8F9C-1BD2-F607-C1DD-9B4F42A23040}"/>
              </a:ext>
            </a:extLst>
          </p:cNvPr>
          <p:cNvSpPr txBox="1"/>
          <p:nvPr/>
        </p:nvSpPr>
        <p:spPr>
          <a:xfrm>
            <a:off x="2291255" y="5792881"/>
            <a:ext cx="496456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CEA</a:t>
            </a:r>
          </a:p>
          <a:p>
            <a:pPr algn="ctr"/>
            <a:r>
              <a:rPr lang="en-US" sz="1400" dirty="0"/>
              <a:t>(n = 40)</a:t>
            </a:r>
          </a:p>
        </p:txBody>
      </p:sp>
      <p:sp>
        <p:nvSpPr>
          <p:cNvPr id="28" name="TextBox 27">
            <a:extLst>
              <a:ext uri="{FF2B5EF4-FFF2-40B4-BE49-F238E27FC236}">
                <a16:creationId xmlns:a16="http://schemas.microsoft.com/office/drawing/2014/main" id="{4FE168E2-8E3E-B957-B953-5C6AAC9B4288}"/>
              </a:ext>
            </a:extLst>
          </p:cNvPr>
          <p:cNvSpPr txBox="1"/>
          <p:nvPr/>
        </p:nvSpPr>
        <p:spPr>
          <a:xfrm>
            <a:off x="9227127" y="5792879"/>
            <a:ext cx="86806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MDP</a:t>
            </a:r>
          </a:p>
          <a:p>
            <a:pPr algn="ctr"/>
            <a:r>
              <a:rPr lang="en-US" sz="1400" dirty="0"/>
              <a:t>(n = 4)</a:t>
            </a:r>
          </a:p>
        </p:txBody>
      </p:sp>
      <p:cxnSp>
        <p:nvCxnSpPr>
          <p:cNvPr id="29" name="Straight Arrow Connector 28">
            <a:extLst>
              <a:ext uri="{FF2B5EF4-FFF2-40B4-BE49-F238E27FC236}">
                <a16:creationId xmlns:a16="http://schemas.microsoft.com/office/drawing/2014/main" id="{096A9C36-FF8C-E941-6358-C11BE8F8116C}"/>
              </a:ext>
            </a:extLst>
          </p:cNvPr>
          <p:cNvCxnSpPr>
            <a:cxnSpLocks/>
            <a:stCxn id="31" idx="2"/>
          </p:cNvCxnSpPr>
          <p:nvPr/>
        </p:nvCxnSpPr>
        <p:spPr>
          <a:xfrm flipH="1">
            <a:off x="2291255" y="5269260"/>
            <a:ext cx="1550276" cy="531669"/>
          </a:xfrm>
          <a:prstGeom prst="straightConnector1">
            <a:avLst/>
          </a:prstGeom>
          <a:ln w="25400" cap="flat">
            <a:solidFill>
              <a:schemeClr val="tx1"/>
            </a:solidFill>
            <a:miter lim="800000"/>
            <a:tailEnd type="non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634C03F-C9F1-5FF4-ABBD-B5929730A683}"/>
              </a:ext>
            </a:extLst>
          </p:cNvPr>
          <p:cNvCxnSpPr>
            <a:cxnSpLocks/>
            <a:stCxn id="31" idx="2"/>
          </p:cNvCxnSpPr>
          <p:nvPr/>
        </p:nvCxnSpPr>
        <p:spPr>
          <a:xfrm>
            <a:off x="3841531" y="5269260"/>
            <a:ext cx="6253656" cy="531669"/>
          </a:xfrm>
          <a:prstGeom prst="straightConnector1">
            <a:avLst/>
          </a:prstGeom>
          <a:ln w="25400">
            <a:solidFill>
              <a:schemeClr val="tx1"/>
            </a:solidFill>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61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4554</TotalTime>
  <Words>1262</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Latest Queries</vt:lpstr>
      <vt:lpstr>("Markov model" OR "Markov models" OR "Markov chain" OR "Markov chains" OR "Markov decision" OR "Stochastic Processes"[MeSH]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vt:lpstr>
      <vt:lpstr>("Markov model" OR "Markov models" OR "Markov chain" OR "Markov chains" OR "Markov decision" OR "Stochastic Processes"[MeSH]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vt:lpstr>
      <vt:lpstr>("Markov model" OR "Markov models" OR "Markov chain" OR "Markov chains" OR "Markov decision" OR "Stochastic Processes"[MeSH]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AND "English"[LA]</vt:lpstr>
      <vt:lpstr>("Markov model" OR "Markov models" OR "Markov chain" OR "Markov chains" OR "Markov decision" OR "Stochastic Processes"[MeSH]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AND "English"[LA] AND 2013:2022/05/19[dp]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Concepts"[Mesh] OR "Operations Research"[Mesh] OR "Game Theory"[Mesh] OR "Markov Chains"[Mesh] OR "Heuristics"[Mesh] OR "robust optimization" OR "queuing systems" OR "operations research" OR "operational research" OR "markov decision process" OR "stochastic program" OR "stochastic processes" OR "combinatorial optimization" OR "discrete optimization" OR "approximation algorithms" OR "heuristics" OR "dynamic program" OR "dynamic programming" OR "linear program" OR "linear programming" OR "integer program" OR "integer programming" OR "mixed-integer program" OR "mixed-integer programming" OR "stochastic optimization" OR "convex optimization" OR "quadratic optimization" OR "quadratic program" OR "quadratic programming" OR "non-smooth optimization" OR "non-convex optimization" OR "multicriteria optimization" OR "goal programming" OR "queuing theory" OR "game theory" OR "tabu search" OR "genetic algorithm" OR "simulated annealing" OR "variable neighborhood search" OR "ant colony") AND ("Clinical Decision-Making"[Mesh] OR "Decision Support Techniques"[Mesh] OR "Decision Support Systems, Clinical"[Mesh] OR "Decision Making"[Mesh] OR "Decision Theory"[Mesh] OR "Clinical Decision Rules"[Mesh] OR "Decision Trees"[Mesh] OR "Cost-Benefit Analysis"[Mesh] OR "decision") AND ("Radiotherapy"[Mesh] OR "radiotherapy") NOT "Radiotherapy Setup Errors"[Mesh] NOT "Uncertainty"[Mesh] NOT "Disaster Planning"[Mesh] NOT "Meta-Analysis" [Publication Type] NOT "Bionics"[Mesh] NOT "Quality Assurance, Health Care"[Mesh] NOT "Cells, Cultured"[Mesh] NOT "Survival Analysis"[Mesh] NOT "Quality Control"[Mesh] NOT "Retrospective Studies"[Mesh] NOT "Observational Study"[Publication Type] NOT "Phantoms, Imaging"[Mesh] NOT "Radiation Protection"[Mesh] NOT "Cryopreservation"[Mesh] NOT "Radiometry"[Mesh] NOT "Clinical Trial"[Publication Type] NOT "Software"[Mesh] NOT "Legal Case"[Publication Type] NOT "Anisotropy"[Mesh] NOT "Diagnosis, Differential"[Mesh] NOT "Patient Positioning"[Mesh] NOT "Radiology, Interventional"[Mesh] NOT "DNA"[Mesh] NOT "Radiotherapy Planning, Computer-Assisted"[Mesh] NOT "Machine Learning"[Mesh] NOT "Artificial Intelligence"[Mesh] NOT "Prognosis"[Mesh] </dc:title>
  <dc:creator>McCullum, Lucas Bailey</dc:creator>
  <cp:lastModifiedBy>Lucas B McCullum</cp:lastModifiedBy>
  <cp:revision>36</cp:revision>
  <dcterms:created xsi:type="dcterms:W3CDTF">2022-04-28T10:58:33Z</dcterms:created>
  <dcterms:modified xsi:type="dcterms:W3CDTF">2022-05-20T04:01:42Z</dcterms:modified>
</cp:coreProperties>
</file>