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67" r:id="rId2"/>
    <p:sldId id="277" r:id="rId3"/>
    <p:sldId id="278" r:id="rId4"/>
    <p:sldId id="257" r:id="rId5"/>
    <p:sldId id="258" r:id="rId6"/>
    <p:sldId id="260" r:id="rId7"/>
    <p:sldId id="262" r:id="rId8"/>
    <p:sldId id="263" r:id="rId9"/>
    <p:sldId id="264" r:id="rId10"/>
    <p:sldId id="265" r:id="rId11"/>
    <p:sldId id="266" r:id="rId12"/>
    <p:sldId id="268" r:id="rId13"/>
    <p:sldId id="276" r:id="rId14"/>
    <p:sldId id="269" r:id="rId15"/>
    <p:sldId id="270" r:id="rId16"/>
    <p:sldId id="271" r:id="rId17"/>
  </p:sldIdLst>
  <p:sldSz cx="9144000" cy="6858000" type="screen4x3"/>
  <p:notesSz cx="9947275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entury Gothic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entury Gothic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entury Gothic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entury Gothic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8080"/>
    <a:srgbClr val="3333CC"/>
    <a:srgbClr val="CCCCFF"/>
    <a:srgbClr val="99CC00"/>
    <a:srgbClr val="FF5555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10486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5634487" y="0"/>
            <a:ext cx="4310486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F1EF44-D5BB-44E5-9F03-5713D8EE995F}" type="datetimeFigureOut">
              <a:rPr lang="pt-BR" smtClean="0"/>
              <a:t>01/04/2020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4310486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5634487" y="6513910"/>
            <a:ext cx="4310486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DAD22C-BFAB-465F-A29E-04F0C37DD3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98540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10486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5635063" y="0"/>
            <a:ext cx="4310486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EDCCF1-C4B1-429E-9DB4-65822A0C4F6B}" type="datetimeFigureOut">
              <a:rPr lang="pt-BR" smtClean="0"/>
              <a:t>01/04/2020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259138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994728" y="3257550"/>
            <a:ext cx="795782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4310486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5635063" y="6513513"/>
            <a:ext cx="4310486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49ABDB-5B2B-4FF9-9427-3598FE791E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9301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9ABDB-5B2B-4FF9-9427-3598FE791E8C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56957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9ABDB-5B2B-4FF9-9427-3598FE791E8C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14986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9ABDB-5B2B-4FF9-9427-3598FE791E8C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50707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9ABDB-5B2B-4FF9-9427-3598FE791E8C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74724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9ABDB-5B2B-4FF9-9427-3598FE791E8C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17840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9ABDB-5B2B-4FF9-9427-3598FE791E8C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00866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9ABDB-5B2B-4FF9-9427-3598FE791E8C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44720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9ABDB-5B2B-4FF9-9427-3598FE791E8C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61288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9ABDB-5B2B-4FF9-9427-3598FE791E8C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60408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9ABDB-5B2B-4FF9-9427-3598FE791E8C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9644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3075" name="Rectangle 3"/>
            <p:cNvSpPr>
              <a:spLocks noChangeArrowheads="1"/>
            </p:cNvSpPr>
            <p:nvPr/>
          </p:nvSpPr>
          <p:spPr bwMode="auto">
            <a:xfrm>
              <a:off x="1968" y="4224"/>
              <a:ext cx="3792" cy="96"/>
            </a:xfrm>
            <a:prstGeom prst="rect">
              <a:avLst/>
            </a:prstGeom>
            <a:gradFill rotWithShape="0">
              <a:gsLst>
                <a:gs pos="0">
                  <a:srgbClr val="EBD7FF"/>
                </a:gs>
                <a:gs pos="100000">
                  <a:srgbClr val="0099FF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pt-BR" sz="2400">
                <a:latin typeface="굴림" pitchFamily="50" charset="-127"/>
              </a:endParaRPr>
            </a:p>
          </p:txBody>
        </p:sp>
        <p:sp>
          <p:nvSpPr>
            <p:cNvPr id="3076" name="Rectangle 4"/>
            <p:cNvSpPr>
              <a:spLocks noChangeArrowheads="1"/>
            </p:cNvSpPr>
            <p:nvPr/>
          </p:nvSpPr>
          <p:spPr bwMode="auto">
            <a:xfrm>
              <a:off x="5520" y="1248"/>
              <a:ext cx="240" cy="2688"/>
            </a:xfrm>
            <a:prstGeom prst="rect">
              <a:avLst/>
            </a:prstGeom>
            <a:gradFill rotWithShape="0">
              <a:gsLst>
                <a:gs pos="0">
                  <a:srgbClr val="C1E7CE"/>
                </a:gs>
                <a:gs pos="100000">
                  <a:srgbClr val="339966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pt-BR" sz="2400">
                <a:latin typeface="굴림" pitchFamily="50" charset="-127"/>
              </a:endParaRPr>
            </a:p>
          </p:txBody>
        </p:sp>
        <p:sp>
          <p:nvSpPr>
            <p:cNvPr id="3077" name="Rectangle 5"/>
            <p:cNvSpPr>
              <a:spLocks noChangeArrowheads="1"/>
            </p:cNvSpPr>
            <p:nvPr/>
          </p:nvSpPr>
          <p:spPr bwMode="auto">
            <a:xfrm>
              <a:off x="0" y="3312"/>
              <a:ext cx="288" cy="9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pt-BR" sz="2400">
                <a:latin typeface="굴림" pitchFamily="50" charset="-127"/>
              </a:endParaRPr>
            </a:p>
          </p:txBody>
        </p:sp>
        <p:sp>
          <p:nvSpPr>
            <p:cNvPr id="3078" name="Rectangle 6"/>
            <p:cNvSpPr>
              <a:spLocks noChangeArrowheads="1"/>
            </p:cNvSpPr>
            <p:nvPr/>
          </p:nvSpPr>
          <p:spPr bwMode="auto">
            <a:xfrm>
              <a:off x="0" y="3408"/>
              <a:ext cx="288" cy="912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pt-BR" sz="2400">
                <a:latin typeface="굴림" pitchFamily="50" charset="-127"/>
              </a:endParaRPr>
            </a:p>
          </p:txBody>
        </p:sp>
        <p:sp>
          <p:nvSpPr>
            <p:cNvPr id="3079" name="Rectangle 7"/>
            <p:cNvSpPr>
              <a:spLocks noChangeArrowheads="1"/>
            </p:cNvSpPr>
            <p:nvPr/>
          </p:nvSpPr>
          <p:spPr bwMode="auto">
            <a:xfrm>
              <a:off x="5520" y="0"/>
              <a:ext cx="240" cy="124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pt-BR" sz="2400">
                <a:latin typeface="굴림" pitchFamily="50" charset="-127"/>
              </a:endParaRPr>
            </a:p>
          </p:txBody>
        </p:sp>
        <p:sp>
          <p:nvSpPr>
            <p:cNvPr id="3080" name="Rectangle 8"/>
            <p:cNvSpPr>
              <a:spLocks noChangeArrowheads="1"/>
            </p:cNvSpPr>
            <p:nvPr/>
          </p:nvSpPr>
          <p:spPr bwMode="auto">
            <a:xfrm>
              <a:off x="3600" y="0"/>
              <a:ext cx="1920" cy="192"/>
            </a:xfrm>
            <a:prstGeom prst="rect">
              <a:avLst/>
            </a:prstGeom>
            <a:solidFill>
              <a:srgbClr val="CAC9A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pt-BR" sz="2400">
                <a:latin typeface="굴림" pitchFamily="50" charset="-127"/>
              </a:endParaRPr>
            </a:p>
          </p:txBody>
        </p:sp>
        <p:sp>
          <p:nvSpPr>
            <p:cNvPr id="3081" name="Rectangle 9"/>
            <p:cNvSpPr>
              <a:spLocks noChangeArrowheads="1"/>
            </p:cNvSpPr>
            <p:nvPr/>
          </p:nvSpPr>
          <p:spPr bwMode="auto">
            <a:xfrm>
              <a:off x="288" y="192"/>
              <a:ext cx="336" cy="480"/>
            </a:xfrm>
            <a:prstGeom prst="rect">
              <a:avLst/>
            </a:prstGeom>
            <a:solidFill>
              <a:schemeClr val="folHlink">
                <a:alpha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pt-BR" sz="2400">
                <a:latin typeface="굴림" pitchFamily="50" charset="-127"/>
              </a:endParaRPr>
            </a:p>
          </p:txBody>
        </p:sp>
        <p:sp>
          <p:nvSpPr>
            <p:cNvPr id="3082" name="Rectangle 10"/>
            <p:cNvSpPr>
              <a:spLocks noChangeArrowheads="1"/>
            </p:cNvSpPr>
            <p:nvPr/>
          </p:nvSpPr>
          <p:spPr bwMode="auto">
            <a:xfrm>
              <a:off x="0" y="672"/>
              <a:ext cx="288" cy="2640"/>
            </a:xfrm>
            <a:prstGeom prst="rect">
              <a:avLst/>
            </a:prstGeom>
            <a:gradFill rotWithShape="0">
              <a:gsLst>
                <a:gs pos="0">
                  <a:srgbClr val="C1AE8F"/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pt-BR" sz="2400">
                <a:latin typeface="굴림" pitchFamily="50" charset="-127"/>
              </a:endParaRPr>
            </a:p>
          </p:txBody>
        </p:sp>
        <p:sp>
          <p:nvSpPr>
            <p:cNvPr id="3083" name="Rectangle 11"/>
            <p:cNvSpPr>
              <a:spLocks noChangeArrowheads="1"/>
            </p:cNvSpPr>
            <p:nvPr/>
          </p:nvSpPr>
          <p:spPr bwMode="auto">
            <a:xfrm>
              <a:off x="0" y="192"/>
              <a:ext cx="288" cy="48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pt-BR" sz="2400">
                <a:latin typeface="굴림" pitchFamily="50" charset="-127"/>
              </a:endParaRPr>
            </a:p>
          </p:txBody>
        </p:sp>
        <p:sp>
          <p:nvSpPr>
            <p:cNvPr id="3084" name="Rectangle 12"/>
            <p:cNvSpPr>
              <a:spLocks noChangeArrowheads="1"/>
            </p:cNvSpPr>
            <p:nvPr/>
          </p:nvSpPr>
          <p:spPr bwMode="auto">
            <a:xfrm>
              <a:off x="0" y="0"/>
              <a:ext cx="624" cy="192"/>
            </a:xfrm>
            <a:prstGeom prst="rect">
              <a:avLst/>
            </a:prstGeom>
            <a:solidFill>
              <a:srgbClr val="99CC00"/>
            </a:solidFill>
            <a:ln w="19050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pt-BR" sz="2400">
                <a:latin typeface="굴림" pitchFamily="50" charset="-127"/>
              </a:endParaRPr>
            </a:p>
          </p:txBody>
        </p:sp>
        <p:sp>
          <p:nvSpPr>
            <p:cNvPr id="3085" name="Rectangle 13"/>
            <p:cNvSpPr>
              <a:spLocks noChangeArrowheads="1"/>
            </p:cNvSpPr>
            <p:nvPr/>
          </p:nvSpPr>
          <p:spPr bwMode="auto">
            <a:xfrm>
              <a:off x="624" y="0"/>
              <a:ext cx="2976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pt-BR" sz="2400">
                <a:latin typeface="굴림" pitchFamily="50" charset="-127"/>
              </a:endParaRPr>
            </a:p>
          </p:txBody>
        </p:sp>
        <p:sp>
          <p:nvSpPr>
            <p:cNvPr id="3086" name="Line 14"/>
            <p:cNvSpPr>
              <a:spLocks noChangeShapeType="1"/>
            </p:cNvSpPr>
            <p:nvPr/>
          </p:nvSpPr>
          <p:spPr bwMode="auto">
            <a:xfrm flipV="1">
              <a:off x="288" y="192"/>
              <a:ext cx="0" cy="4128"/>
            </a:xfrm>
            <a:prstGeom prst="line">
              <a:avLst/>
            </a:prstGeom>
            <a:noFill/>
            <a:ln w="7620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087" name="Line 15"/>
            <p:cNvSpPr>
              <a:spLocks noChangeShapeType="1"/>
            </p:cNvSpPr>
            <p:nvPr/>
          </p:nvSpPr>
          <p:spPr bwMode="auto">
            <a:xfrm>
              <a:off x="288" y="4224"/>
              <a:ext cx="5472" cy="0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088" name="Line 16"/>
            <p:cNvSpPr>
              <a:spLocks noChangeShapeType="1"/>
            </p:cNvSpPr>
            <p:nvPr/>
          </p:nvSpPr>
          <p:spPr bwMode="auto">
            <a:xfrm flipV="1">
              <a:off x="5520" y="0"/>
              <a:ext cx="0" cy="4224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089" name="Line 17"/>
            <p:cNvSpPr>
              <a:spLocks noChangeShapeType="1"/>
            </p:cNvSpPr>
            <p:nvPr/>
          </p:nvSpPr>
          <p:spPr bwMode="auto">
            <a:xfrm>
              <a:off x="0" y="192"/>
              <a:ext cx="5760" cy="0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090" name="Line 18"/>
            <p:cNvSpPr>
              <a:spLocks noChangeShapeType="1"/>
            </p:cNvSpPr>
            <p:nvPr/>
          </p:nvSpPr>
          <p:spPr bwMode="auto">
            <a:xfrm flipH="1">
              <a:off x="3600" y="288"/>
              <a:ext cx="2160" cy="0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091" name="Line 19"/>
            <p:cNvSpPr>
              <a:spLocks noChangeShapeType="1"/>
            </p:cNvSpPr>
            <p:nvPr/>
          </p:nvSpPr>
          <p:spPr bwMode="auto">
            <a:xfrm flipV="1">
              <a:off x="3600" y="0"/>
              <a:ext cx="0" cy="288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092" name="Line 20"/>
            <p:cNvSpPr>
              <a:spLocks noChangeShapeType="1"/>
            </p:cNvSpPr>
            <p:nvPr/>
          </p:nvSpPr>
          <p:spPr bwMode="auto">
            <a:xfrm>
              <a:off x="5520" y="1248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093" name="Line 21"/>
            <p:cNvSpPr>
              <a:spLocks noChangeShapeType="1"/>
            </p:cNvSpPr>
            <p:nvPr/>
          </p:nvSpPr>
          <p:spPr bwMode="auto">
            <a:xfrm>
              <a:off x="624" y="0"/>
              <a:ext cx="0" cy="672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094" name="Line 22"/>
            <p:cNvSpPr>
              <a:spLocks noChangeShapeType="1"/>
            </p:cNvSpPr>
            <p:nvPr/>
          </p:nvSpPr>
          <p:spPr bwMode="auto">
            <a:xfrm flipH="1">
              <a:off x="0" y="672"/>
              <a:ext cx="624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095" name="Line 23"/>
            <p:cNvSpPr>
              <a:spLocks noChangeShapeType="1"/>
            </p:cNvSpPr>
            <p:nvPr/>
          </p:nvSpPr>
          <p:spPr bwMode="auto">
            <a:xfrm flipV="1">
              <a:off x="1680" y="3936"/>
              <a:ext cx="0" cy="384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096" name="Line 24"/>
            <p:cNvSpPr>
              <a:spLocks noChangeShapeType="1"/>
            </p:cNvSpPr>
            <p:nvPr/>
          </p:nvSpPr>
          <p:spPr bwMode="auto">
            <a:xfrm>
              <a:off x="1680" y="3936"/>
              <a:ext cx="4080" cy="0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097" name="Line 25"/>
            <p:cNvSpPr>
              <a:spLocks noChangeShapeType="1"/>
            </p:cNvSpPr>
            <p:nvPr/>
          </p:nvSpPr>
          <p:spPr bwMode="auto">
            <a:xfrm flipH="1">
              <a:off x="0" y="3312"/>
              <a:ext cx="288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098" name="Line 26"/>
            <p:cNvSpPr>
              <a:spLocks noChangeShapeType="1"/>
            </p:cNvSpPr>
            <p:nvPr/>
          </p:nvSpPr>
          <p:spPr bwMode="auto">
            <a:xfrm flipH="1">
              <a:off x="0" y="3408"/>
              <a:ext cx="288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3099" name="Rectangle 27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pt-BR" noProof="0"/>
              <a:t>Clique para editar o título mestre</a:t>
            </a:r>
            <a:endParaRPr lang="en-US" noProof="0"/>
          </a:p>
        </p:txBody>
      </p:sp>
      <p:sp>
        <p:nvSpPr>
          <p:cNvPr id="3100" name="Rectangle 2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Century Gothic" pitchFamily="34" charset="0"/>
              <a:buNone/>
              <a:defRPr sz="2800"/>
            </a:lvl1pPr>
          </a:lstStyle>
          <a:p>
            <a:pPr lvl="0"/>
            <a:r>
              <a:rPr lang="pt-BR" noProof="0"/>
              <a:t>Clique para editar o estilo do subtítulo mestre</a:t>
            </a:r>
            <a:endParaRPr lang="en-US" noProof="0"/>
          </a:p>
        </p:txBody>
      </p:sp>
      <p:sp>
        <p:nvSpPr>
          <p:cNvPr id="3104" name="Rectangle 32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105" name="Rectangle 33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106" name="Rectangle 34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64275"/>
            <a:ext cx="2133600" cy="384175"/>
          </a:xfrm>
        </p:spPr>
        <p:txBody>
          <a:bodyPr/>
          <a:lstStyle>
            <a:lvl1pPr>
              <a:defRPr/>
            </a:lvl1pPr>
          </a:lstStyle>
          <a:p>
            <a:fld id="{EEFED460-3A79-420A-B29A-ABF01CD47BD8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494EEB-4C37-4F3D-B386-428CD626255F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815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ACA140-4304-4BF6-92E5-4D7370CCD713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487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5DBA5F-61A9-4924-B78C-B593E56E646A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75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054426-7738-4E5F-BB71-D325C5E46EE8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892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B5F780-96F4-4F07-BDEA-D1BF218B4ADE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667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F2D5FF-498F-457C-AF58-D016A2D8420A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190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A3D5FC-1776-4D69-9D71-E4D81580C363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477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8ED89A-735C-41BC-AE20-076E092CB9C7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92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6D2B56-FAC3-47FB-BB18-A12ACE3E975D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332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13DB57-5492-4108-A637-087139530CB5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034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CC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1" name="Group 7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1032" name="Rectangle 8"/>
            <p:cNvSpPr>
              <a:spLocks noChangeArrowheads="1"/>
            </p:cNvSpPr>
            <p:nvPr/>
          </p:nvSpPr>
          <p:spPr bwMode="auto">
            <a:xfrm>
              <a:off x="1968" y="4224"/>
              <a:ext cx="3792" cy="96"/>
            </a:xfrm>
            <a:prstGeom prst="rect">
              <a:avLst/>
            </a:prstGeom>
            <a:gradFill rotWithShape="0">
              <a:gsLst>
                <a:gs pos="0">
                  <a:srgbClr val="EBD7FF"/>
                </a:gs>
                <a:gs pos="100000">
                  <a:srgbClr val="0099FF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pt-BR" sz="2400">
                <a:latin typeface="굴림" pitchFamily="50" charset="-127"/>
              </a:endParaRPr>
            </a:p>
          </p:txBody>
        </p:sp>
        <p:sp>
          <p:nvSpPr>
            <p:cNvPr id="1033" name="Rectangle 9"/>
            <p:cNvSpPr>
              <a:spLocks noChangeArrowheads="1"/>
            </p:cNvSpPr>
            <p:nvPr/>
          </p:nvSpPr>
          <p:spPr bwMode="auto">
            <a:xfrm>
              <a:off x="5520" y="1248"/>
              <a:ext cx="240" cy="2688"/>
            </a:xfrm>
            <a:prstGeom prst="rect">
              <a:avLst/>
            </a:prstGeom>
            <a:gradFill rotWithShape="0">
              <a:gsLst>
                <a:gs pos="0">
                  <a:srgbClr val="C1E7CE"/>
                </a:gs>
                <a:gs pos="100000">
                  <a:srgbClr val="339966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pt-BR" sz="2400">
                <a:latin typeface="굴림" pitchFamily="50" charset="-127"/>
              </a:endParaRPr>
            </a:p>
          </p:txBody>
        </p:sp>
        <p:sp>
          <p:nvSpPr>
            <p:cNvPr id="1034" name="Rectangle 10"/>
            <p:cNvSpPr>
              <a:spLocks noChangeArrowheads="1"/>
            </p:cNvSpPr>
            <p:nvPr/>
          </p:nvSpPr>
          <p:spPr bwMode="auto">
            <a:xfrm>
              <a:off x="0" y="3312"/>
              <a:ext cx="288" cy="9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pt-BR" sz="2400">
                <a:latin typeface="굴림" pitchFamily="50" charset="-127"/>
              </a:endParaRPr>
            </a:p>
          </p:txBody>
        </p:sp>
        <p:sp>
          <p:nvSpPr>
            <p:cNvPr id="1035" name="Rectangle 11"/>
            <p:cNvSpPr>
              <a:spLocks noChangeArrowheads="1"/>
            </p:cNvSpPr>
            <p:nvPr/>
          </p:nvSpPr>
          <p:spPr bwMode="auto">
            <a:xfrm>
              <a:off x="0" y="3408"/>
              <a:ext cx="288" cy="912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pt-BR" sz="2400">
                <a:latin typeface="굴림" pitchFamily="50" charset="-127"/>
              </a:endParaRPr>
            </a:p>
          </p:txBody>
        </p:sp>
        <p:sp>
          <p:nvSpPr>
            <p:cNvPr id="1036" name="Rectangle 12"/>
            <p:cNvSpPr>
              <a:spLocks noChangeArrowheads="1"/>
            </p:cNvSpPr>
            <p:nvPr/>
          </p:nvSpPr>
          <p:spPr bwMode="auto">
            <a:xfrm>
              <a:off x="5520" y="0"/>
              <a:ext cx="240" cy="124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pt-BR" sz="2400">
                <a:latin typeface="굴림" pitchFamily="50" charset="-127"/>
              </a:endParaRPr>
            </a:p>
          </p:txBody>
        </p:sp>
        <p:sp>
          <p:nvSpPr>
            <p:cNvPr id="1037" name="Rectangle 13"/>
            <p:cNvSpPr>
              <a:spLocks noChangeArrowheads="1"/>
            </p:cNvSpPr>
            <p:nvPr/>
          </p:nvSpPr>
          <p:spPr bwMode="auto">
            <a:xfrm>
              <a:off x="3600" y="0"/>
              <a:ext cx="1920" cy="192"/>
            </a:xfrm>
            <a:prstGeom prst="rect">
              <a:avLst/>
            </a:prstGeom>
            <a:solidFill>
              <a:srgbClr val="CAC9A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pt-BR" sz="2400">
                <a:latin typeface="굴림" pitchFamily="50" charset="-127"/>
              </a:endParaRPr>
            </a:p>
          </p:txBody>
        </p:sp>
        <p:sp>
          <p:nvSpPr>
            <p:cNvPr id="1038" name="Rectangle 14"/>
            <p:cNvSpPr>
              <a:spLocks noChangeArrowheads="1"/>
            </p:cNvSpPr>
            <p:nvPr/>
          </p:nvSpPr>
          <p:spPr bwMode="auto">
            <a:xfrm>
              <a:off x="288" y="192"/>
              <a:ext cx="336" cy="480"/>
            </a:xfrm>
            <a:prstGeom prst="rect">
              <a:avLst/>
            </a:prstGeom>
            <a:solidFill>
              <a:schemeClr val="folHlink">
                <a:alpha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pt-BR" sz="2400">
                <a:latin typeface="굴림" pitchFamily="50" charset="-127"/>
              </a:endParaRPr>
            </a:p>
          </p:txBody>
        </p:sp>
        <p:sp>
          <p:nvSpPr>
            <p:cNvPr id="1039" name="Rectangle 15"/>
            <p:cNvSpPr>
              <a:spLocks noChangeArrowheads="1"/>
            </p:cNvSpPr>
            <p:nvPr/>
          </p:nvSpPr>
          <p:spPr bwMode="auto">
            <a:xfrm>
              <a:off x="0" y="672"/>
              <a:ext cx="288" cy="2640"/>
            </a:xfrm>
            <a:prstGeom prst="rect">
              <a:avLst/>
            </a:prstGeom>
            <a:gradFill rotWithShape="0">
              <a:gsLst>
                <a:gs pos="0">
                  <a:srgbClr val="C1AE8F"/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pt-BR" sz="2400">
                <a:latin typeface="굴림" pitchFamily="50" charset="-127"/>
              </a:endParaRPr>
            </a:p>
          </p:txBody>
        </p:sp>
        <p:sp>
          <p:nvSpPr>
            <p:cNvPr id="1040" name="Rectangle 16"/>
            <p:cNvSpPr>
              <a:spLocks noChangeArrowheads="1"/>
            </p:cNvSpPr>
            <p:nvPr/>
          </p:nvSpPr>
          <p:spPr bwMode="auto">
            <a:xfrm>
              <a:off x="0" y="192"/>
              <a:ext cx="288" cy="48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pt-BR" sz="2400">
                <a:latin typeface="굴림" pitchFamily="50" charset="-127"/>
              </a:endParaRPr>
            </a:p>
          </p:txBody>
        </p:sp>
        <p:sp>
          <p:nvSpPr>
            <p:cNvPr id="1041" name="Rectangle 17"/>
            <p:cNvSpPr>
              <a:spLocks noChangeArrowheads="1"/>
            </p:cNvSpPr>
            <p:nvPr/>
          </p:nvSpPr>
          <p:spPr bwMode="auto">
            <a:xfrm>
              <a:off x="0" y="0"/>
              <a:ext cx="624" cy="192"/>
            </a:xfrm>
            <a:prstGeom prst="rect">
              <a:avLst/>
            </a:prstGeom>
            <a:solidFill>
              <a:srgbClr val="99CC00"/>
            </a:solidFill>
            <a:ln w="19050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pt-BR" sz="2400">
                <a:latin typeface="굴림" pitchFamily="50" charset="-127"/>
              </a:endParaRPr>
            </a:p>
          </p:txBody>
        </p:sp>
        <p:sp>
          <p:nvSpPr>
            <p:cNvPr id="1042" name="Rectangle 18"/>
            <p:cNvSpPr>
              <a:spLocks noChangeArrowheads="1"/>
            </p:cNvSpPr>
            <p:nvPr/>
          </p:nvSpPr>
          <p:spPr bwMode="auto">
            <a:xfrm>
              <a:off x="624" y="0"/>
              <a:ext cx="2976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pt-BR" sz="2400">
                <a:latin typeface="굴림" pitchFamily="50" charset="-127"/>
              </a:endParaRPr>
            </a:p>
          </p:txBody>
        </p:sp>
        <p:sp>
          <p:nvSpPr>
            <p:cNvPr id="1043" name="Line 19"/>
            <p:cNvSpPr>
              <a:spLocks noChangeShapeType="1"/>
            </p:cNvSpPr>
            <p:nvPr/>
          </p:nvSpPr>
          <p:spPr bwMode="auto">
            <a:xfrm flipV="1">
              <a:off x="288" y="192"/>
              <a:ext cx="0" cy="4128"/>
            </a:xfrm>
            <a:prstGeom prst="line">
              <a:avLst/>
            </a:prstGeom>
            <a:noFill/>
            <a:ln w="7620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044" name="Line 20"/>
            <p:cNvSpPr>
              <a:spLocks noChangeShapeType="1"/>
            </p:cNvSpPr>
            <p:nvPr/>
          </p:nvSpPr>
          <p:spPr bwMode="auto">
            <a:xfrm>
              <a:off x="288" y="4224"/>
              <a:ext cx="5472" cy="0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045" name="Line 21"/>
            <p:cNvSpPr>
              <a:spLocks noChangeShapeType="1"/>
            </p:cNvSpPr>
            <p:nvPr/>
          </p:nvSpPr>
          <p:spPr bwMode="auto">
            <a:xfrm flipV="1">
              <a:off x="5520" y="0"/>
              <a:ext cx="0" cy="4224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046" name="Line 22"/>
            <p:cNvSpPr>
              <a:spLocks noChangeShapeType="1"/>
            </p:cNvSpPr>
            <p:nvPr/>
          </p:nvSpPr>
          <p:spPr bwMode="auto">
            <a:xfrm>
              <a:off x="0" y="192"/>
              <a:ext cx="5760" cy="0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047" name="Line 23"/>
            <p:cNvSpPr>
              <a:spLocks noChangeShapeType="1"/>
            </p:cNvSpPr>
            <p:nvPr/>
          </p:nvSpPr>
          <p:spPr bwMode="auto">
            <a:xfrm flipH="1">
              <a:off x="3600" y="288"/>
              <a:ext cx="2160" cy="0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048" name="Line 24"/>
            <p:cNvSpPr>
              <a:spLocks noChangeShapeType="1"/>
            </p:cNvSpPr>
            <p:nvPr/>
          </p:nvSpPr>
          <p:spPr bwMode="auto">
            <a:xfrm flipV="1">
              <a:off x="3600" y="0"/>
              <a:ext cx="0" cy="288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049" name="Line 25"/>
            <p:cNvSpPr>
              <a:spLocks noChangeShapeType="1"/>
            </p:cNvSpPr>
            <p:nvPr/>
          </p:nvSpPr>
          <p:spPr bwMode="auto">
            <a:xfrm>
              <a:off x="5520" y="1248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050" name="Line 26"/>
            <p:cNvSpPr>
              <a:spLocks noChangeShapeType="1"/>
            </p:cNvSpPr>
            <p:nvPr/>
          </p:nvSpPr>
          <p:spPr bwMode="auto">
            <a:xfrm>
              <a:off x="624" y="0"/>
              <a:ext cx="0" cy="672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051" name="Line 27"/>
            <p:cNvSpPr>
              <a:spLocks noChangeShapeType="1"/>
            </p:cNvSpPr>
            <p:nvPr/>
          </p:nvSpPr>
          <p:spPr bwMode="auto">
            <a:xfrm flipH="1">
              <a:off x="0" y="672"/>
              <a:ext cx="624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052" name="Line 28"/>
            <p:cNvSpPr>
              <a:spLocks noChangeShapeType="1"/>
            </p:cNvSpPr>
            <p:nvPr/>
          </p:nvSpPr>
          <p:spPr bwMode="auto">
            <a:xfrm flipV="1">
              <a:off x="1680" y="3936"/>
              <a:ext cx="0" cy="384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053" name="Line 29"/>
            <p:cNvSpPr>
              <a:spLocks noChangeShapeType="1"/>
            </p:cNvSpPr>
            <p:nvPr/>
          </p:nvSpPr>
          <p:spPr bwMode="auto">
            <a:xfrm>
              <a:off x="1680" y="3936"/>
              <a:ext cx="4080" cy="0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054" name="Line 30"/>
            <p:cNvSpPr>
              <a:spLocks noChangeShapeType="1"/>
            </p:cNvSpPr>
            <p:nvPr/>
          </p:nvSpPr>
          <p:spPr bwMode="auto">
            <a:xfrm flipH="1">
              <a:off x="0" y="3312"/>
              <a:ext cx="288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055" name="Line 31"/>
            <p:cNvSpPr>
              <a:spLocks noChangeShapeType="1"/>
            </p:cNvSpPr>
            <p:nvPr/>
          </p:nvSpPr>
          <p:spPr bwMode="auto">
            <a:xfrm flipH="1">
              <a:off x="0" y="3408"/>
              <a:ext cx="288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64275"/>
            <a:ext cx="2133600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64275"/>
            <a:ext cx="2895600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67450"/>
            <a:ext cx="2133600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4F4C806-13C9-425F-9077-5A7B2AED1377}" type="slidenum">
              <a:rPr lang="en-US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Century Gothic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Century Gothic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Century Gothic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Century Gothic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Century Gothic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Century Gothic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Century Gothic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Century Gothic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Century Gothic" pitchFamily="34" charset="0"/>
        <a:buChar char="□"/>
        <a:defRPr sz="32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Century Gothic" pitchFamily="34" charset="0"/>
        <a:buChar char="□"/>
        <a:defRPr sz="2800">
          <a:solidFill>
            <a:schemeClr val="bg2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Century Gothic" pitchFamily="34" charset="0"/>
        <a:buChar char="□"/>
        <a:defRPr sz="2400">
          <a:solidFill>
            <a:schemeClr val="bg2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Century Gothic" pitchFamily="34" charset="0"/>
        <a:buChar char="□"/>
        <a:defRPr sz="2000">
          <a:solidFill>
            <a:schemeClr val="bg2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Century Gothic" pitchFamily="34" charset="0"/>
        <a:buChar char="□"/>
        <a:defRPr sz="2000">
          <a:solidFill>
            <a:schemeClr val="bg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Century Gothic" pitchFamily="34" charset="0"/>
        <a:buChar char="□"/>
        <a:defRPr sz="2000">
          <a:solidFill>
            <a:schemeClr val="bg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Century Gothic" pitchFamily="34" charset="0"/>
        <a:buChar char="□"/>
        <a:defRPr sz="2000">
          <a:solidFill>
            <a:schemeClr val="bg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Century Gothic" pitchFamily="34" charset="0"/>
        <a:buChar char="□"/>
        <a:defRPr sz="2000">
          <a:solidFill>
            <a:schemeClr val="bg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Century Gothic" pitchFamily="34" charset="0"/>
        <a:buChar char="□"/>
        <a:defRPr sz="2000">
          <a:solidFill>
            <a:schemeClr val="bg2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oleObject" Target="../embeddings/oleObject1.bin"/><Relationship Id="rId7" Type="http://schemas.openxmlformats.org/officeDocument/2006/relationships/image" Target="../media/image25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7.png"/><Relationship Id="rId10" Type="http://schemas.openxmlformats.org/officeDocument/2006/relationships/image" Target="../media/image1.png"/><Relationship Id="rId4" Type="http://schemas.openxmlformats.org/officeDocument/2006/relationships/image" Target="../media/image24.wmf"/><Relationship Id="rId9" Type="http://schemas.openxmlformats.org/officeDocument/2006/relationships/image" Target="../media/image26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oleObject" Target="../embeddings/oleObject4.bin"/><Relationship Id="rId7" Type="http://schemas.openxmlformats.org/officeDocument/2006/relationships/image" Target="../media/image30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png"/><Relationship Id="rId5" Type="http://schemas.openxmlformats.org/officeDocument/2006/relationships/image" Target="../media/image29.png"/><Relationship Id="rId4" Type="http://schemas.openxmlformats.org/officeDocument/2006/relationships/image" Target="../media/image28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png"/><Relationship Id="rId5" Type="http://schemas.openxmlformats.org/officeDocument/2006/relationships/image" Target="../media/image33.gif"/><Relationship Id="rId4" Type="http://schemas.openxmlformats.org/officeDocument/2006/relationships/image" Target="../media/image32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.png"/><Relationship Id="rId5" Type="http://schemas.openxmlformats.org/officeDocument/2006/relationships/image" Target="../media/image33.gif"/><Relationship Id="rId4" Type="http://schemas.openxmlformats.org/officeDocument/2006/relationships/image" Target="../media/image34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544016" y="950863"/>
            <a:ext cx="8132440" cy="1470025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2"/>
                </a:solidFill>
                <a:latin typeface="Century Gothic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2"/>
                </a:solidFill>
                <a:latin typeface="Century Gothic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2"/>
                </a:solidFill>
                <a:latin typeface="Century Gothic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2"/>
                </a:solidFill>
                <a:latin typeface="Century Gothic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2"/>
                </a:solidFill>
                <a:latin typeface="Century Gothic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2"/>
                </a:solidFill>
                <a:latin typeface="Century Gothic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2"/>
                </a:solidFill>
                <a:latin typeface="Century Gothic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2"/>
                </a:solidFill>
                <a:latin typeface="Century Gothic" pitchFamily="34" charset="0"/>
              </a:defRPr>
            </a:lvl9pPr>
          </a:lstStyle>
          <a:p>
            <a:endParaRPr lang="pt-BR" sz="3000" dirty="0">
              <a:solidFill>
                <a:schemeClr val="tx1"/>
              </a:solidFill>
            </a:endParaRPr>
          </a:p>
          <a:p>
            <a:r>
              <a:rPr lang="pt-BR" sz="3000" b="1" dirty="0">
                <a:solidFill>
                  <a:schemeClr val="tx1"/>
                </a:solidFill>
              </a:rPr>
              <a:t>PROFESSORA: </a:t>
            </a:r>
            <a:r>
              <a:rPr lang="pt-BR" sz="3000" dirty="0">
                <a:solidFill>
                  <a:schemeClr val="tx1"/>
                </a:solidFill>
              </a:rPr>
              <a:t>LOUISE MIRON ROLOFF</a:t>
            </a:r>
          </a:p>
          <a:p>
            <a:endParaRPr lang="pt-BR" sz="3000" dirty="0">
              <a:solidFill>
                <a:schemeClr val="tx1"/>
              </a:solidFill>
            </a:endParaRPr>
          </a:p>
          <a:p>
            <a:r>
              <a:rPr lang="pt-BR" sz="3000" b="1" dirty="0">
                <a:solidFill>
                  <a:schemeClr val="tx1"/>
                </a:solidFill>
              </a:rPr>
              <a:t>DISCIPLINA: </a:t>
            </a:r>
            <a:r>
              <a:rPr lang="pt-BR" sz="3000" dirty="0">
                <a:solidFill>
                  <a:schemeClr val="tx1"/>
                </a:solidFill>
              </a:rPr>
              <a:t>CÁLCULO I</a:t>
            </a:r>
          </a:p>
          <a:p>
            <a:endParaRPr lang="pt-BR" sz="3000" dirty="0">
              <a:solidFill>
                <a:schemeClr val="tx1"/>
              </a:solidFill>
            </a:endParaRPr>
          </a:p>
          <a:p>
            <a:r>
              <a:rPr lang="pt-BR" sz="3000" b="1" dirty="0">
                <a:solidFill>
                  <a:schemeClr val="tx1"/>
                </a:solidFill>
              </a:rPr>
              <a:t>ATIVIDADE AVALIATIVA: </a:t>
            </a:r>
          </a:p>
          <a:p>
            <a:r>
              <a:rPr lang="pt-BR" sz="3000" dirty="0">
                <a:solidFill>
                  <a:schemeClr val="tx1"/>
                </a:solidFill>
              </a:rPr>
              <a:t>ANÁLISE GRÁFICA DE LIMITES DE FUNÇÕES</a:t>
            </a:r>
          </a:p>
          <a:p>
            <a:r>
              <a:rPr lang="pt-BR" sz="3000" dirty="0">
                <a:solidFill>
                  <a:schemeClr val="tx1"/>
                </a:solidFill>
              </a:rPr>
              <a:t>PESO: 1,0 PONTO</a:t>
            </a:r>
          </a:p>
          <a:p>
            <a:endParaRPr lang="pt-BR" sz="3000" dirty="0">
              <a:solidFill>
                <a:schemeClr val="tx1"/>
              </a:solidFill>
            </a:endParaRPr>
          </a:p>
          <a:p>
            <a:endParaRPr lang="pt-BR" sz="3000" dirty="0">
              <a:solidFill>
                <a:schemeClr val="tx1"/>
              </a:solidFill>
            </a:endParaRPr>
          </a:p>
          <a:p>
            <a:r>
              <a:rPr lang="pt-BR" sz="3000" b="1" dirty="0">
                <a:solidFill>
                  <a:schemeClr val="tx1"/>
                </a:solidFill>
              </a:rPr>
              <a:t>SEMANA 1</a:t>
            </a:r>
          </a:p>
          <a:p>
            <a:endParaRPr lang="pt-BR" sz="3000" dirty="0">
              <a:solidFill>
                <a:schemeClr val="tx1"/>
              </a:solidFill>
            </a:endParaRPr>
          </a:p>
          <a:p>
            <a:endParaRPr lang="pt-BR" sz="3000" dirty="0">
              <a:solidFill>
                <a:schemeClr val="tx1"/>
              </a:solidFill>
            </a:endParaRPr>
          </a:p>
          <a:p>
            <a:endParaRPr lang="pt-BR" sz="3000" dirty="0">
              <a:solidFill>
                <a:schemeClr val="tx1"/>
              </a:solidFill>
            </a:endParaRPr>
          </a:p>
        </p:txBody>
      </p:sp>
      <p:pic>
        <p:nvPicPr>
          <p:cNvPr id="5" name="Imagem 4" descr="logo_unesc"/>
          <p:cNvPicPr/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5552276"/>
            <a:ext cx="721866" cy="6850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27598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971600" y="446807"/>
            <a:ext cx="7772400" cy="1470025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2"/>
                </a:solidFill>
                <a:latin typeface="Century Gothic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2"/>
                </a:solidFill>
                <a:latin typeface="Century Gothic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2"/>
                </a:solidFill>
                <a:latin typeface="Century Gothic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2"/>
                </a:solidFill>
                <a:latin typeface="Century Gothic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2"/>
                </a:solidFill>
                <a:latin typeface="Century Gothic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2"/>
                </a:solidFill>
                <a:latin typeface="Century Gothic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2"/>
                </a:solidFill>
                <a:latin typeface="Century Gothic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2"/>
                </a:solidFill>
                <a:latin typeface="Century Gothic" pitchFamily="34" charset="0"/>
              </a:defRPr>
            </a:lvl9pPr>
          </a:lstStyle>
          <a:p>
            <a:r>
              <a:rPr lang="pt-BR" sz="3600" b="1" dirty="0"/>
              <a:t>ANÁLISE GRÁFICA DE LIMITES - X</a:t>
            </a:r>
          </a:p>
        </p:txBody>
      </p:sp>
      <p:pic>
        <p:nvPicPr>
          <p:cNvPr id="16386" name="Imagem 17" descr="Imagem relacionada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503" y="1145022"/>
            <a:ext cx="5659382" cy="251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tângulo 3"/>
              <p:cNvSpPr/>
              <p:nvPr/>
            </p:nvSpPr>
            <p:spPr>
              <a:xfrm>
                <a:off x="727748" y="3933056"/>
                <a:ext cx="1467988" cy="33975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pt-BR" b="0" i="1" smtClean="0">
                                  <a:latin typeface="Cambria Math"/>
                                </a:rPr>
                                <m:t>    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pt-BR" i="1" smtClean="0">
                                  <a:latin typeface="Cambria Math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+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r>
                            <a:rPr lang="pt-BR" b="0" i="1" smtClean="0">
                              <a:latin typeface="Cambria Math"/>
                            </a:rPr>
                            <m:t>  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pt-BR" b="0" i="1" smtClean="0">
                              <a:latin typeface="Cambria Math"/>
                            </a:rPr>
                            <m:t>=</m:t>
                          </m:r>
                        </m:e>
                      </m:func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 6</m:t>
                      </m:r>
                    </m:oMath>
                  </m:oMathPara>
                </a14:m>
                <a:endParaRPr lang="pt-BR" dirty="0"/>
              </a:p>
              <a:p>
                <a:endParaRPr lang="pt-B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pt-BR" b="0" i="1" smtClean="0">
                                  <a:latin typeface="Cambria Math"/>
                                </a:rPr>
                                <m:t>    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pt-BR" i="1" smtClean="0">
                                  <a:latin typeface="Cambria Math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−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r>
                            <a:rPr lang="pt-BR" b="0" i="1" smtClean="0">
                              <a:latin typeface="Cambria Math"/>
                            </a:rPr>
                            <m:t>  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pt-BR" b="0" i="1" smtClean="0">
                              <a:latin typeface="Cambria Math"/>
                            </a:rPr>
                            <m:t>=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func>
                    </m:oMath>
                  </m:oMathPara>
                </a14:m>
                <a:endParaRPr lang="pt-BR" dirty="0"/>
              </a:p>
              <a:p>
                <a:endParaRPr lang="pt-B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pt-BR" b="0" i="1" smtClean="0">
                                  <a:latin typeface="Cambria Math"/>
                                </a:rPr>
                                <m:t>    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pt-BR" i="1" smtClean="0">
                                  <a:latin typeface="Cambria Math"/>
                                </a:rPr>
                                <m:t>→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lim>
                          </m:limLow>
                        </m:fName>
                        <m:e>
                          <m:r>
                            <a:rPr lang="pt-BR" b="0" i="1" smtClean="0">
                              <a:latin typeface="Cambria Math"/>
                            </a:rPr>
                            <m:t>  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pt-BR" b="0" i="1" smtClean="0">
                              <a:latin typeface="Cambria Math"/>
                            </a:rPr>
                            <m:t>=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ã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𝑒𝑥𝑖𝑠𝑡𝑒</m:t>
                          </m:r>
                        </m:e>
                      </m:func>
                    </m:oMath>
                  </m:oMathPara>
                </a14:m>
                <a:endParaRPr lang="pt-BR" dirty="0"/>
              </a:p>
              <a:p>
                <a:endParaRPr lang="pt-BR" dirty="0"/>
              </a:p>
              <a:p>
                <a:r>
                  <a:rPr lang="pt-BR" b="0" dirty="0"/>
                  <a:t>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/>
                          </a:rPr>
                          <m:t>2</m:t>
                        </m:r>
                      </m:e>
                    </m:d>
                    <m:r>
                      <a:rPr lang="pt-BR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pt-BR" dirty="0"/>
                  <a:t>Não existe</a:t>
                </a:r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</p:txBody>
          </p:sp>
        </mc:Choice>
        <mc:Fallback>
          <p:sp>
            <p:nvSpPr>
              <p:cNvPr id="4" name="Retângu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748" y="3933056"/>
                <a:ext cx="1467988" cy="3397533"/>
              </a:xfrm>
              <a:prstGeom prst="rect">
                <a:avLst/>
              </a:prstGeom>
              <a:blipFill>
                <a:blip r:embed="rId4"/>
                <a:stretch>
                  <a:fillRect l="-3320" r="-7925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tângulo 4"/>
              <p:cNvSpPr/>
              <p:nvPr/>
            </p:nvSpPr>
            <p:spPr>
              <a:xfrm>
                <a:off x="3222104" y="3933056"/>
                <a:ext cx="1637928" cy="25665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pt-BR" b="0" i="1" smtClean="0">
                                  <a:latin typeface="Cambria Math"/>
                                </a:rPr>
                                <m:t>    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pt-BR" i="1" smtClean="0">
                                  <a:latin typeface="Cambria Math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+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r>
                            <a:rPr lang="pt-BR" b="0" i="1" smtClean="0">
                              <a:latin typeface="Cambria Math"/>
                            </a:rPr>
                            <m:t>  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pt-BR" b="0" i="1" smtClean="0">
                              <a:latin typeface="Cambria Math"/>
                            </a:rPr>
                            <m:t>=</m:t>
                          </m:r>
                        </m:e>
                      </m:func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pt-BR" dirty="0"/>
              </a:p>
              <a:p>
                <a:endParaRPr lang="pt-B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pt-BR" b="0" i="1" smtClean="0">
                                  <a:latin typeface="Cambria Math"/>
                                </a:rPr>
                                <m:t>    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pt-BR" i="1" smtClean="0">
                                  <a:latin typeface="Cambria Math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−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r>
                            <a:rPr lang="pt-BR" b="0" i="1" smtClean="0">
                              <a:latin typeface="Cambria Math"/>
                            </a:rPr>
                            <m:t>  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pt-BR" b="0" i="1" smtClean="0">
                              <a:latin typeface="Cambria Math"/>
                            </a:rPr>
                            <m:t>=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</m:func>
                    </m:oMath>
                  </m:oMathPara>
                </a14:m>
                <a:endParaRPr lang="pt-BR" dirty="0"/>
              </a:p>
              <a:p>
                <a:endParaRPr lang="pt-B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pt-BR" b="0" i="1" smtClean="0">
                                  <a:latin typeface="Cambria Math"/>
                                </a:rPr>
                                <m:t>    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pt-BR" i="1" smtClean="0">
                                  <a:latin typeface="Cambria Math"/>
                                </a:rPr>
                                <m:t>→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1</m:t>
                              </m:r>
                            </m:lim>
                          </m:limLow>
                        </m:fName>
                        <m:e>
                          <m:r>
                            <a:rPr lang="pt-BR" b="0" i="1" smtClean="0">
                              <a:latin typeface="Cambria Math"/>
                            </a:rPr>
                            <m:t>  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pt-BR" b="0" i="1" smtClean="0">
                              <a:latin typeface="Cambria Math"/>
                            </a:rPr>
                            <m:t>=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</m:func>
                    </m:oMath>
                  </m:oMathPara>
                </a14:m>
                <a:endParaRPr lang="pt-BR" dirty="0"/>
              </a:p>
              <a:p>
                <a:endParaRPr lang="pt-BR" dirty="0"/>
              </a:p>
              <a:p>
                <a:r>
                  <a:rPr lang="pt-BR" b="0" dirty="0"/>
                  <a:t>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pt-BR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pt-BR" dirty="0"/>
                  <a:t> 8</a:t>
                </a:r>
              </a:p>
              <a:p>
                <a:endParaRPr lang="pt-BR" dirty="0"/>
              </a:p>
            </p:txBody>
          </p:sp>
        </mc:Choice>
        <mc:Fallback>
          <p:sp>
            <p:nvSpPr>
              <p:cNvPr id="5" name="Retângulo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2104" y="3933056"/>
                <a:ext cx="1637928" cy="2566536"/>
              </a:xfrm>
              <a:prstGeom prst="rect">
                <a:avLst/>
              </a:prstGeom>
              <a:blipFill>
                <a:blip r:embed="rId5"/>
                <a:stretch>
                  <a:fillRect r="-820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tângulo 5"/>
              <p:cNvSpPr/>
              <p:nvPr/>
            </p:nvSpPr>
            <p:spPr>
              <a:xfrm>
                <a:off x="5913276" y="3933056"/>
                <a:ext cx="1395028" cy="25819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pt-BR" b="0" i="1" smtClean="0">
                                  <a:latin typeface="Cambria Math"/>
                                </a:rPr>
                                <m:t>    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pt-BR" i="1" smtClean="0">
                                  <a:latin typeface="Cambria Math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+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r>
                            <a:rPr lang="pt-BR" b="0" i="1" smtClean="0">
                              <a:latin typeface="Cambria Math"/>
                            </a:rPr>
                            <m:t>  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pt-BR" b="0" i="1" smtClean="0">
                              <a:latin typeface="Cambria Math"/>
                            </a:rPr>
                            <m:t>=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func>
                    </m:oMath>
                  </m:oMathPara>
                </a14:m>
                <a:endParaRPr lang="pt-BR" dirty="0"/>
              </a:p>
              <a:p>
                <a:endParaRPr lang="pt-B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pt-BR" b="0" i="1" smtClean="0">
                                  <a:latin typeface="Cambria Math"/>
                                </a:rPr>
                                <m:t>    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pt-BR" i="1" smtClean="0">
                                  <a:latin typeface="Cambria Math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−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r>
                            <a:rPr lang="pt-BR" b="0" i="1" smtClean="0">
                              <a:latin typeface="Cambria Math"/>
                            </a:rPr>
                            <m:t>  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pt-BR" b="0" i="1" smtClean="0">
                              <a:latin typeface="Cambria Math"/>
                            </a:rPr>
                            <m:t>=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func>
                    </m:oMath>
                  </m:oMathPara>
                </a14:m>
                <a:endParaRPr lang="pt-BR" dirty="0"/>
              </a:p>
              <a:p>
                <a:endParaRPr lang="pt-B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pt-BR" b="0" i="1" smtClean="0">
                                  <a:latin typeface="Cambria Math"/>
                                </a:rPr>
                                <m:t>    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pt-BR" i="1" smtClean="0">
                                  <a:latin typeface="Cambria Math"/>
                                </a:rPr>
                                <m:t>→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3</m:t>
                              </m:r>
                            </m:lim>
                          </m:limLow>
                        </m:fName>
                        <m:e>
                          <m:r>
                            <a:rPr lang="pt-BR" b="0" i="1" smtClean="0">
                              <a:latin typeface="Cambria Math"/>
                            </a:rPr>
                            <m:t>  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pt-BR" b="0" i="1" smtClean="0">
                              <a:latin typeface="Cambria Math"/>
                            </a:rPr>
                            <m:t>=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func>
                    </m:oMath>
                  </m:oMathPara>
                </a14:m>
                <a:endParaRPr lang="pt-BR" dirty="0"/>
              </a:p>
              <a:p>
                <a:endParaRPr lang="pt-BR" dirty="0"/>
              </a:p>
              <a:p>
                <a:r>
                  <a:rPr lang="pt-BR" b="0" dirty="0"/>
                  <a:t>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/>
                          </a:rPr>
                          <m:t>3</m:t>
                        </m:r>
                      </m:e>
                    </m:d>
                    <m:r>
                      <a:rPr lang="pt-BR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pt-BR" dirty="0"/>
                  <a:t>1</a:t>
                </a:r>
              </a:p>
              <a:p>
                <a:endParaRPr lang="pt-BR" dirty="0"/>
              </a:p>
            </p:txBody>
          </p:sp>
        </mc:Choice>
        <mc:Fallback>
          <p:sp>
            <p:nvSpPr>
              <p:cNvPr id="6" name="Retângul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3276" y="3933056"/>
                <a:ext cx="1395028" cy="2581925"/>
              </a:xfrm>
              <a:prstGeom prst="rect">
                <a:avLst/>
              </a:prstGeom>
              <a:blipFill>
                <a:blip r:embed="rId6"/>
                <a:stretch>
                  <a:fillRect r="-2838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tângulo 7"/>
          <p:cNvSpPr/>
          <p:nvPr/>
        </p:nvSpPr>
        <p:spPr>
          <a:xfrm>
            <a:off x="1187624" y="1145022"/>
            <a:ext cx="6264696" cy="27160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 descr="logo_unesc"/>
          <p:cNvPicPr/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5552276"/>
            <a:ext cx="721866" cy="6850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84036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971600" y="446807"/>
            <a:ext cx="7772400" cy="1470025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2"/>
                </a:solidFill>
                <a:latin typeface="Century Gothic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2"/>
                </a:solidFill>
                <a:latin typeface="Century Gothic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2"/>
                </a:solidFill>
                <a:latin typeface="Century Gothic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2"/>
                </a:solidFill>
                <a:latin typeface="Century Gothic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2"/>
                </a:solidFill>
                <a:latin typeface="Century Gothic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2"/>
                </a:solidFill>
                <a:latin typeface="Century Gothic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2"/>
                </a:solidFill>
                <a:latin typeface="Century Gothic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2"/>
                </a:solidFill>
                <a:latin typeface="Century Gothic" pitchFamily="34" charset="0"/>
              </a:defRPr>
            </a:lvl9pPr>
          </a:lstStyle>
          <a:p>
            <a:r>
              <a:rPr lang="pt-BR" sz="3700" b="1" dirty="0"/>
              <a:t>ANÁLISE GRÁFICA DE LIMITES - XI</a:t>
            </a:r>
          </a:p>
        </p:txBody>
      </p:sp>
      <p:pic>
        <p:nvPicPr>
          <p:cNvPr id="17410" name="Imagem 18" descr="Imagem relaciona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181819"/>
            <a:ext cx="5679852" cy="2844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tângulo 4"/>
          <p:cNvSpPr/>
          <p:nvPr/>
        </p:nvSpPr>
        <p:spPr>
          <a:xfrm>
            <a:off x="1187624" y="1145022"/>
            <a:ext cx="6624736" cy="30040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tângulo 5"/>
              <p:cNvSpPr/>
              <p:nvPr/>
            </p:nvSpPr>
            <p:spPr>
              <a:xfrm>
                <a:off x="727748" y="4296781"/>
                <a:ext cx="1467988" cy="20125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pt-BR" b="0" i="1" smtClean="0">
                                  <a:latin typeface="Cambria Math"/>
                                </a:rPr>
                                <m:t>    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pt-BR" i="1" smtClean="0">
                                  <a:latin typeface="Cambria Math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+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r>
                            <a:rPr lang="pt-BR" b="0" i="1" smtClean="0">
                              <a:latin typeface="Cambria Math"/>
                            </a:rPr>
                            <m:t>  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pt-BR" b="0" i="1" smtClean="0">
                              <a:latin typeface="Cambria Math"/>
                            </a:rPr>
                            <m:t>=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func>
                    </m:oMath>
                  </m:oMathPara>
                </a14:m>
                <a:endParaRPr lang="pt-BR" dirty="0"/>
              </a:p>
              <a:p>
                <a:endParaRPr lang="pt-B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pt-BR" b="0" i="1" smtClean="0">
                                  <a:latin typeface="Cambria Math"/>
                                </a:rPr>
                                <m:t>    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pt-BR" i="1" smtClean="0">
                                  <a:latin typeface="Cambria Math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−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r>
                            <a:rPr lang="pt-BR" b="0" i="1" smtClean="0">
                              <a:latin typeface="Cambria Math"/>
                            </a:rPr>
                            <m:t>  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pt-BR" b="0" i="1" smtClean="0">
                              <a:latin typeface="Cambria Math"/>
                            </a:rPr>
                            <m:t>=</m:t>
                          </m:r>
                        </m:e>
                      </m:func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pt-BR" dirty="0"/>
              </a:p>
              <a:p>
                <a:endParaRPr lang="pt-B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pt-BR" b="0" i="1" smtClean="0">
                                  <a:latin typeface="Cambria Math"/>
                                </a:rPr>
                                <m:t>    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pt-BR" i="1" smtClean="0">
                                  <a:latin typeface="Cambria Math"/>
                                </a:rPr>
                                <m:t>→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lim>
                          </m:limLow>
                        </m:fName>
                        <m:e>
                          <m:r>
                            <a:rPr lang="pt-BR" b="0" i="1" smtClean="0">
                              <a:latin typeface="Cambria Math"/>
                            </a:rPr>
                            <m:t>  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pt-BR" b="0" i="1" smtClean="0">
                              <a:latin typeface="Cambria Math"/>
                            </a:rPr>
                            <m:t>=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ã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𝑒𝑥𝑖𝑠𝑡𝑒</m:t>
                          </m:r>
                        </m:e>
                      </m:func>
                    </m:oMath>
                  </m:oMathPara>
                </a14:m>
                <a:endParaRPr lang="pt-BR" dirty="0"/>
              </a:p>
              <a:p>
                <a:endParaRPr lang="pt-BR" dirty="0"/>
              </a:p>
            </p:txBody>
          </p:sp>
        </mc:Choice>
        <mc:Fallback>
          <p:sp>
            <p:nvSpPr>
              <p:cNvPr id="6" name="Retângul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748" y="4296781"/>
                <a:ext cx="1467988" cy="2012539"/>
              </a:xfrm>
              <a:prstGeom prst="rect">
                <a:avLst/>
              </a:prstGeom>
              <a:blipFill>
                <a:blip r:embed="rId4"/>
                <a:stretch>
                  <a:fillRect r="-7925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tângulo 6"/>
              <p:cNvSpPr/>
              <p:nvPr/>
            </p:nvSpPr>
            <p:spPr>
              <a:xfrm>
                <a:off x="3222104" y="4296781"/>
                <a:ext cx="1637928" cy="17355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pt-BR" b="0" i="1" smtClean="0">
                                  <a:latin typeface="Cambria Math"/>
                                </a:rPr>
                                <m:t>    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pt-BR" i="1" smtClean="0">
                                  <a:latin typeface="Cambria Math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−2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+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r>
                            <a:rPr lang="pt-BR" b="0" i="1" smtClean="0">
                              <a:latin typeface="Cambria Math"/>
                            </a:rPr>
                            <m:t>  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pt-BR" b="0" i="1" smtClean="0">
                              <a:latin typeface="Cambria Math"/>
                            </a:rPr>
                            <m:t>=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func>
                    </m:oMath>
                  </m:oMathPara>
                </a14:m>
                <a:endParaRPr lang="pt-BR" dirty="0"/>
              </a:p>
              <a:p>
                <a:endParaRPr lang="pt-B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pt-BR" b="0" i="1" smtClean="0">
                                  <a:latin typeface="Cambria Math"/>
                                </a:rPr>
                                <m:t>    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pt-BR" i="1" smtClean="0">
                                  <a:latin typeface="Cambria Math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−2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−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r>
                            <a:rPr lang="pt-BR" b="0" i="1" smtClean="0">
                              <a:latin typeface="Cambria Math"/>
                            </a:rPr>
                            <m:t>  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pt-BR" b="0" i="1" smtClean="0">
                              <a:latin typeface="Cambria Math"/>
                            </a:rPr>
                            <m:t>=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func>
                    </m:oMath>
                  </m:oMathPara>
                </a14:m>
                <a:endParaRPr lang="pt-BR" dirty="0"/>
              </a:p>
              <a:p>
                <a:endParaRPr lang="pt-B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pt-BR" b="0" i="1" smtClean="0">
                                  <a:latin typeface="Cambria Math"/>
                                </a:rPr>
                                <m:t>    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pt-BR" i="1" smtClean="0">
                                  <a:latin typeface="Cambria Math"/>
                                </a:rPr>
                                <m:t>→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−2</m:t>
                              </m:r>
                            </m:lim>
                          </m:limLow>
                        </m:fName>
                        <m:e>
                          <m:r>
                            <a:rPr lang="pt-BR" b="0" i="1" smtClean="0">
                              <a:latin typeface="Cambria Math"/>
                            </a:rPr>
                            <m:t>  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pt-BR" b="0" i="1" smtClean="0">
                              <a:latin typeface="Cambria Math"/>
                            </a:rPr>
                            <m:t>=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ã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𝑒𝑥𝑖𝑠𝑡𝑒</m:t>
                          </m:r>
                        </m:e>
                      </m:func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7" name="Retângu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2104" y="4296781"/>
                <a:ext cx="1637928" cy="1735540"/>
              </a:xfrm>
              <a:prstGeom prst="rect">
                <a:avLst/>
              </a:prstGeom>
              <a:blipFill>
                <a:blip r:embed="rId5"/>
                <a:stretch>
                  <a:fillRect r="-6828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tângulo 7"/>
              <p:cNvSpPr/>
              <p:nvPr/>
            </p:nvSpPr>
            <p:spPr>
              <a:xfrm>
                <a:off x="5913276" y="4296781"/>
                <a:ext cx="1395028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pt-BR" b="0" i="1" smtClean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−2</m:t>
                              </m:r>
                            </m:e>
                          </m:d>
                        </m:fName>
                        <m:e>
                          <m:r>
                            <a:rPr lang="pt-BR" b="0" i="1" smtClean="0">
                              <a:latin typeface="Cambria Math"/>
                            </a:rPr>
                            <m:t>=</m:t>
                          </m:r>
                        </m:e>
                      </m:func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ã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existe</m:t>
                      </m:r>
                    </m:oMath>
                  </m:oMathPara>
                </a14:m>
                <a:endParaRPr lang="pt-BR" dirty="0"/>
              </a:p>
              <a:p>
                <a:endParaRPr lang="pt-B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pt-BR" b="0" i="1" smtClean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d>
                        </m:fName>
                        <m:e>
                          <m:r>
                            <a:rPr lang="pt-BR" b="0" i="1" smtClean="0">
                              <a:latin typeface="Cambria Math"/>
                            </a:rPr>
                            <m:t>=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ã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𝑒𝑥𝑖𝑠𝑡𝑒</m:t>
                          </m:r>
                        </m:e>
                      </m:func>
                    </m:oMath>
                  </m:oMathPara>
                </a14:m>
                <a:endParaRPr lang="pt-BR" dirty="0"/>
              </a:p>
              <a:p>
                <a:endParaRPr lang="pt-BR" dirty="0"/>
              </a:p>
            </p:txBody>
          </p:sp>
        </mc:Choice>
        <mc:Fallback>
          <p:sp>
            <p:nvSpPr>
              <p:cNvPr id="8" name="Retângulo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3276" y="4296781"/>
                <a:ext cx="1395028" cy="1200329"/>
              </a:xfrm>
              <a:prstGeom prst="rect">
                <a:avLst/>
              </a:prstGeom>
              <a:blipFill>
                <a:blip r:embed="rId6"/>
                <a:stretch>
                  <a:fillRect l="-1310" r="-4934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Imagem 8" descr="logo_unesc"/>
          <p:cNvPicPr/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5552276"/>
            <a:ext cx="721866" cy="6850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95618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971600" y="446807"/>
            <a:ext cx="7772400" cy="1470025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2"/>
                </a:solidFill>
                <a:latin typeface="Century Gothic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2"/>
                </a:solidFill>
                <a:latin typeface="Century Gothic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2"/>
                </a:solidFill>
                <a:latin typeface="Century Gothic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2"/>
                </a:solidFill>
                <a:latin typeface="Century Gothic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2"/>
                </a:solidFill>
                <a:latin typeface="Century Gothic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2"/>
                </a:solidFill>
                <a:latin typeface="Century Gothic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2"/>
                </a:solidFill>
                <a:latin typeface="Century Gothic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2"/>
                </a:solidFill>
                <a:latin typeface="Century Gothic" pitchFamily="34" charset="0"/>
              </a:defRPr>
            </a:lvl9pPr>
          </a:lstStyle>
          <a:p>
            <a:r>
              <a:rPr lang="pt-BR" sz="3700" b="1" dirty="0"/>
              <a:t>ANÁLISE GRÁFICA DE LIMITES - XII</a:t>
            </a:r>
          </a:p>
        </p:txBody>
      </p:sp>
      <p:pic>
        <p:nvPicPr>
          <p:cNvPr id="4" name="Picture 15" descr="Resultado de imagem para grafico funÃ§Ã£o logaritmica natur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268760"/>
            <a:ext cx="4255031" cy="4364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tângulo 4"/>
              <p:cNvSpPr/>
              <p:nvPr/>
            </p:nvSpPr>
            <p:spPr>
              <a:xfrm>
                <a:off x="5652120" y="1659189"/>
                <a:ext cx="1467988" cy="29108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sz="24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pt-BR" sz="2400" b="0" i="1" smtClean="0">
                                  <a:latin typeface="Cambria Math"/>
                                </a:rPr>
                                <m:t>    </m:t>
                              </m:r>
                              <m:r>
                                <a:rPr lang="pt-BR" sz="2400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pt-BR" sz="2400" i="1" smtClean="0">
                                  <a:latin typeface="Cambria Math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2400" b="0" i="1" smtClean="0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pt-BR" sz="2400" b="0" i="1" smtClean="0">
                                      <a:latin typeface="Cambria Math"/>
                                    </a:rPr>
                                    <m:t>+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  </m:t>
                          </m:r>
                          <m:r>
                            <a:rPr lang="pt-BR" sz="2400" b="0" i="1" smtClean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pt-BR" sz="2400" b="0" i="1" smtClean="0">
                              <a:latin typeface="Cambria Math"/>
                            </a:rPr>
                            <m:t>=</m:t>
                          </m:r>
                        </m:e>
                      </m:func>
                      <m:r>
                        <a:rPr lang="pt-BR" sz="240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pt-BR" sz="2400">
                          <a:latin typeface="Cambria Math" panose="02040503050406030204" pitchFamily="18" charset="0"/>
                        </a:rPr>
                        <m:t>Infinito</m:t>
                      </m:r>
                    </m:oMath>
                  </m:oMathPara>
                </a14:m>
                <a:endParaRPr lang="pt-BR" sz="2400" dirty="0"/>
              </a:p>
              <a:p>
                <a:endParaRPr lang="pt-BR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sz="24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pt-BR" sz="2400" b="0" i="1" smtClean="0">
                                  <a:latin typeface="Cambria Math"/>
                                </a:rPr>
                                <m:t>    </m:t>
                              </m:r>
                              <m:r>
                                <a:rPr lang="pt-BR" sz="2400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pt-BR" sz="2400" i="1" smtClean="0">
                                  <a:latin typeface="Cambria Math"/>
                                </a:rPr>
                                <m:t>→</m:t>
                              </m:r>
                              <m:r>
                                <a:rPr lang="pt-BR" sz="2400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pt-BR" sz="2400" b="0" i="1" smtClean="0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lim>
                          </m:limLow>
                        </m:fName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  </m:t>
                          </m:r>
                          <m:r>
                            <a:rPr lang="pt-BR" sz="2400" b="0" i="1" smtClean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pt-BR" sz="2400" b="0" i="1" smtClean="0">
                              <a:latin typeface="Cambria Math"/>
                            </a:rPr>
                            <m:t>=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𝐼𝑛𝑓𝑖𝑛𝑖𝑡𝑜</m:t>
                          </m:r>
                        </m:e>
                      </m:func>
                    </m:oMath>
                  </m:oMathPara>
                </a14:m>
                <a:endParaRPr lang="pt-BR" sz="2400" dirty="0"/>
              </a:p>
              <a:p>
                <a:endParaRPr lang="pt-BR" sz="2400" dirty="0"/>
              </a:p>
              <a:p>
                <a:endParaRPr lang="pt-BR" sz="2400" dirty="0"/>
              </a:p>
              <a:p>
                <a:endParaRPr lang="pt-BR" sz="2400" dirty="0"/>
              </a:p>
            </p:txBody>
          </p:sp>
        </mc:Choice>
        <mc:Fallback>
          <p:sp>
            <p:nvSpPr>
              <p:cNvPr id="5" name="Retângulo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120" y="1659189"/>
                <a:ext cx="1467988" cy="2910861"/>
              </a:xfrm>
              <a:prstGeom prst="rect">
                <a:avLst/>
              </a:prstGeom>
              <a:blipFill>
                <a:blip r:embed="rId3"/>
                <a:stretch>
                  <a:fillRect l="-415" r="-14854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tângulo 5"/>
          <p:cNvSpPr/>
          <p:nvPr/>
        </p:nvSpPr>
        <p:spPr>
          <a:xfrm>
            <a:off x="669722" y="1148494"/>
            <a:ext cx="4694366" cy="46234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 descr="logo_unesc"/>
          <p:cNvPicPr/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5552276"/>
            <a:ext cx="721866" cy="6850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6205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971600" y="548680"/>
            <a:ext cx="7772400" cy="1470025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2"/>
                </a:solidFill>
                <a:latin typeface="Century Gothic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2"/>
                </a:solidFill>
                <a:latin typeface="Century Gothic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2"/>
                </a:solidFill>
                <a:latin typeface="Century Gothic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2"/>
                </a:solidFill>
                <a:latin typeface="Century Gothic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2"/>
                </a:solidFill>
                <a:latin typeface="Century Gothic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2"/>
                </a:solidFill>
                <a:latin typeface="Century Gothic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2"/>
                </a:solidFill>
                <a:latin typeface="Century Gothic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2"/>
                </a:solidFill>
                <a:latin typeface="Century Gothic" pitchFamily="34" charset="0"/>
              </a:defRPr>
            </a:lvl9pPr>
          </a:lstStyle>
          <a:p>
            <a:r>
              <a:rPr lang="pt-BR" sz="3600" b="1" dirty="0"/>
              <a:t>ANÁLISE GRÁFICA DE LIMITES - XIII</a:t>
            </a:r>
          </a:p>
        </p:txBody>
      </p:sp>
      <p:graphicFrame>
        <p:nvGraphicFramePr>
          <p:cNvPr id="4" name="Obje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9787954"/>
              </p:ext>
            </p:extLst>
          </p:nvPr>
        </p:nvGraphicFramePr>
        <p:xfrm>
          <a:off x="1259632" y="4767580"/>
          <a:ext cx="1655762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Equação" r:id="rId3" imgW="850680" imgH="685800" progId="Equation.3">
                  <p:embed/>
                </p:oleObj>
              </mc:Choice>
              <mc:Fallback>
                <p:oleObj name="Equação" r:id="rId3" imgW="850680" imgH="685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59632" y="4767580"/>
                        <a:ext cx="1655762" cy="1333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10" descr="Resultado de imagem para grafico funÃ§Ã£o logaritmica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612" y="1844824"/>
            <a:ext cx="6315756" cy="2922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26901"/>
              </p:ext>
            </p:extLst>
          </p:nvPr>
        </p:nvGraphicFramePr>
        <p:xfrm>
          <a:off x="5126748" y="4700434"/>
          <a:ext cx="1824384" cy="14677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name="Equação" r:id="rId6" imgW="850680" imgH="685800" progId="Equation.3">
                  <p:embed/>
                </p:oleObj>
              </mc:Choice>
              <mc:Fallback>
                <p:oleObj name="Equação" r:id="rId6" imgW="850680" imgH="685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6748" y="4700434"/>
                        <a:ext cx="1824384" cy="14677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to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0288660"/>
              </p:ext>
            </p:extLst>
          </p:nvPr>
        </p:nvGraphicFramePr>
        <p:xfrm>
          <a:off x="3203848" y="1283692"/>
          <a:ext cx="1922900" cy="51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Equação" r:id="rId8" imgW="850680" imgH="228600" progId="Equation.3">
                  <p:embed/>
                </p:oleObj>
              </mc:Choice>
              <mc:Fallback>
                <p:oleObj name="Equação" r:id="rId8" imgW="85068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203848" y="1283692"/>
                        <a:ext cx="1922900" cy="516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tângulo 7"/>
          <p:cNvSpPr/>
          <p:nvPr/>
        </p:nvSpPr>
        <p:spPr>
          <a:xfrm>
            <a:off x="1115616" y="1148495"/>
            <a:ext cx="7200800" cy="36190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 descr="logo_unesc"/>
          <p:cNvPicPr/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5552276"/>
            <a:ext cx="721866" cy="685036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D2FFC244-A4B5-4B71-9AF2-0B2C623DC195}"/>
              </a:ext>
            </a:extLst>
          </p:cNvPr>
          <p:cNvSpPr txBox="1"/>
          <p:nvPr/>
        </p:nvSpPr>
        <p:spPr>
          <a:xfrm>
            <a:off x="2933583" y="4879943"/>
            <a:ext cx="1655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+Infinito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6D574E6E-7F7B-4194-8183-303CF8106095}"/>
              </a:ext>
            </a:extLst>
          </p:cNvPr>
          <p:cNvSpPr txBox="1"/>
          <p:nvPr/>
        </p:nvSpPr>
        <p:spPr>
          <a:xfrm>
            <a:off x="6950472" y="4790596"/>
            <a:ext cx="1655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+Infinito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13FB5C32-36E4-48B1-8C6C-5E51EEF969A2}"/>
              </a:ext>
            </a:extLst>
          </p:cNvPr>
          <p:cNvSpPr txBox="1"/>
          <p:nvPr/>
        </p:nvSpPr>
        <p:spPr>
          <a:xfrm>
            <a:off x="2894318" y="5468987"/>
            <a:ext cx="1655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+Infinito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A677D838-32A4-4C1B-9F6D-78307F90B869}"/>
              </a:ext>
            </a:extLst>
          </p:cNvPr>
          <p:cNvSpPr txBox="1"/>
          <p:nvPr/>
        </p:nvSpPr>
        <p:spPr>
          <a:xfrm>
            <a:off x="6859772" y="5479412"/>
            <a:ext cx="1655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+Infinito</a:t>
            </a:r>
          </a:p>
        </p:txBody>
      </p:sp>
    </p:spTree>
    <p:extLst>
      <p:ext uri="{BB962C8B-B14F-4D97-AF65-F5344CB8AC3E}">
        <p14:creationId xmlns:p14="http://schemas.microsoft.com/office/powerpoint/2010/main" val="4150126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943313" y="476672"/>
            <a:ext cx="7772400" cy="1470025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2"/>
                </a:solidFill>
                <a:latin typeface="Century Gothic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2"/>
                </a:solidFill>
                <a:latin typeface="Century Gothic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2"/>
                </a:solidFill>
                <a:latin typeface="Century Gothic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2"/>
                </a:solidFill>
                <a:latin typeface="Century Gothic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2"/>
                </a:solidFill>
                <a:latin typeface="Century Gothic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2"/>
                </a:solidFill>
                <a:latin typeface="Century Gothic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2"/>
                </a:solidFill>
                <a:latin typeface="Century Gothic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2"/>
                </a:solidFill>
                <a:latin typeface="Century Gothic" pitchFamily="34" charset="0"/>
              </a:defRPr>
            </a:lvl9pPr>
          </a:lstStyle>
          <a:p>
            <a:r>
              <a:rPr lang="pt-BR" sz="3600" b="1" dirty="0"/>
              <a:t>ANÁLISE GRÁFICA DE LIMITES - XIV</a:t>
            </a:r>
          </a:p>
        </p:txBody>
      </p:sp>
      <p:graphicFrame>
        <p:nvGraphicFramePr>
          <p:cNvPr id="4" name="Obje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4462751"/>
              </p:ext>
            </p:extLst>
          </p:nvPr>
        </p:nvGraphicFramePr>
        <p:xfrm>
          <a:off x="5119688" y="1628775"/>
          <a:ext cx="1562100" cy="348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Equação" r:id="rId3" imgW="672840" imgH="1498320" progId="Equation.3">
                  <p:embed/>
                </p:oleObj>
              </mc:Choice>
              <mc:Fallback>
                <p:oleObj name="Equação" r:id="rId3" imgW="672840" imgH="14983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19688" y="1628775"/>
                        <a:ext cx="1562100" cy="3482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10" descr="Resultado de imagem para grafico funÃ§Ã£o logaritmica natural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82" y="1859757"/>
            <a:ext cx="4320479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5"/>
          <p:cNvSpPr/>
          <p:nvPr/>
        </p:nvSpPr>
        <p:spPr>
          <a:xfrm>
            <a:off x="1043608" y="1580542"/>
            <a:ext cx="3785905" cy="35046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 descr="logo_unesc"/>
          <p:cNvPicPr/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5552276"/>
            <a:ext cx="721866" cy="68503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776FACF2-40B7-460C-80B0-EEA0EC1E8584}"/>
              </a:ext>
            </a:extLst>
          </p:cNvPr>
          <p:cNvSpPr txBox="1"/>
          <p:nvPr/>
        </p:nvSpPr>
        <p:spPr>
          <a:xfrm>
            <a:off x="6642940" y="1745514"/>
            <a:ext cx="1512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-Infinito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C726D0CF-2A9A-411C-ABEF-47745F9960D3}"/>
                  </a:ext>
                </a:extLst>
              </p:cNvPr>
              <p:cNvSpPr/>
              <p:nvPr/>
            </p:nvSpPr>
            <p:spPr>
              <a:xfrm>
                <a:off x="6734089" y="3185596"/>
                <a:ext cx="9797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mtClean="0">
                          <a:latin typeface="Cambria Math" panose="02040503050406030204" pitchFamily="18" charset="0"/>
                        </a:rPr>
                        <m:t>Infinito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C726D0CF-2A9A-411C-ABEF-47745F9960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4089" y="3185596"/>
                <a:ext cx="97975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tângulo 8">
                <a:extLst>
                  <a:ext uri="{FF2B5EF4-FFF2-40B4-BE49-F238E27FC236}">
                    <a16:creationId xmlns:a16="http://schemas.microsoft.com/office/drawing/2014/main" id="{1B4CEA74-E132-4B22-AAED-22281A2CB9BE}"/>
                  </a:ext>
                </a:extLst>
              </p:cNvPr>
              <p:cNvSpPr/>
              <p:nvPr/>
            </p:nvSpPr>
            <p:spPr>
              <a:xfrm>
                <a:off x="6750802" y="4457530"/>
                <a:ext cx="9765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>
                          <a:latin typeface="Cambria Math" panose="02040503050406030204" pitchFamily="18" charset="0"/>
                        </a:rPr>
                        <m:t>Infinito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9" name="Retângulo 8">
                <a:extLst>
                  <a:ext uri="{FF2B5EF4-FFF2-40B4-BE49-F238E27FC236}">
                    <a16:creationId xmlns:a16="http://schemas.microsoft.com/office/drawing/2014/main" id="{1B4CEA74-E132-4B22-AAED-22281A2CB9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0802" y="4457530"/>
                <a:ext cx="97654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01260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971600" y="446807"/>
            <a:ext cx="7772400" cy="1470025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2"/>
                </a:solidFill>
                <a:latin typeface="Century Gothic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2"/>
                </a:solidFill>
                <a:latin typeface="Century Gothic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2"/>
                </a:solidFill>
                <a:latin typeface="Century Gothic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2"/>
                </a:solidFill>
                <a:latin typeface="Century Gothic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2"/>
                </a:solidFill>
                <a:latin typeface="Century Gothic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2"/>
                </a:solidFill>
                <a:latin typeface="Century Gothic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2"/>
                </a:solidFill>
                <a:latin typeface="Century Gothic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2"/>
                </a:solidFill>
                <a:latin typeface="Century Gothic" pitchFamily="34" charset="0"/>
              </a:defRPr>
            </a:lvl9pPr>
          </a:lstStyle>
          <a:p>
            <a:r>
              <a:rPr lang="pt-BR" sz="3600" b="1" dirty="0"/>
              <a:t>ANÁLISE GRÁFICA DE LIMITES - XV</a:t>
            </a:r>
          </a:p>
        </p:txBody>
      </p:sp>
      <p:graphicFrame>
        <p:nvGraphicFramePr>
          <p:cNvPr id="5" name="Obje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7566937"/>
              </p:ext>
            </p:extLst>
          </p:nvPr>
        </p:nvGraphicFramePr>
        <p:xfrm>
          <a:off x="5148064" y="1488320"/>
          <a:ext cx="1538288" cy="341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Equação" r:id="rId3" imgW="583920" imgH="1295280" progId="Equation.3">
                  <p:embed/>
                </p:oleObj>
              </mc:Choice>
              <mc:Fallback>
                <p:oleObj name="Equação" r:id="rId3" imgW="583920" imgH="12952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48064" y="1488320"/>
                        <a:ext cx="1538288" cy="3416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7" name="Picture 5" descr="Resultado de imagem para limites infinitos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56" y="1412776"/>
            <a:ext cx="3817677" cy="345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tângulo 7"/>
          <p:cNvSpPr/>
          <p:nvPr/>
        </p:nvSpPr>
        <p:spPr>
          <a:xfrm>
            <a:off x="839459" y="1268760"/>
            <a:ext cx="3785905" cy="36724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logo_unesc"/>
          <p:cNvPicPr/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5552276"/>
            <a:ext cx="721866" cy="68503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BBA00281-694E-476C-96CA-E6B48F3F465E}"/>
              </a:ext>
            </a:extLst>
          </p:cNvPr>
          <p:cNvSpPr txBox="1"/>
          <p:nvPr/>
        </p:nvSpPr>
        <p:spPr>
          <a:xfrm>
            <a:off x="6740480" y="1795898"/>
            <a:ext cx="191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Infinito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4938CCD-280B-4A36-8943-8B072D3B4E2A}"/>
              </a:ext>
            </a:extLst>
          </p:cNvPr>
          <p:cNvSpPr txBox="1"/>
          <p:nvPr/>
        </p:nvSpPr>
        <p:spPr>
          <a:xfrm>
            <a:off x="6740480" y="3429000"/>
            <a:ext cx="1600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Infinito</a:t>
            </a:r>
          </a:p>
        </p:txBody>
      </p:sp>
    </p:spTree>
    <p:extLst>
      <p:ext uri="{BB962C8B-B14F-4D97-AF65-F5344CB8AC3E}">
        <p14:creationId xmlns:p14="http://schemas.microsoft.com/office/powerpoint/2010/main" val="41501260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971600" y="446807"/>
            <a:ext cx="7772400" cy="1470025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2"/>
                </a:solidFill>
                <a:latin typeface="Century Gothic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2"/>
                </a:solidFill>
                <a:latin typeface="Century Gothic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2"/>
                </a:solidFill>
                <a:latin typeface="Century Gothic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2"/>
                </a:solidFill>
                <a:latin typeface="Century Gothic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2"/>
                </a:solidFill>
                <a:latin typeface="Century Gothic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2"/>
                </a:solidFill>
                <a:latin typeface="Century Gothic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2"/>
                </a:solidFill>
                <a:latin typeface="Century Gothic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2"/>
                </a:solidFill>
                <a:latin typeface="Century Gothic" pitchFamily="34" charset="0"/>
              </a:defRPr>
            </a:lvl9pPr>
          </a:lstStyle>
          <a:p>
            <a:r>
              <a:rPr lang="pt-BR" sz="3600" b="1" dirty="0"/>
              <a:t>ANÁLISE GRÁFICA DE LIMITES - XVI</a:t>
            </a:r>
          </a:p>
        </p:txBody>
      </p:sp>
      <p:graphicFrame>
        <p:nvGraphicFramePr>
          <p:cNvPr id="4" name="Obje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2180453"/>
              </p:ext>
            </p:extLst>
          </p:nvPr>
        </p:nvGraphicFramePr>
        <p:xfrm>
          <a:off x="5148263" y="1455738"/>
          <a:ext cx="1538287" cy="3484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name="Equação" r:id="rId3" imgW="583920" imgH="1320480" progId="Equation.3">
                  <p:embed/>
                </p:oleObj>
              </mc:Choice>
              <mc:Fallback>
                <p:oleObj name="Equação" r:id="rId3" imgW="583920" imgH="1320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48263" y="1455738"/>
                        <a:ext cx="1538287" cy="3484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5" descr="Resultado de imagem para limites infinitos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56" y="1412776"/>
            <a:ext cx="3817677" cy="345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5"/>
          <p:cNvSpPr/>
          <p:nvPr/>
        </p:nvSpPr>
        <p:spPr>
          <a:xfrm>
            <a:off x="839459" y="1268760"/>
            <a:ext cx="3785905" cy="36724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 descr="logo_unesc"/>
          <p:cNvPicPr/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5552276"/>
            <a:ext cx="721866" cy="68503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DDB35A61-2E20-4FA9-ACF8-B6A6A2DD9505}"/>
              </a:ext>
            </a:extLst>
          </p:cNvPr>
          <p:cNvSpPr txBox="1"/>
          <p:nvPr/>
        </p:nvSpPr>
        <p:spPr>
          <a:xfrm>
            <a:off x="6804248" y="1772816"/>
            <a:ext cx="1801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Infinito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4EE08E2-0E68-4974-8D48-77B630882E77}"/>
              </a:ext>
            </a:extLst>
          </p:cNvPr>
          <p:cNvSpPr txBox="1"/>
          <p:nvPr/>
        </p:nvSpPr>
        <p:spPr>
          <a:xfrm>
            <a:off x="6686550" y="3429000"/>
            <a:ext cx="1617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-Infinito</a:t>
            </a:r>
          </a:p>
        </p:txBody>
      </p:sp>
    </p:spTree>
    <p:extLst>
      <p:ext uri="{BB962C8B-B14F-4D97-AF65-F5344CB8AC3E}">
        <p14:creationId xmlns:p14="http://schemas.microsoft.com/office/powerpoint/2010/main" val="4150126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544016" y="950863"/>
            <a:ext cx="8132440" cy="1470025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2"/>
                </a:solidFill>
                <a:latin typeface="Century Gothic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2"/>
                </a:solidFill>
                <a:latin typeface="Century Gothic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2"/>
                </a:solidFill>
                <a:latin typeface="Century Gothic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2"/>
                </a:solidFill>
                <a:latin typeface="Century Gothic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2"/>
                </a:solidFill>
                <a:latin typeface="Century Gothic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2"/>
                </a:solidFill>
                <a:latin typeface="Century Gothic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2"/>
                </a:solidFill>
                <a:latin typeface="Century Gothic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2"/>
                </a:solidFill>
                <a:latin typeface="Century Gothic" pitchFamily="34" charset="0"/>
              </a:defRPr>
            </a:lvl9pPr>
          </a:lstStyle>
          <a:p>
            <a:endParaRPr lang="pt-BR" sz="3000" dirty="0">
              <a:solidFill>
                <a:schemeClr val="tx1"/>
              </a:solidFill>
            </a:endParaRPr>
          </a:p>
          <a:p>
            <a:r>
              <a:rPr lang="pt-BR" sz="3000" b="1" dirty="0">
                <a:solidFill>
                  <a:schemeClr val="tx1"/>
                </a:solidFill>
              </a:rPr>
              <a:t>Orientações para postagem da atividade:</a:t>
            </a:r>
          </a:p>
          <a:p>
            <a:endParaRPr lang="pt-BR" sz="3000" b="1" dirty="0">
              <a:solidFill>
                <a:schemeClr val="tx1"/>
              </a:solidFill>
            </a:endParaRPr>
          </a:p>
          <a:p>
            <a:r>
              <a:rPr lang="pt-BR" sz="3000" b="1" dirty="0">
                <a:solidFill>
                  <a:schemeClr val="tx1"/>
                </a:solidFill>
              </a:rPr>
              <a:t>Você deverá: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000" b="1" dirty="0">
                <a:solidFill>
                  <a:schemeClr val="tx1"/>
                </a:solidFill>
              </a:rPr>
              <a:t>Inserir as respostas nos slides;</a:t>
            </a:r>
          </a:p>
          <a:p>
            <a:endParaRPr lang="pt-BR" sz="3000" b="1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000" b="1" dirty="0">
                <a:solidFill>
                  <a:schemeClr val="tx1"/>
                </a:solidFill>
              </a:rPr>
              <a:t>Salvar a atividade com seu nome completo;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000" b="1" dirty="0">
                <a:solidFill>
                  <a:schemeClr val="tx1"/>
                </a:solidFill>
              </a:rPr>
              <a:t>Encaminhar a atividade na pasta: “CÁLCULO I – SEMANA 1”</a:t>
            </a:r>
          </a:p>
          <a:p>
            <a:endParaRPr lang="pt-BR" sz="3000" dirty="0">
              <a:solidFill>
                <a:schemeClr val="tx1"/>
              </a:solidFill>
            </a:endParaRPr>
          </a:p>
          <a:p>
            <a:endParaRPr lang="pt-BR" sz="3000" dirty="0">
              <a:solidFill>
                <a:schemeClr val="tx1"/>
              </a:solidFill>
            </a:endParaRPr>
          </a:p>
          <a:p>
            <a:endParaRPr lang="pt-BR" sz="3000" dirty="0">
              <a:solidFill>
                <a:schemeClr val="tx1"/>
              </a:solidFill>
            </a:endParaRPr>
          </a:p>
        </p:txBody>
      </p:sp>
      <p:pic>
        <p:nvPicPr>
          <p:cNvPr id="5" name="Imagem 4" descr="logo_unesc"/>
          <p:cNvPicPr/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5552276"/>
            <a:ext cx="721866" cy="6850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43719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1560" y="2132856"/>
            <a:ext cx="7772400" cy="1143000"/>
          </a:xfrm>
        </p:spPr>
        <p:txBody>
          <a:bodyPr/>
          <a:lstStyle/>
          <a:p>
            <a:pPr algn="l">
              <a:lnSpc>
                <a:spcPct val="200000"/>
              </a:lnSpc>
            </a:pPr>
            <a:r>
              <a:rPr lang="pt-BR" sz="2000" b="1" dirty="0">
                <a:solidFill>
                  <a:schemeClr val="tx1"/>
                </a:solidFill>
              </a:rPr>
              <a:t>Acadêmico(a): </a:t>
            </a:r>
            <a:r>
              <a:rPr lang="pt-BR" sz="2000" dirty="0">
                <a:solidFill>
                  <a:schemeClr val="tx1"/>
                </a:solidFill>
              </a:rPr>
              <a:t>Lucas Orestes Fabris</a:t>
            </a:r>
            <a:br>
              <a:rPr lang="pt-BR" sz="2000" dirty="0">
                <a:solidFill>
                  <a:schemeClr val="tx1"/>
                </a:solidFill>
              </a:rPr>
            </a:br>
            <a:endParaRPr lang="pt-BR" sz="2000" dirty="0">
              <a:solidFill>
                <a:schemeClr val="tx1"/>
              </a:solidFill>
            </a:endParaRPr>
          </a:p>
        </p:txBody>
      </p:sp>
      <p:pic>
        <p:nvPicPr>
          <p:cNvPr id="3" name="Imagem 2" descr="logo_unesc"/>
          <p:cNvPicPr/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5552276"/>
            <a:ext cx="721866" cy="6850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05988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971600" y="620688"/>
            <a:ext cx="7844408" cy="1470025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2"/>
                </a:solidFill>
                <a:latin typeface="Century Gothic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2"/>
                </a:solidFill>
                <a:latin typeface="Century Gothic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2"/>
                </a:solidFill>
                <a:latin typeface="Century Gothic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2"/>
                </a:solidFill>
                <a:latin typeface="Century Gothic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2"/>
                </a:solidFill>
                <a:latin typeface="Century Gothic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2"/>
                </a:solidFill>
                <a:latin typeface="Century Gothic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2"/>
                </a:solidFill>
                <a:latin typeface="Century Gothic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2"/>
                </a:solidFill>
                <a:latin typeface="Century Gothic" pitchFamily="34" charset="0"/>
              </a:defRPr>
            </a:lvl9pPr>
          </a:lstStyle>
          <a:p>
            <a:r>
              <a:rPr lang="pt-BR" sz="3600" b="1" dirty="0"/>
              <a:t>ANÁLISE GRÁFICA DE LIMITES - IV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ixaDeTexto 2"/>
              <p:cNvSpPr txBox="1"/>
              <p:nvPr/>
            </p:nvSpPr>
            <p:spPr>
              <a:xfrm>
                <a:off x="4837295" y="1196752"/>
                <a:ext cx="2953950" cy="49746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func>
                      <m:funcPr>
                        <m:ctrlPr>
                          <a:rPr lang="pt-BR" sz="2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BR" sz="2000" i="0" smtClean="0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pt-BR" sz="2000" b="0" i="1" smtClean="0">
                                <a:latin typeface="Cambria Math"/>
                              </a:rPr>
                              <m:t>    </m:t>
                            </m:r>
                            <m:r>
                              <a:rPr lang="pt-BR" sz="2000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pt-BR" sz="2000" i="1" smtClean="0">
                                <a:latin typeface="Cambria Math"/>
                              </a:rPr>
                              <m:t>→</m:t>
                            </m:r>
                            <m:sSup>
                              <m:sSupPr>
                                <m:ctrlP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sz="2000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pt-BR" sz="2000" b="0" i="1" smtClean="0">
                                    <a:latin typeface="Cambria Math"/>
                                  </a:rPr>
                                  <m:t>+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pt-BR" sz="2000" b="0" i="1" smtClean="0">
                            <a:latin typeface="Cambria Math"/>
                          </a:rPr>
                          <m:t>  </m:t>
                        </m:r>
                        <m:r>
                          <a:rPr lang="pt-BR" sz="2000" b="0" i="1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000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pt-BR" sz="2000" b="0" i="1" smtClean="0">
                            <a:latin typeface="Cambria Math"/>
                          </a:rPr>
                          <m:t>=</m:t>
                        </m:r>
                      </m:e>
                    </m:func>
                  </m:oMath>
                </a14:m>
                <a:r>
                  <a:rPr lang="pt-BR" sz="2000" dirty="0"/>
                  <a:t>+Infinito</a:t>
                </a:r>
              </a:p>
              <a:p>
                <a:endParaRPr lang="pt-BR" sz="2000" dirty="0"/>
              </a:p>
              <a:p>
                <a:pPr/>
                <a14:m>
                  <m:oMath xmlns:m="http://schemas.openxmlformats.org/officeDocument/2006/math">
                    <m:func>
                      <m:funcPr>
                        <m:ctrlPr>
                          <a:rPr lang="pt-BR" sz="2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BR" sz="2000" i="0" smtClean="0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pt-BR" sz="2000" b="0" i="1" smtClean="0">
                                <a:latin typeface="Cambria Math"/>
                              </a:rPr>
                              <m:t>    </m:t>
                            </m:r>
                            <m:r>
                              <a:rPr lang="pt-BR" sz="2000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pt-BR" sz="2000" i="1" smtClean="0">
                                <a:latin typeface="Cambria Math"/>
                              </a:rPr>
                              <m:t>→</m:t>
                            </m:r>
                            <m:sSup>
                              <m:sSupPr>
                                <m:ctrlP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sz="2000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pt-BR" sz="2000" b="0" i="1" smtClean="0">
                                    <a:latin typeface="Cambria Math"/>
                                  </a:rPr>
                                  <m:t>−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pt-BR" sz="2000" b="0" i="1" smtClean="0">
                            <a:latin typeface="Cambria Math"/>
                          </a:rPr>
                          <m:t>  </m:t>
                        </m:r>
                        <m:r>
                          <a:rPr lang="pt-BR" sz="2000" b="0" i="1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000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pt-BR" sz="2000" b="0" i="1" smtClean="0">
                            <a:latin typeface="Cambria Math"/>
                          </a:rPr>
                          <m:t>=</m:t>
                        </m:r>
                      </m:e>
                    </m:func>
                  </m:oMath>
                </a14:m>
                <a:r>
                  <a:rPr lang="pt-BR" sz="2000" dirty="0"/>
                  <a:t>+Infinito</a:t>
                </a:r>
              </a:p>
              <a:p>
                <a:endParaRPr lang="pt-BR" sz="2000" dirty="0"/>
              </a:p>
              <a:p>
                <a:pPr/>
                <a14:m>
                  <m:oMath xmlns:m="http://schemas.openxmlformats.org/officeDocument/2006/math">
                    <m:func>
                      <m:funcPr>
                        <m:ctrlPr>
                          <a:rPr lang="pt-BR" sz="2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BR" sz="2000" i="0" smtClean="0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pt-BR" sz="2000" b="0" i="1" smtClean="0">
                                <a:latin typeface="Cambria Math"/>
                              </a:rPr>
                              <m:t>    </m:t>
                            </m:r>
                            <m:r>
                              <a:rPr lang="pt-BR" sz="2000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pt-BR" sz="2000" i="1" smtClean="0">
                                <a:latin typeface="Cambria Math"/>
                              </a:rPr>
                              <m:t>→</m:t>
                            </m:r>
                            <m:r>
                              <a:rPr lang="pt-BR" sz="2000" b="0" i="1" smtClean="0">
                                <a:latin typeface="Cambria Math"/>
                              </a:rPr>
                              <m:t>2</m:t>
                            </m:r>
                          </m:lim>
                        </m:limLow>
                      </m:fName>
                      <m:e>
                        <m:r>
                          <a:rPr lang="pt-BR" sz="2000" b="0" i="1" smtClean="0">
                            <a:latin typeface="Cambria Math"/>
                          </a:rPr>
                          <m:t>  </m:t>
                        </m:r>
                        <m:r>
                          <a:rPr lang="pt-BR" sz="2000" b="0" i="1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000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pt-BR" sz="2000" b="0" i="1" smtClean="0">
                            <a:latin typeface="Cambria Math"/>
                          </a:rPr>
                          <m:t>=</m:t>
                        </m:r>
                      </m:e>
                    </m:func>
                  </m:oMath>
                </a14:m>
                <a:r>
                  <a:rPr lang="pt-BR" sz="2000" dirty="0"/>
                  <a:t>+Infinito</a:t>
                </a:r>
              </a:p>
              <a:p>
                <a:endParaRPr lang="pt-BR" sz="2000" dirty="0"/>
              </a:p>
              <a:p>
                <a:pPr/>
                <a14:m>
                  <m:oMath xmlns:m="http://schemas.openxmlformats.org/officeDocument/2006/math">
                    <m:func>
                      <m:funcPr>
                        <m:ctrlPr>
                          <a:rPr lang="pt-BR" sz="2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BR" sz="2000" i="0" smtClean="0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pt-BR" sz="2000" b="0" i="1" smtClean="0">
                                <a:latin typeface="Cambria Math"/>
                              </a:rPr>
                              <m:t>    </m:t>
                            </m:r>
                            <m:r>
                              <a:rPr lang="pt-BR" sz="2000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pt-BR" sz="2000" i="1" smtClean="0">
                                <a:latin typeface="Cambria Math"/>
                              </a:rPr>
                              <m:t>→</m:t>
                            </m:r>
                            <m:sSup>
                              <m:sSupPr>
                                <m:ctrlP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sz="2000" b="0" i="1" smtClean="0">
                                    <a:latin typeface="Cambria Math"/>
                                  </a:rPr>
                                  <m:t>4</m:t>
                                </m:r>
                              </m:e>
                              <m:sup>
                                <m:r>
                                  <a:rPr lang="pt-BR" sz="2000" b="0" i="1" smtClean="0">
                                    <a:latin typeface="Cambria Math"/>
                                  </a:rPr>
                                  <m:t>+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pt-BR" sz="2000" b="0" i="1" smtClean="0">
                            <a:latin typeface="Cambria Math"/>
                          </a:rPr>
                          <m:t>  </m:t>
                        </m:r>
                        <m:r>
                          <a:rPr lang="pt-BR" sz="2000" b="0" i="1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000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pt-BR" sz="2000" b="0" i="1" smtClean="0">
                            <a:latin typeface="Cambria Math"/>
                          </a:rPr>
                          <m:t>=</m:t>
                        </m:r>
                      </m:e>
                    </m:func>
                  </m:oMath>
                </a14:m>
                <a:r>
                  <a:rPr lang="pt-BR" sz="2000" dirty="0"/>
                  <a:t>10</a:t>
                </a:r>
              </a:p>
              <a:p>
                <a:endParaRPr lang="pt-BR" sz="2000" dirty="0"/>
              </a:p>
              <a:p>
                <a:pPr/>
                <a14:m>
                  <m:oMath xmlns:m="http://schemas.openxmlformats.org/officeDocument/2006/math">
                    <m:func>
                      <m:funcPr>
                        <m:ctrlPr>
                          <a:rPr lang="pt-BR" sz="2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BR" sz="2000" i="0" smtClean="0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pt-BR" sz="2000" b="0" i="1" smtClean="0">
                                <a:latin typeface="Cambria Math"/>
                              </a:rPr>
                              <m:t>    </m:t>
                            </m:r>
                            <m:r>
                              <a:rPr lang="pt-BR" sz="2000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pt-BR" sz="2000" i="1" smtClean="0">
                                <a:latin typeface="Cambria Math"/>
                              </a:rPr>
                              <m:t>→</m:t>
                            </m:r>
                            <m:sSup>
                              <m:sSupPr>
                                <m:ctrlP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sz="2000" b="0" i="1" smtClean="0">
                                    <a:latin typeface="Cambria Math"/>
                                  </a:rPr>
                                  <m:t>4</m:t>
                                </m:r>
                              </m:e>
                              <m:sup>
                                <m:r>
                                  <a:rPr lang="pt-BR" sz="2000" b="0" i="1" smtClean="0">
                                    <a:latin typeface="Cambria Math"/>
                                  </a:rPr>
                                  <m:t>−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pt-BR" sz="2000" b="0" i="1" smtClean="0">
                            <a:latin typeface="Cambria Math"/>
                          </a:rPr>
                          <m:t>  </m:t>
                        </m:r>
                        <m:r>
                          <a:rPr lang="pt-BR" sz="2000" b="0" i="1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000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pt-BR" sz="2000" b="0" i="1" smtClean="0">
                            <a:latin typeface="Cambria Math"/>
                          </a:rPr>
                          <m:t>=</m:t>
                        </m:r>
                      </m:e>
                    </m:func>
                  </m:oMath>
                </a14:m>
                <a:r>
                  <a:rPr lang="pt-BR" sz="2000" dirty="0"/>
                  <a:t>+Infinito</a:t>
                </a:r>
              </a:p>
              <a:p>
                <a:endParaRPr lang="pt-BR" sz="2000" dirty="0"/>
              </a:p>
              <a:p>
                <a:pPr/>
                <a14:m>
                  <m:oMath xmlns:m="http://schemas.openxmlformats.org/officeDocument/2006/math">
                    <m:func>
                      <m:funcPr>
                        <m:ctrlPr>
                          <a:rPr lang="pt-BR" sz="2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BR" sz="2000" i="0" smtClean="0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pt-BR" sz="2000" b="0" i="1" smtClean="0">
                                <a:latin typeface="Cambria Math"/>
                              </a:rPr>
                              <m:t>    </m:t>
                            </m:r>
                            <m:r>
                              <a:rPr lang="pt-BR" sz="2000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pt-BR" sz="2000" i="1" smtClean="0">
                                <a:latin typeface="Cambria Math"/>
                              </a:rPr>
                              <m:t>→</m:t>
                            </m:r>
                            <m:r>
                              <a:rPr lang="pt-BR" sz="2000" b="0" i="1" smtClean="0">
                                <a:latin typeface="Cambria Math"/>
                              </a:rPr>
                              <m:t>4</m:t>
                            </m:r>
                          </m:lim>
                        </m:limLow>
                      </m:fName>
                      <m:e>
                        <m:r>
                          <a:rPr lang="pt-BR" sz="2000" b="0" i="1" smtClean="0">
                            <a:latin typeface="Cambria Math"/>
                          </a:rPr>
                          <m:t>  </m:t>
                        </m:r>
                        <m:r>
                          <a:rPr lang="pt-BR" sz="2000" b="0" i="1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000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pt-BR" sz="2000" b="0" i="1" smtClean="0">
                            <a:latin typeface="Cambria Math"/>
                          </a:rPr>
                          <m:t>=</m:t>
                        </m:r>
                      </m:e>
                    </m:func>
                  </m:oMath>
                </a14:m>
                <a:r>
                  <a:rPr lang="pt-BR" sz="2000" dirty="0"/>
                  <a:t>Não existe</a:t>
                </a:r>
              </a:p>
              <a:p>
                <a:endParaRPr lang="pt-BR" sz="2000" dirty="0"/>
              </a:p>
              <a:p>
                <a:endParaRPr lang="pt-BR" sz="2000" dirty="0"/>
              </a:p>
              <a:p>
                <a:endParaRPr lang="pt-BR" sz="2000" dirty="0"/>
              </a:p>
            </p:txBody>
          </p:sp>
        </mc:Choice>
        <mc:Fallback>
          <p:sp>
            <p:nvSpPr>
              <p:cNvPr id="3" name="CaixaDe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7295" y="1196752"/>
                <a:ext cx="2953950" cy="4974695"/>
              </a:xfrm>
              <a:prstGeom prst="rect">
                <a:avLst/>
              </a:prstGeom>
              <a:blipFill>
                <a:blip r:embed="rId3"/>
                <a:stretch>
                  <a:fillRect t="-735" r="-124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194" name="Imagem 3" descr="Resultado de imagem para anÃ¡lise grÃ¡fica de limit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887" y="1802681"/>
            <a:ext cx="3885105" cy="2958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tângulo 4"/>
          <p:cNvSpPr/>
          <p:nvPr/>
        </p:nvSpPr>
        <p:spPr>
          <a:xfrm>
            <a:off x="539552" y="1484784"/>
            <a:ext cx="4176464" cy="41044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logo_unesc"/>
          <p:cNvPicPr/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5552276"/>
            <a:ext cx="721866" cy="6850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20459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971600" y="590823"/>
            <a:ext cx="7772400" cy="1470025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2"/>
                </a:solidFill>
                <a:latin typeface="Century Gothic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2"/>
                </a:solidFill>
                <a:latin typeface="Century Gothic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2"/>
                </a:solidFill>
                <a:latin typeface="Century Gothic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2"/>
                </a:solidFill>
                <a:latin typeface="Century Gothic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2"/>
                </a:solidFill>
                <a:latin typeface="Century Gothic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2"/>
                </a:solidFill>
                <a:latin typeface="Century Gothic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2"/>
                </a:solidFill>
                <a:latin typeface="Century Gothic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2"/>
                </a:solidFill>
                <a:latin typeface="Century Gothic" pitchFamily="34" charset="0"/>
              </a:defRPr>
            </a:lvl9pPr>
          </a:lstStyle>
          <a:p>
            <a:r>
              <a:rPr lang="pt-BR" sz="3600" b="1" dirty="0"/>
              <a:t>ANÁLISE GRÁFICA DE LIMITES - V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ixaDeTexto 2"/>
              <p:cNvSpPr txBox="1"/>
              <p:nvPr/>
            </p:nvSpPr>
            <p:spPr>
              <a:xfrm>
                <a:off x="4846086" y="1548893"/>
                <a:ext cx="3505896" cy="33922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func>
                      <m:funcPr>
                        <m:ctrlPr>
                          <a:rPr lang="pt-BR" sz="24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sz="24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BR" sz="2400" i="0" smtClean="0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pt-BR" sz="2400" b="0" i="1" smtClean="0">
                                <a:latin typeface="Cambria Math"/>
                              </a:rPr>
                              <m:t>    </m:t>
                            </m:r>
                            <m:r>
                              <a:rPr lang="pt-BR" sz="2400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pt-BR" sz="2400" i="1" smtClean="0">
                                <a:latin typeface="Cambria Math"/>
                              </a:rPr>
                              <m:t>→</m:t>
                            </m:r>
                            <m:sSup>
                              <m:sSupPr>
                                <m:ctrlP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sup>
                                <m:r>
                                  <a:rPr lang="pt-BR" sz="2400" b="0" i="1" smtClean="0">
                                    <a:latin typeface="Cambria Math"/>
                                  </a:rPr>
                                  <m:t>+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pt-BR" sz="2400" b="0" i="1" smtClean="0">
                            <a:latin typeface="Cambria Math"/>
                          </a:rPr>
                          <m:t>  </m:t>
                        </m:r>
                        <m:r>
                          <a:rPr lang="pt-BR" sz="2400" b="0" i="1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400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pt-BR" sz="2400" b="0" i="1" smtClean="0">
                            <a:latin typeface="Cambria Math"/>
                          </a:rPr>
                          <m:t>=</m:t>
                        </m:r>
                      </m:e>
                    </m:func>
                  </m:oMath>
                </a14:m>
                <a:r>
                  <a:rPr lang="pt-BR" sz="2400" dirty="0"/>
                  <a:t>3</a:t>
                </a:r>
              </a:p>
              <a:p>
                <a:endParaRPr lang="pt-BR" sz="2400" dirty="0"/>
              </a:p>
              <a:p>
                <a:pPr/>
                <a14:m>
                  <m:oMath xmlns:m="http://schemas.openxmlformats.org/officeDocument/2006/math">
                    <m:func>
                      <m:funcPr>
                        <m:ctrlPr>
                          <a:rPr lang="pt-BR" sz="24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sz="24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BR" sz="2400" i="0" smtClean="0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pt-BR" sz="2400" b="0" i="1" smtClean="0">
                                <a:latin typeface="Cambria Math"/>
                              </a:rPr>
                              <m:t>    </m:t>
                            </m:r>
                            <m:r>
                              <a:rPr lang="pt-BR" sz="2400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pt-BR" sz="2400" i="1" smtClean="0">
                                <a:latin typeface="Cambria Math"/>
                              </a:rPr>
                              <m:t>→</m:t>
                            </m:r>
                            <m:sSup>
                              <m:sSupPr>
                                <m:ctrlP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sup>
                                <m:r>
                                  <a:rPr lang="pt-BR" sz="2400" b="0" i="1" smtClean="0">
                                    <a:latin typeface="Cambria Math"/>
                                  </a:rPr>
                                  <m:t>−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pt-BR" sz="2400" b="0" i="1" smtClean="0">
                            <a:latin typeface="Cambria Math"/>
                          </a:rPr>
                          <m:t>  </m:t>
                        </m:r>
                        <m:r>
                          <a:rPr lang="pt-BR" sz="2400" b="0" i="1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400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pt-BR" sz="2400" b="0" i="1" smtClean="0">
                            <a:latin typeface="Cambria Math"/>
                          </a:rPr>
                          <m:t>=</m:t>
                        </m:r>
                      </m:e>
                    </m:func>
                  </m:oMath>
                </a14:m>
                <a:r>
                  <a:rPr lang="pt-BR" sz="2400" dirty="0"/>
                  <a:t>1</a:t>
                </a:r>
              </a:p>
              <a:p>
                <a:endParaRPr lang="pt-BR" sz="2400" dirty="0"/>
              </a:p>
              <a:p>
                <a:pPr/>
                <a14:m>
                  <m:oMath xmlns:m="http://schemas.openxmlformats.org/officeDocument/2006/math">
                    <m:func>
                      <m:funcPr>
                        <m:ctrlPr>
                          <a:rPr lang="pt-BR" sz="24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sz="24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BR" sz="2400" i="0" smtClean="0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pt-BR" sz="2400" b="0" i="1" smtClean="0">
                                <a:latin typeface="Cambria Math"/>
                              </a:rPr>
                              <m:t>    </m:t>
                            </m:r>
                            <m:r>
                              <a:rPr lang="pt-BR" sz="2400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pt-BR" sz="2400" i="1" smtClean="0">
                                <a:latin typeface="Cambria Math"/>
                              </a:rPr>
                              <m:t>→</m:t>
                            </m:r>
                            <m:r>
                              <a:rPr lang="pt-BR" sz="2400" b="0" i="1" smtClean="0">
                                <a:latin typeface="Cambria Math"/>
                              </a:rPr>
                              <m:t>0</m:t>
                            </m:r>
                          </m:lim>
                        </m:limLow>
                      </m:fName>
                      <m:e>
                        <m:r>
                          <a:rPr lang="pt-BR" sz="2400" b="0" i="1" smtClean="0">
                            <a:latin typeface="Cambria Math"/>
                          </a:rPr>
                          <m:t>  </m:t>
                        </m:r>
                        <m:r>
                          <a:rPr lang="pt-BR" sz="2400" b="0" i="1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400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pt-BR" sz="2400" b="0" i="1" smtClean="0">
                            <a:latin typeface="Cambria Math"/>
                          </a:rPr>
                          <m:t>=</m:t>
                        </m:r>
                      </m:e>
                    </m:func>
                  </m:oMath>
                </a14:m>
                <a:r>
                  <a:rPr lang="pt-BR" sz="2400" dirty="0"/>
                  <a:t>Não existe</a:t>
                </a:r>
              </a:p>
              <a:p>
                <a:endParaRPr lang="pt-BR" sz="2400" dirty="0"/>
              </a:p>
              <a:p>
                <a:endParaRPr lang="pt-BR" sz="2400" dirty="0"/>
              </a:p>
              <a:p>
                <a:endParaRPr lang="pt-BR" sz="2400" dirty="0"/>
              </a:p>
            </p:txBody>
          </p:sp>
        </mc:Choice>
        <mc:Fallback>
          <p:sp>
            <p:nvSpPr>
              <p:cNvPr id="3" name="CaixaDe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6086" y="1548893"/>
                <a:ext cx="3505896" cy="3392275"/>
              </a:xfrm>
              <a:prstGeom prst="rect">
                <a:avLst/>
              </a:prstGeom>
              <a:blipFill>
                <a:blip r:embed="rId3"/>
                <a:stretch>
                  <a:fillRect t="-1616" r="-15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218" name="Imagem 5" descr="Imagem relacionada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441"/>
          <a:stretch>
            <a:fillRect/>
          </a:stretch>
        </p:blipFill>
        <p:spPr bwMode="auto">
          <a:xfrm>
            <a:off x="683568" y="1628800"/>
            <a:ext cx="3900413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tângulo 4"/>
          <p:cNvSpPr/>
          <p:nvPr/>
        </p:nvSpPr>
        <p:spPr>
          <a:xfrm>
            <a:off x="539552" y="1484784"/>
            <a:ext cx="4176464" cy="34563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logo_unesc"/>
          <p:cNvPicPr/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5552276"/>
            <a:ext cx="721866" cy="6850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25937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971600" y="446807"/>
            <a:ext cx="7772400" cy="1470025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2"/>
                </a:solidFill>
                <a:latin typeface="Century Gothic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2"/>
                </a:solidFill>
                <a:latin typeface="Century Gothic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2"/>
                </a:solidFill>
                <a:latin typeface="Century Gothic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2"/>
                </a:solidFill>
                <a:latin typeface="Century Gothic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2"/>
                </a:solidFill>
                <a:latin typeface="Century Gothic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2"/>
                </a:solidFill>
                <a:latin typeface="Century Gothic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2"/>
                </a:solidFill>
                <a:latin typeface="Century Gothic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2"/>
                </a:solidFill>
                <a:latin typeface="Century Gothic" pitchFamily="34" charset="0"/>
              </a:defRPr>
            </a:lvl9pPr>
          </a:lstStyle>
          <a:p>
            <a:r>
              <a:rPr lang="pt-BR" sz="3600" b="1" dirty="0"/>
              <a:t>ANÁLISE GRÁFICA DE LIMITES - VI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ixaDeTexto 2"/>
              <p:cNvSpPr txBox="1"/>
              <p:nvPr/>
            </p:nvSpPr>
            <p:spPr>
              <a:xfrm>
                <a:off x="5309269" y="1150660"/>
                <a:ext cx="2475229" cy="57054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func>
                      <m:funcPr>
                        <m:ctrlPr>
                          <a:rPr lang="pt-BR" sz="16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sz="16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BR" sz="1600" i="0" smtClean="0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pt-BR" sz="1600" b="0" i="1" smtClean="0">
                                <a:latin typeface="Cambria Math"/>
                              </a:rPr>
                              <m:t>    </m:t>
                            </m:r>
                            <m:r>
                              <a:rPr lang="pt-BR" sz="1600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pt-BR" sz="1600" i="1" smtClean="0">
                                <a:latin typeface="Cambria Math"/>
                              </a:rPr>
                              <m:t>→</m:t>
                            </m:r>
                            <m:sSup>
                              <m:sSupPr>
                                <m:ctrlP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sz="1600" b="0" i="1" smtClean="0">
                                    <a:latin typeface="Cambria Math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pt-BR" sz="1600" b="0" i="1" smtClean="0">
                                    <a:latin typeface="Cambria Math"/>
                                  </a:rPr>
                                  <m:t>+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pt-BR" sz="1600" b="0" i="1" smtClean="0">
                            <a:latin typeface="Cambria Math"/>
                          </a:rPr>
                          <m:t>  </m:t>
                        </m:r>
                        <m:r>
                          <a:rPr lang="pt-BR" sz="1600" b="0" i="1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pt-BR" sz="1600" b="0" i="1" smtClean="0">
                            <a:latin typeface="Cambria Math"/>
                          </a:rPr>
                          <m:t>=</m:t>
                        </m:r>
                      </m:e>
                    </m:func>
                  </m:oMath>
                </a14:m>
                <a:r>
                  <a:rPr lang="pt-BR" sz="1600" dirty="0"/>
                  <a:t>+ Infinito</a:t>
                </a:r>
              </a:p>
              <a:p>
                <a:endParaRPr lang="pt-BR" sz="1600" dirty="0"/>
              </a:p>
              <a:p>
                <a:pPr/>
                <a14:m>
                  <m:oMath xmlns:m="http://schemas.openxmlformats.org/officeDocument/2006/math">
                    <m:func>
                      <m:funcPr>
                        <m:ctrlPr>
                          <a:rPr lang="pt-BR" sz="16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sz="16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BR" sz="1600" i="0" smtClean="0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pt-BR" sz="1600" b="0" i="1" smtClean="0">
                                <a:latin typeface="Cambria Math"/>
                              </a:rPr>
                              <m:t>    </m:t>
                            </m:r>
                            <m:r>
                              <a:rPr lang="pt-BR" sz="1600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pt-BR" sz="1600" i="1" smtClean="0">
                                <a:latin typeface="Cambria Math"/>
                              </a:rPr>
                              <m:t>→</m:t>
                            </m:r>
                            <m:sSup>
                              <m:sSupPr>
                                <m:ctrlP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sz="1600" b="0" i="1" smtClean="0">
                                    <a:latin typeface="Cambria Math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pt-BR" sz="1600" b="0" i="1" smtClean="0">
                                    <a:latin typeface="Cambria Math"/>
                                  </a:rPr>
                                  <m:t>−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pt-BR" sz="1600" b="0" i="1" smtClean="0">
                            <a:latin typeface="Cambria Math"/>
                          </a:rPr>
                          <m:t>  </m:t>
                        </m:r>
                        <m:r>
                          <a:rPr lang="pt-BR" sz="1600" b="0" i="1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pt-BR" sz="1600" b="0" i="1" smtClean="0">
                            <a:latin typeface="Cambria Math"/>
                          </a:rPr>
                          <m:t>=</m:t>
                        </m:r>
                      </m:e>
                    </m:func>
                  </m:oMath>
                </a14:m>
                <a:r>
                  <a:rPr lang="pt-BR" sz="1600" dirty="0"/>
                  <a:t> +Infinito</a:t>
                </a:r>
              </a:p>
              <a:p>
                <a:endParaRPr lang="pt-BR" sz="1600" dirty="0"/>
              </a:p>
              <a:p>
                <a:pPr/>
                <a14:m>
                  <m:oMath xmlns:m="http://schemas.openxmlformats.org/officeDocument/2006/math">
                    <m:func>
                      <m:funcPr>
                        <m:ctrlPr>
                          <a:rPr lang="pt-BR" sz="16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sz="16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BR" sz="1600" i="0" smtClean="0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pt-BR" sz="1600" b="0" i="1" smtClean="0">
                                <a:latin typeface="Cambria Math"/>
                              </a:rPr>
                              <m:t>    </m:t>
                            </m:r>
                            <m:r>
                              <a:rPr lang="pt-BR" sz="1600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pt-BR" sz="1600" i="1" smtClean="0">
                                <a:latin typeface="Cambria Math"/>
                              </a:rPr>
                              <m:t>→</m:t>
                            </m:r>
                            <m:r>
                              <a:rPr lang="pt-BR" sz="1600" b="0" i="1" smtClean="0">
                                <a:latin typeface="Cambria Math"/>
                              </a:rPr>
                              <m:t>𝑐</m:t>
                            </m:r>
                          </m:lim>
                        </m:limLow>
                      </m:fName>
                      <m:e>
                        <m:r>
                          <a:rPr lang="pt-BR" sz="1600" b="0" i="1" smtClean="0">
                            <a:latin typeface="Cambria Math"/>
                          </a:rPr>
                          <m:t>  </m:t>
                        </m:r>
                        <m:r>
                          <a:rPr lang="pt-BR" sz="1600" b="0" i="1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pt-BR" sz="1600" b="0" i="1" smtClean="0">
                            <a:latin typeface="Cambria Math"/>
                          </a:rPr>
                          <m:t>=</m:t>
                        </m:r>
                      </m:e>
                    </m:func>
                  </m:oMath>
                </a14:m>
                <a:r>
                  <a:rPr lang="pt-BR" sz="1600" dirty="0"/>
                  <a:t>+Infinito</a:t>
                </a:r>
              </a:p>
              <a:p>
                <a:endParaRPr lang="pt-BR" sz="1600" dirty="0"/>
              </a:p>
              <a:p>
                <a:pPr/>
                <a14:m>
                  <m:oMath xmlns:m="http://schemas.openxmlformats.org/officeDocument/2006/math">
                    <m:func>
                      <m:funcPr>
                        <m:ctrlPr>
                          <a:rPr lang="pt-BR" sz="16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sz="16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BR" sz="1600" i="0" smtClean="0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pt-BR" sz="1600" b="0" i="1" smtClean="0">
                                <a:latin typeface="Cambria Math"/>
                              </a:rPr>
                              <m:t>    </m:t>
                            </m:r>
                            <m:r>
                              <a:rPr lang="pt-BR" sz="1600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pt-BR" sz="1600" i="1" smtClean="0">
                                <a:latin typeface="Cambria Math"/>
                              </a:rPr>
                              <m:t>→</m:t>
                            </m:r>
                            <m:sSup>
                              <m:sSupPr>
                                <m:ctrlP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sz="1600" b="0" i="1" smtClean="0">
                                    <a:latin typeface="Cambria Math"/>
                                  </a:rPr>
                                  <m:t>𝑑</m:t>
                                </m:r>
                              </m:e>
                              <m:sup>
                                <m:r>
                                  <a:rPr lang="pt-BR" sz="1600" b="0" i="1" smtClean="0">
                                    <a:latin typeface="Cambria Math"/>
                                  </a:rPr>
                                  <m:t>+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pt-BR" sz="1600" b="0" i="1" smtClean="0">
                            <a:latin typeface="Cambria Math"/>
                          </a:rPr>
                          <m:t>  </m:t>
                        </m:r>
                        <m:r>
                          <a:rPr lang="pt-BR" sz="1600" b="0" i="1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pt-BR" sz="1600" b="0" i="1" smtClean="0">
                            <a:latin typeface="Cambria Math"/>
                          </a:rPr>
                          <m:t>=</m:t>
                        </m:r>
                      </m:e>
                    </m:func>
                  </m:oMath>
                </a14:m>
                <a:r>
                  <a:rPr lang="pt-BR" sz="1600" dirty="0"/>
                  <a:t>+Infinito</a:t>
                </a:r>
              </a:p>
              <a:p>
                <a:endParaRPr lang="pt-BR" sz="1600" dirty="0"/>
              </a:p>
              <a:p>
                <a:pPr/>
                <a14:m>
                  <m:oMath xmlns:m="http://schemas.openxmlformats.org/officeDocument/2006/math">
                    <m:func>
                      <m:funcPr>
                        <m:ctrlPr>
                          <a:rPr lang="pt-BR" sz="16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sz="16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BR" sz="1600" i="0" smtClean="0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pt-BR" sz="1600" b="0" i="1" smtClean="0">
                                <a:latin typeface="Cambria Math"/>
                              </a:rPr>
                              <m:t>    </m:t>
                            </m:r>
                            <m:r>
                              <a:rPr lang="pt-BR" sz="1600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pt-BR" sz="1600" i="1" smtClean="0">
                                <a:latin typeface="Cambria Math"/>
                              </a:rPr>
                              <m:t>→</m:t>
                            </m:r>
                            <m:sSup>
                              <m:sSupPr>
                                <m:ctrlP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sz="1600" b="0" i="1" smtClean="0">
                                    <a:latin typeface="Cambria Math"/>
                                  </a:rPr>
                                  <m:t>𝑑</m:t>
                                </m:r>
                              </m:e>
                              <m:sup>
                                <m:r>
                                  <a:rPr lang="pt-BR" sz="1600" b="0" i="1" smtClean="0">
                                    <a:latin typeface="Cambria Math"/>
                                  </a:rPr>
                                  <m:t>−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pt-BR" sz="1600" b="0" i="1" smtClean="0">
                            <a:latin typeface="Cambria Math"/>
                          </a:rPr>
                          <m:t>  </m:t>
                        </m:r>
                        <m:r>
                          <a:rPr lang="pt-BR" sz="1600" b="0" i="1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pt-BR" sz="1600" b="0" i="1" smtClean="0">
                            <a:latin typeface="Cambria Math"/>
                          </a:rPr>
                          <m:t>=</m:t>
                        </m:r>
                      </m:e>
                    </m:func>
                  </m:oMath>
                </a14:m>
                <a:r>
                  <a:rPr lang="pt-BR" sz="1600" dirty="0"/>
                  <a:t>+Infinito</a:t>
                </a:r>
              </a:p>
              <a:p>
                <a:endParaRPr lang="pt-BR" sz="1600" dirty="0"/>
              </a:p>
              <a:p>
                <a:pPr/>
                <a14:m>
                  <m:oMath xmlns:m="http://schemas.openxmlformats.org/officeDocument/2006/math">
                    <m:func>
                      <m:funcPr>
                        <m:ctrlPr>
                          <a:rPr lang="pt-BR" sz="16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sz="16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BR" sz="1600" i="0" smtClean="0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pt-BR" sz="1600" b="0" i="1" smtClean="0">
                                <a:latin typeface="Cambria Math"/>
                              </a:rPr>
                              <m:t>    </m:t>
                            </m:r>
                            <m:r>
                              <a:rPr lang="pt-BR" sz="1600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pt-BR" sz="1600" i="1" smtClean="0">
                                <a:latin typeface="Cambria Math"/>
                              </a:rPr>
                              <m:t>→</m:t>
                            </m:r>
                            <m:r>
                              <a:rPr lang="pt-BR" sz="1600" b="0" i="1" smtClean="0">
                                <a:latin typeface="Cambria Math"/>
                              </a:rPr>
                              <m:t>𝑑</m:t>
                            </m:r>
                          </m:lim>
                        </m:limLow>
                      </m:fName>
                      <m:e>
                        <m:r>
                          <a:rPr lang="pt-BR" sz="1600" b="0" i="1" smtClean="0">
                            <a:latin typeface="Cambria Math"/>
                          </a:rPr>
                          <m:t>  </m:t>
                        </m:r>
                        <m:r>
                          <a:rPr lang="pt-BR" sz="1600" b="0" i="1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pt-BR" sz="1600" b="0" i="1" smtClean="0">
                            <a:latin typeface="Cambria Math"/>
                          </a:rPr>
                          <m:t>=</m:t>
                        </m:r>
                      </m:e>
                    </m:func>
                  </m:oMath>
                </a14:m>
                <a:r>
                  <a:rPr lang="pt-BR" sz="1600" dirty="0"/>
                  <a:t>+Infinito</a:t>
                </a:r>
              </a:p>
              <a:p>
                <a:endParaRPr lang="pt-BR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16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sz="16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sz="16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pt-BR" sz="1600" b="0" i="1" smtClean="0">
                                  <a:latin typeface="Cambria Math"/>
                                </a:rPr>
                                <m:t>    </m:t>
                              </m:r>
                              <m:r>
                                <a:rPr lang="pt-BR" sz="1600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pt-BR" sz="1600" i="1" smtClean="0">
                                  <a:latin typeface="Cambria Math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1600" b="0" i="1" smtClean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pt-BR" sz="1600" b="0" i="1" smtClean="0">
                                      <a:latin typeface="Cambria Math"/>
                                    </a:rPr>
                                    <m:t>+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r>
                            <a:rPr lang="pt-BR" sz="1600" b="0" i="1" smtClean="0">
                              <a:latin typeface="Cambria Math"/>
                            </a:rPr>
                            <m:t>  </m:t>
                          </m:r>
                          <m:r>
                            <a:rPr lang="pt-BR" sz="1600" b="0" i="1" smtClean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6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pt-BR" sz="1600" b="0" i="1" smtClean="0">
                              <a:latin typeface="Cambria Math"/>
                            </a:rPr>
                            <m:t>=</m:t>
                          </m:r>
                        </m:e>
                      </m:func>
                      <m:r>
                        <a:rPr lang="pt-BR" sz="16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pt-BR" sz="1600" b="0" i="0" smtClean="0">
                          <a:latin typeface="Cambria Math" panose="02040503050406030204" pitchFamily="18" charset="0"/>
                        </a:rPr>
                        <m:t>Infinito</m:t>
                      </m:r>
                    </m:oMath>
                  </m:oMathPara>
                </a14:m>
                <a:endParaRPr lang="pt-BR" sz="1600" dirty="0"/>
              </a:p>
              <a:p>
                <a:endParaRPr lang="pt-BR" sz="1600" dirty="0"/>
              </a:p>
              <a:p>
                <a:pPr/>
                <a14:m>
                  <m:oMath xmlns:m="http://schemas.openxmlformats.org/officeDocument/2006/math">
                    <m:func>
                      <m:funcPr>
                        <m:ctrlPr>
                          <a:rPr lang="pt-BR" sz="16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sz="16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BR" sz="1600" i="0" smtClean="0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pt-BR" sz="1600" b="0" i="1" smtClean="0">
                                <a:latin typeface="Cambria Math"/>
                              </a:rPr>
                              <m:t>    </m:t>
                            </m:r>
                            <m:r>
                              <a:rPr lang="pt-BR" sz="1600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pt-BR" sz="1600" i="1" smtClean="0">
                                <a:latin typeface="Cambria Math"/>
                              </a:rPr>
                              <m:t>→</m:t>
                            </m:r>
                            <m:sSup>
                              <m:sSupPr>
                                <m:ctrlP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sz="1600" b="0" i="1" smtClean="0"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pt-BR" sz="1600" b="0" i="1" smtClean="0">
                                    <a:latin typeface="Cambria Math"/>
                                  </a:rPr>
                                  <m:t>−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pt-BR" sz="1600" b="0" i="1" smtClean="0">
                            <a:latin typeface="Cambria Math"/>
                          </a:rPr>
                          <m:t>  </m:t>
                        </m:r>
                        <m:r>
                          <a:rPr lang="pt-BR" sz="1600" b="0" i="1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pt-BR" sz="1600" b="0" i="1" smtClean="0">
                            <a:latin typeface="Cambria Math"/>
                          </a:rPr>
                          <m:t>=</m:t>
                        </m:r>
                      </m:e>
                    </m:func>
                    <m:r>
                      <a:rPr lang="pt-BR" sz="16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1600" dirty="0"/>
                  <a:t>K</a:t>
                </a:r>
              </a:p>
              <a:p>
                <a:endParaRPr lang="pt-BR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16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sz="16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sz="16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pt-BR" sz="1600" b="0" i="1" smtClean="0">
                                  <a:latin typeface="Cambria Math"/>
                                </a:rPr>
                                <m:t>    </m:t>
                              </m:r>
                              <m:r>
                                <a:rPr lang="pt-BR" sz="1600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pt-BR" sz="1600" i="1" smtClean="0">
                                  <a:latin typeface="Cambria Math"/>
                                </a:rPr>
                                <m:t>→</m:t>
                              </m:r>
                              <m:r>
                                <a:rPr lang="pt-BR" sz="1600" b="0" i="1" smtClean="0">
                                  <a:latin typeface="Cambria Math"/>
                                </a:rPr>
                                <m:t>𝑒</m:t>
                              </m:r>
                            </m:lim>
                          </m:limLow>
                        </m:fName>
                        <m:e>
                          <m:r>
                            <a:rPr lang="pt-BR" sz="1600" b="0" i="1" smtClean="0">
                              <a:latin typeface="Cambria Math"/>
                            </a:rPr>
                            <m:t>  </m:t>
                          </m:r>
                          <m:r>
                            <a:rPr lang="pt-BR" sz="1600" b="0" i="1" smtClean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6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pt-BR" sz="1600" b="0" i="1" smtClean="0">
                              <a:latin typeface="Cambria Math"/>
                            </a:rPr>
                            <m:t>=</m:t>
                          </m:r>
                        </m:e>
                      </m:func>
                      <m:r>
                        <a:rPr lang="pt-BR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BR" sz="1600" b="0" i="0" smtClean="0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pt-BR" sz="1600" b="0" i="0" smtClean="0">
                          <a:latin typeface="Cambria Math" panose="02040503050406030204" pitchFamily="18" charset="0"/>
                        </a:rPr>
                        <m:t>ã</m:t>
                      </m:r>
                      <m:r>
                        <m:rPr>
                          <m:sty m:val="p"/>
                        </m:rPr>
                        <a:rPr lang="pt-BR" sz="1600" b="0" i="0" smtClean="0"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lang="pt-BR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BR" sz="1600" b="0" i="0" smtClean="0">
                          <a:latin typeface="Cambria Math" panose="02040503050406030204" pitchFamily="18" charset="0"/>
                        </a:rPr>
                        <m:t>existe</m:t>
                      </m:r>
                    </m:oMath>
                  </m:oMathPara>
                </a14:m>
                <a:endParaRPr lang="pt-BR" sz="1600" b="0" dirty="0"/>
              </a:p>
              <a:p>
                <a:pPr/>
                <a:endParaRPr lang="pt-BR" sz="1600" dirty="0"/>
              </a:p>
              <a:p>
                <a:endParaRPr lang="pt-BR" sz="1600" dirty="0"/>
              </a:p>
              <a:p>
                <a:endParaRPr lang="pt-BR" sz="1600" dirty="0"/>
              </a:p>
            </p:txBody>
          </p:sp>
        </mc:Choice>
        <mc:Fallback>
          <p:sp>
            <p:nvSpPr>
              <p:cNvPr id="3" name="CaixaDe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9269" y="1150660"/>
                <a:ext cx="2475229" cy="5705408"/>
              </a:xfrm>
              <a:prstGeom prst="rect">
                <a:avLst/>
              </a:prstGeom>
              <a:blipFill>
                <a:blip r:embed="rId3"/>
                <a:stretch>
                  <a:fillRect t="-42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266" name="Imagem 8" descr="Imagem relacionada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61"/>
          <a:stretch>
            <a:fillRect/>
          </a:stretch>
        </p:blipFill>
        <p:spPr bwMode="auto">
          <a:xfrm>
            <a:off x="755576" y="1819683"/>
            <a:ext cx="4312528" cy="229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tângulo 4"/>
          <p:cNvSpPr/>
          <p:nvPr/>
        </p:nvSpPr>
        <p:spPr>
          <a:xfrm>
            <a:off x="755576" y="1484784"/>
            <a:ext cx="4536504" cy="28083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logo_unesc"/>
          <p:cNvPicPr/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5552276"/>
            <a:ext cx="721866" cy="6850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48809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971600" y="446807"/>
            <a:ext cx="7772400" cy="1470025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2"/>
                </a:solidFill>
                <a:latin typeface="Century Gothic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2"/>
                </a:solidFill>
                <a:latin typeface="Century Gothic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2"/>
                </a:solidFill>
                <a:latin typeface="Century Gothic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2"/>
                </a:solidFill>
                <a:latin typeface="Century Gothic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2"/>
                </a:solidFill>
                <a:latin typeface="Century Gothic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2"/>
                </a:solidFill>
                <a:latin typeface="Century Gothic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2"/>
                </a:solidFill>
                <a:latin typeface="Century Gothic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2"/>
                </a:solidFill>
                <a:latin typeface="Century Gothic" pitchFamily="34" charset="0"/>
              </a:defRPr>
            </a:lvl9pPr>
          </a:lstStyle>
          <a:p>
            <a:r>
              <a:rPr lang="pt-BR" sz="3600" b="1" dirty="0"/>
              <a:t>ANÁLISE GRÁFICA DE LIMITES - VII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ixaDeTexto 2"/>
              <p:cNvSpPr txBox="1"/>
              <p:nvPr/>
            </p:nvSpPr>
            <p:spPr>
              <a:xfrm>
                <a:off x="5112949" y="1124744"/>
                <a:ext cx="2813142" cy="59004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func>
                      <m:funcPr>
                        <m:ctrlPr>
                          <a:rPr lang="pt-BR" sz="19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sz="19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BR" sz="1900" i="0" smtClean="0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pt-BR" sz="1900" b="0" i="1" smtClean="0">
                                <a:latin typeface="Cambria Math"/>
                              </a:rPr>
                              <m:t>    </m:t>
                            </m:r>
                            <m:r>
                              <a:rPr lang="pt-BR" sz="1900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pt-BR" sz="1900" i="1" smtClean="0">
                                <a:latin typeface="Cambria Math"/>
                              </a:rPr>
                              <m:t>→</m:t>
                            </m:r>
                            <m:sSup>
                              <m:sSupPr>
                                <m:ctrlPr>
                                  <a:rPr lang="pt-BR" sz="19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sz="1900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pt-BR" sz="1900" b="0" i="1" smtClean="0">
                                    <a:latin typeface="Cambria Math"/>
                                  </a:rPr>
                                  <m:t>+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pt-BR" sz="1900" b="0" i="1" smtClean="0">
                            <a:latin typeface="Cambria Math"/>
                          </a:rPr>
                          <m:t>  </m:t>
                        </m:r>
                        <m:r>
                          <a:rPr lang="pt-BR" sz="1900" b="0" i="1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pt-BR" sz="19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900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pt-BR" sz="1900" b="0" i="1" smtClean="0">
                            <a:latin typeface="Cambria Math"/>
                          </a:rPr>
                          <m:t>=</m:t>
                        </m:r>
                      </m:e>
                    </m:func>
                  </m:oMath>
                </a14:m>
                <a:r>
                  <a:rPr lang="pt-BR" sz="1900" dirty="0"/>
                  <a:t>1</a:t>
                </a:r>
              </a:p>
              <a:p>
                <a:endParaRPr lang="pt-BR" sz="1900" dirty="0"/>
              </a:p>
              <a:p>
                <a:pPr/>
                <a14:m>
                  <m:oMath xmlns:m="http://schemas.openxmlformats.org/officeDocument/2006/math">
                    <m:func>
                      <m:funcPr>
                        <m:ctrlPr>
                          <a:rPr lang="pt-BR" sz="19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sz="19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BR" sz="1900" i="0" smtClean="0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pt-BR" sz="1900" b="0" i="1" smtClean="0">
                                <a:latin typeface="Cambria Math"/>
                              </a:rPr>
                              <m:t>    </m:t>
                            </m:r>
                            <m:r>
                              <a:rPr lang="pt-BR" sz="1900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pt-BR" sz="1900" i="1" smtClean="0">
                                <a:latin typeface="Cambria Math"/>
                              </a:rPr>
                              <m:t>→</m:t>
                            </m:r>
                            <m:sSup>
                              <m:sSupPr>
                                <m:ctrlPr>
                                  <a:rPr lang="pt-BR" sz="19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sz="1900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pt-BR" sz="1900" b="0" i="1" smtClean="0">
                                    <a:latin typeface="Cambria Math"/>
                                  </a:rPr>
                                  <m:t>−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pt-BR" sz="1900" b="0" i="1" smtClean="0">
                            <a:latin typeface="Cambria Math"/>
                          </a:rPr>
                          <m:t>  </m:t>
                        </m:r>
                        <m:r>
                          <a:rPr lang="pt-BR" sz="1900" b="0" i="1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pt-BR" sz="19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900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pt-BR" sz="1900" b="0" i="1" smtClean="0">
                            <a:latin typeface="Cambria Math"/>
                          </a:rPr>
                          <m:t>=</m:t>
                        </m:r>
                      </m:e>
                    </m:func>
                  </m:oMath>
                </a14:m>
                <a:r>
                  <a:rPr lang="pt-BR" sz="1900" dirty="0"/>
                  <a:t>3</a:t>
                </a:r>
              </a:p>
              <a:p>
                <a:endParaRPr lang="pt-BR" sz="1900" dirty="0"/>
              </a:p>
              <a:p>
                <a:pPr/>
                <a14:m>
                  <m:oMath xmlns:m="http://schemas.openxmlformats.org/officeDocument/2006/math">
                    <m:func>
                      <m:funcPr>
                        <m:ctrlPr>
                          <a:rPr lang="pt-BR" sz="19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sz="19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BR" sz="1900" i="0" smtClean="0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pt-BR" sz="1900" b="0" i="1" smtClean="0">
                                <a:latin typeface="Cambria Math"/>
                              </a:rPr>
                              <m:t>    </m:t>
                            </m:r>
                            <m:r>
                              <a:rPr lang="pt-BR" sz="1900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pt-BR" sz="1900" i="1" smtClean="0">
                                <a:latin typeface="Cambria Math"/>
                              </a:rPr>
                              <m:t>→</m:t>
                            </m:r>
                            <m:r>
                              <a:rPr lang="pt-BR" sz="1900" b="0" i="1" smtClean="0">
                                <a:latin typeface="Cambria Math"/>
                              </a:rPr>
                              <m:t>2</m:t>
                            </m:r>
                          </m:lim>
                        </m:limLow>
                      </m:fName>
                      <m:e>
                        <m:r>
                          <a:rPr lang="pt-BR" sz="1900" b="0" i="1" smtClean="0">
                            <a:latin typeface="Cambria Math"/>
                          </a:rPr>
                          <m:t>  </m:t>
                        </m:r>
                        <m:r>
                          <a:rPr lang="pt-BR" sz="1900" b="0" i="1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pt-BR" sz="19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900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pt-BR" sz="1900" b="0" i="1" smtClean="0">
                            <a:latin typeface="Cambria Math"/>
                          </a:rPr>
                          <m:t>=</m:t>
                        </m:r>
                      </m:e>
                    </m:func>
                  </m:oMath>
                </a14:m>
                <a:r>
                  <a:rPr lang="pt-BR" sz="1900" dirty="0"/>
                  <a:t>Não existe</a:t>
                </a:r>
              </a:p>
              <a:p>
                <a:endParaRPr lang="pt-BR" sz="19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19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sz="19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sz="19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pt-BR" sz="1900" b="0" i="1" smtClean="0">
                                  <a:latin typeface="Cambria Math"/>
                                </a:rPr>
                                <m:t>    </m:t>
                              </m:r>
                              <m:r>
                                <a:rPr lang="pt-BR" sz="1900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pt-BR" sz="1900" i="1" smtClean="0">
                                  <a:latin typeface="Cambria Math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pt-BR" sz="1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1900" b="0" i="1" smtClean="0">
                                      <a:latin typeface="Cambria Math"/>
                                    </a:rPr>
                                    <m:t>−2</m:t>
                                  </m:r>
                                </m:e>
                                <m:sup>
                                  <m:r>
                                    <a:rPr lang="pt-BR" sz="1900" b="0" i="1" smtClean="0">
                                      <a:latin typeface="Cambria Math"/>
                                    </a:rPr>
                                    <m:t>+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r>
                            <a:rPr lang="pt-BR" sz="1900" b="0" i="1" smtClean="0">
                              <a:latin typeface="Cambria Math"/>
                            </a:rPr>
                            <m:t>  </m:t>
                          </m:r>
                          <m:r>
                            <a:rPr lang="pt-BR" sz="1900" b="0" i="1" smtClean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pt-BR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9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pt-BR" sz="1900" b="0" i="1" smtClean="0">
                              <a:latin typeface="Cambria Math"/>
                            </a:rPr>
                            <m:t>=</m:t>
                          </m:r>
                        </m:e>
                      </m:func>
                      <m:r>
                        <a:rPr lang="pt-BR" sz="1900" b="0" i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pt-BR" sz="1900" dirty="0"/>
              </a:p>
              <a:p>
                <a:endParaRPr lang="pt-BR" sz="19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19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sz="19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sz="19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pt-BR" sz="1900" b="0" i="1" smtClean="0">
                                  <a:latin typeface="Cambria Math"/>
                                </a:rPr>
                                <m:t>    </m:t>
                              </m:r>
                              <m:r>
                                <a:rPr lang="pt-BR" sz="1900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pt-BR" sz="1900" i="1" smtClean="0">
                                  <a:latin typeface="Cambria Math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pt-BR" sz="1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1900" b="0" i="1" smtClean="0">
                                      <a:latin typeface="Cambria Math"/>
                                    </a:rPr>
                                    <m:t>−2</m:t>
                                  </m:r>
                                </m:e>
                                <m:sup>
                                  <m:r>
                                    <a:rPr lang="pt-BR" sz="1900" b="0" i="1" smtClean="0">
                                      <a:latin typeface="Cambria Math"/>
                                    </a:rPr>
                                    <m:t>−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r>
                            <a:rPr lang="pt-BR" sz="1900" b="0" i="1" smtClean="0">
                              <a:latin typeface="Cambria Math"/>
                            </a:rPr>
                            <m:t>  </m:t>
                          </m:r>
                          <m:r>
                            <a:rPr lang="pt-BR" sz="1900" b="0" i="1" smtClean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pt-BR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9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pt-BR" sz="1900" b="0" i="1" smtClean="0">
                              <a:latin typeface="Cambria Math"/>
                            </a:rPr>
                            <m:t>=</m:t>
                          </m:r>
                        </m:e>
                      </m:func>
                      <m:r>
                        <a:rPr lang="pt-BR" sz="1900" b="0" i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pt-BR" sz="1900" dirty="0"/>
              </a:p>
              <a:p>
                <a:endParaRPr lang="pt-BR" sz="19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19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sz="19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sz="19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pt-BR" sz="1900" b="0" i="1" smtClean="0">
                                  <a:latin typeface="Cambria Math"/>
                                </a:rPr>
                                <m:t>    </m:t>
                              </m:r>
                              <m:r>
                                <a:rPr lang="pt-BR" sz="1900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pt-BR" sz="1900" i="1" smtClean="0">
                                  <a:latin typeface="Cambria Math"/>
                                </a:rPr>
                                <m:t>→</m:t>
                              </m:r>
                              <m:r>
                                <a:rPr lang="pt-BR" sz="1900" b="0" i="1" smtClean="0">
                                  <a:latin typeface="Cambria Math"/>
                                </a:rPr>
                                <m:t>−2</m:t>
                              </m:r>
                            </m:lim>
                          </m:limLow>
                        </m:fName>
                        <m:e>
                          <m:r>
                            <a:rPr lang="pt-BR" sz="1900" b="0" i="1" smtClean="0">
                              <a:latin typeface="Cambria Math"/>
                            </a:rPr>
                            <m:t>  </m:t>
                          </m:r>
                          <m:r>
                            <a:rPr lang="pt-BR" sz="1900" b="0" i="1" smtClean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pt-BR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9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pt-BR" sz="1900" b="0" i="1" smtClean="0">
                              <a:latin typeface="Cambria Math"/>
                            </a:rPr>
                            <m:t>=</m:t>
                          </m:r>
                        </m:e>
                      </m:func>
                      <m:r>
                        <a:rPr lang="pt-BR" sz="19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pt-BR" sz="1900" b="0" i="1" dirty="0">
                  <a:latin typeface="Cambria Math"/>
                </a:endParaRPr>
              </a:p>
              <a:p>
                <a:endParaRPr lang="pt-BR" sz="1900" b="0" i="1" dirty="0">
                  <a:latin typeface="Cambria Math"/>
                </a:endParaRPr>
              </a:p>
              <a:p>
                <a:r>
                  <a:rPr lang="pt-BR" sz="1900" b="0" dirty="0"/>
                  <a:t> </a:t>
                </a:r>
                <a14:m>
                  <m:oMath xmlns:m="http://schemas.openxmlformats.org/officeDocument/2006/math">
                    <m:r>
                      <a:rPr lang="pt-BR" sz="1900" b="0" i="0" smtClean="0">
                        <a:latin typeface="Cambria Math"/>
                      </a:rPr>
                      <m:t>   </m:t>
                    </m:r>
                    <m:r>
                      <a:rPr lang="pt-BR" sz="19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pt-BR" sz="1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900" b="0" i="1" smtClean="0">
                            <a:latin typeface="Cambria Math"/>
                          </a:rPr>
                          <m:t>−2</m:t>
                        </m:r>
                      </m:e>
                    </m:d>
                    <m:r>
                      <a:rPr lang="pt-BR" sz="1900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pt-BR" sz="1900" dirty="0"/>
                  <a:t> 1</a:t>
                </a:r>
              </a:p>
              <a:p>
                <a:endParaRPr lang="pt-BR" sz="1900" dirty="0"/>
              </a:p>
              <a:p>
                <a:r>
                  <a:rPr lang="pt-BR" sz="1900" b="0" dirty="0"/>
                  <a:t> </a:t>
                </a:r>
                <a14:m>
                  <m:oMath xmlns:m="http://schemas.openxmlformats.org/officeDocument/2006/math">
                    <m:r>
                      <a:rPr lang="pt-BR" sz="1900" b="0" i="1" smtClean="0">
                        <a:latin typeface="Cambria Math"/>
                      </a:rPr>
                      <m:t>  </m:t>
                    </m:r>
                    <m:r>
                      <a:rPr lang="pt-BR" sz="19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pt-BR" sz="1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900" b="0" i="1" smtClean="0">
                            <a:latin typeface="Cambria Math"/>
                          </a:rPr>
                          <m:t>2</m:t>
                        </m:r>
                      </m:e>
                    </m:d>
                    <m:r>
                      <a:rPr lang="pt-BR" sz="1900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pt-BR" sz="1900" dirty="0"/>
                  <a:t> Não existe</a:t>
                </a:r>
              </a:p>
              <a:p>
                <a:endParaRPr lang="pt-BR" sz="1900" dirty="0"/>
              </a:p>
              <a:p>
                <a:endParaRPr lang="pt-BR" sz="1900" dirty="0"/>
              </a:p>
              <a:p>
                <a:endParaRPr lang="pt-BR" sz="1900" dirty="0"/>
              </a:p>
            </p:txBody>
          </p:sp>
        </mc:Choice>
        <mc:Fallback>
          <p:sp>
            <p:nvSpPr>
              <p:cNvPr id="3" name="CaixaDe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2949" y="1124744"/>
                <a:ext cx="2813142" cy="5900461"/>
              </a:xfrm>
              <a:prstGeom prst="rect">
                <a:avLst/>
              </a:prstGeom>
              <a:blipFill>
                <a:blip r:embed="rId3"/>
                <a:stretch>
                  <a:fillRect t="-620" r="-151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314" name="Imagem 11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999" y="1700808"/>
            <a:ext cx="3934473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tângulo 4"/>
          <p:cNvSpPr/>
          <p:nvPr/>
        </p:nvSpPr>
        <p:spPr>
          <a:xfrm>
            <a:off x="611560" y="1484784"/>
            <a:ext cx="4392488" cy="32403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logo_unesc"/>
          <p:cNvPicPr/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5552276"/>
            <a:ext cx="721866" cy="6850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84036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971600" y="518815"/>
            <a:ext cx="7772400" cy="1470025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2"/>
                </a:solidFill>
                <a:latin typeface="Century Gothic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2"/>
                </a:solidFill>
                <a:latin typeface="Century Gothic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2"/>
                </a:solidFill>
                <a:latin typeface="Century Gothic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2"/>
                </a:solidFill>
                <a:latin typeface="Century Gothic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2"/>
                </a:solidFill>
                <a:latin typeface="Century Gothic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2"/>
                </a:solidFill>
                <a:latin typeface="Century Gothic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2"/>
                </a:solidFill>
                <a:latin typeface="Century Gothic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2"/>
                </a:solidFill>
                <a:latin typeface="Century Gothic" pitchFamily="34" charset="0"/>
              </a:defRPr>
            </a:lvl9pPr>
          </a:lstStyle>
          <a:p>
            <a:r>
              <a:rPr lang="pt-BR" sz="3600" b="1" dirty="0"/>
              <a:t>ANÁLISE GRÁFICA DE LIMITES - VIII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ixaDeTexto 2"/>
              <p:cNvSpPr txBox="1"/>
              <p:nvPr/>
            </p:nvSpPr>
            <p:spPr>
              <a:xfrm>
                <a:off x="5436096" y="1124744"/>
                <a:ext cx="2239909" cy="58230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func>
                      <m:funcPr>
                        <m:ctrlPr>
                          <a:rPr lang="pt-BR" sz="19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sz="19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BR" sz="1900" i="0" smtClean="0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pt-BR" sz="1900" b="0" i="1" smtClean="0">
                                <a:latin typeface="Cambria Math"/>
                              </a:rPr>
                              <m:t>    </m:t>
                            </m:r>
                            <m:r>
                              <a:rPr lang="pt-BR" sz="1900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pt-BR" sz="1900" i="1" smtClean="0">
                                <a:latin typeface="Cambria Math"/>
                              </a:rPr>
                              <m:t>→</m:t>
                            </m:r>
                            <m:sSup>
                              <m:sSupPr>
                                <m:ctrlPr>
                                  <a:rPr lang="pt-BR" sz="19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pt-BR" sz="19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pt-BR" sz="19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t-BR" sz="1900" i="1" smtClean="0">
                                            <a:latin typeface="Cambria Math"/>
                                            <a:ea typeface="Cambria Math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pt-BR" sz="1900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pt-BR" sz="1900" b="0" i="1" smtClean="0">
                                    <a:latin typeface="Cambria Math"/>
                                  </a:rPr>
                                  <m:t>+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pt-BR" sz="1900" b="0" i="1" smtClean="0">
                            <a:latin typeface="Cambria Math"/>
                          </a:rPr>
                          <m:t>  </m:t>
                        </m:r>
                        <m:r>
                          <a:rPr lang="pt-BR" sz="1900" b="0" i="1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pt-BR" sz="19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900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pt-BR" sz="1900" b="0" i="1" smtClean="0">
                            <a:latin typeface="Cambria Math"/>
                          </a:rPr>
                          <m:t>=</m:t>
                        </m:r>
                      </m:e>
                    </m:func>
                  </m:oMath>
                </a14:m>
                <a:r>
                  <a:rPr lang="pt-BR" sz="1900" dirty="0"/>
                  <a:t> 1</a:t>
                </a:r>
              </a:p>
              <a:p>
                <a:endParaRPr lang="pt-BR" sz="1900" dirty="0"/>
              </a:p>
              <a:p>
                <a:pPr/>
                <a14:m>
                  <m:oMath xmlns:m="http://schemas.openxmlformats.org/officeDocument/2006/math">
                    <m:func>
                      <m:funcPr>
                        <m:ctrlPr>
                          <a:rPr lang="pt-BR" sz="19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sz="19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BR" sz="1900" i="0" smtClean="0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pt-BR" sz="1900" b="0" i="1" smtClean="0">
                                <a:latin typeface="Cambria Math"/>
                              </a:rPr>
                              <m:t>    </m:t>
                            </m:r>
                            <m:r>
                              <a:rPr lang="pt-BR" sz="1900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pt-BR" sz="1900" i="1" smtClean="0">
                                <a:latin typeface="Cambria Math"/>
                              </a:rPr>
                              <m:t>→</m:t>
                            </m:r>
                            <m:sSup>
                              <m:sSupPr>
                                <m:ctrlPr>
                                  <a:rPr lang="pt-BR" sz="19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pt-BR" sz="19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pt-BR" sz="19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t-BR" sz="1900" i="1" smtClean="0">
                                            <a:latin typeface="Cambria Math"/>
                                            <a:ea typeface="Cambria Math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pt-BR" sz="1900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pt-BR" sz="1900" b="0" i="1" smtClean="0">
                                    <a:latin typeface="Cambria Math"/>
                                  </a:rPr>
                                  <m:t>−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pt-BR" sz="1900" b="0" i="1" smtClean="0">
                            <a:latin typeface="Cambria Math"/>
                          </a:rPr>
                          <m:t>  </m:t>
                        </m:r>
                        <m:r>
                          <a:rPr lang="pt-BR" sz="1900" b="0" i="1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pt-BR" sz="19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900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pt-BR" sz="1900" b="0" i="1" smtClean="0">
                            <a:latin typeface="Cambria Math"/>
                          </a:rPr>
                          <m:t>=</m:t>
                        </m:r>
                      </m:e>
                    </m:func>
                  </m:oMath>
                </a14:m>
                <a:r>
                  <a:rPr lang="pt-BR" sz="1900" dirty="0"/>
                  <a:t> 1</a:t>
                </a:r>
              </a:p>
              <a:p>
                <a:endParaRPr lang="pt-BR" sz="1900" dirty="0"/>
              </a:p>
              <a:p>
                <a:pPr/>
                <a14:m>
                  <m:oMath xmlns:m="http://schemas.openxmlformats.org/officeDocument/2006/math">
                    <m:func>
                      <m:funcPr>
                        <m:ctrlPr>
                          <a:rPr lang="pt-BR" sz="19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sz="19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BR" sz="1900" i="0" smtClean="0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pt-BR" sz="1900" b="0" i="1" smtClean="0">
                                <a:latin typeface="Cambria Math"/>
                              </a:rPr>
                              <m:t>    </m:t>
                            </m:r>
                            <m:r>
                              <a:rPr lang="pt-BR" sz="1900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pt-BR" sz="1900" i="1" smtClean="0">
                                <a:latin typeface="Cambria Math"/>
                              </a:rPr>
                              <m:t>→</m:t>
                            </m:r>
                            <m:d>
                              <m:dPr>
                                <m:ctrlPr>
                                  <a:rPr lang="pt-BR" sz="19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pt-BR" sz="19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sz="1900" i="1" smtClean="0">
                                        <a:latin typeface="Cambria Math"/>
                                        <a:ea typeface="Cambria Math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pt-BR" sz="19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lim>
                        </m:limLow>
                      </m:fName>
                      <m:e>
                        <m:r>
                          <a:rPr lang="pt-BR" sz="1900" b="0" i="1" smtClean="0">
                            <a:latin typeface="Cambria Math"/>
                          </a:rPr>
                          <m:t>  </m:t>
                        </m:r>
                        <m:r>
                          <a:rPr lang="pt-BR" sz="1900" b="0" i="1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pt-BR" sz="19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900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pt-BR" sz="1900" b="0" i="1" smtClean="0">
                            <a:latin typeface="Cambria Math"/>
                          </a:rPr>
                          <m:t>=</m:t>
                        </m:r>
                      </m:e>
                    </m:func>
                  </m:oMath>
                </a14:m>
                <a:r>
                  <a:rPr lang="pt-BR" sz="1900" dirty="0"/>
                  <a:t> 1</a:t>
                </a:r>
              </a:p>
              <a:p>
                <a:endParaRPr lang="pt-BR" sz="1900" dirty="0"/>
              </a:p>
              <a:p>
                <a:pPr/>
                <a14:m>
                  <m:oMath xmlns:m="http://schemas.openxmlformats.org/officeDocument/2006/math">
                    <m:func>
                      <m:funcPr>
                        <m:ctrlPr>
                          <a:rPr lang="pt-BR" sz="19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sz="19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BR" sz="1900" i="0" smtClean="0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pt-BR" sz="1900" b="0" i="1" smtClean="0">
                                <a:latin typeface="Cambria Math"/>
                              </a:rPr>
                              <m:t>    </m:t>
                            </m:r>
                            <m:r>
                              <a:rPr lang="pt-BR" sz="1900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pt-BR" sz="1900" i="1" smtClean="0">
                                <a:latin typeface="Cambria Math"/>
                              </a:rPr>
                              <m:t>→</m:t>
                            </m:r>
                            <m:sSup>
                              <m:sSupPr>
                                <m:ctrlPr>
                                  <a:rPr lang="pt-BR" sz="19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pt-BR" sz="19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pt-BR" sz="19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t-BR" sz="1900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  <m:r>
                                          <a:rPr lang="pt-BR" sz="1900" i="1" smtClean="0">
                                            <a:latin typeface="Cambria Math"/>
                                            <a:ea typeface="Cambria Math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pt-BR" sz="1900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pt-BR" sz="1900" b="0" i="1" smtClean="0">
                                    <a:latin typeface="Cambria Math"/>
                                  </a:rPr>
                                  <m:t>+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pt-BR" sz="1900" b="0" i="1" smtClean="0">
                            <a:latin typeface="Cambria Math"/>
                          </a:rPr>
                          <m:t>  </m:t>
                        </m:r>
                        <m:r>
                          <a:rPr lang="pt-BR" sz="1900" b="0" i="1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pt-BR" sz="19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900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pt-BR" sz="1900" b="0" i="1" smtClean="0">
                            <a:latin typeface="Cambria Math"/>
                          </a:rPr>
                          <m:t>=</m:t>
                        </m:r>
                      </m:e>
                    </m:func>
                  </m:oMath>
                </a14:m>
                <a:r>
                  <a:rPr lang="pt-BR" sz="1900" dirty="0"/>
                  <a:t> -1</a:t>
                </a:r>
              </a:p>
              <a:p>
                <a:endParaRPr lang="pt-BR" sz="1900" dirty="0"/>
              </a:p>
              <a:p>
                <a:pPr/>
                <a14:m>
                  <m:oMath xmlns:m="http://schemas.openxmlformats.org/officeDocument/2006/math">
                    <m:func>
                      <m:funcPr>
                        <m:ctrlPr>
                          <a:rPr lang="pt-BR" sz="19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sz="19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BR" sz="1900" i="0" smtClean="0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pt-BR" sz="1900" b="0" i="1" smtClean="0">
                                <a:latin typeface="Cambria Math"/>
                              </a:rPr>
                              <m:t>    </m:t>
                            </m:r>
                            <m:r>
                              <a:rPr lang="pt-BR" sz="1900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pt-BR" sz="1900" i="1" smtClean="0">
                                <a:latin typeface="Cambria Math"/>
                              </a:rPr>
                              <m:t>→</m:t>
                            </m:r>
                            <m:sSup>
                              <m:sSupPr>
                                <m:ctrlPr>
                                  <a:rPr lang="pt-BR" sz="19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pt-BR" sz="19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pt-BR" sz="19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t-BR" sz="1900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  <m:r>
                                          <a:rPr lang="pt-BR" sz="1900" i="1" smtClean="0">
                                            <a:latin typeface="Cambria Math"/>
                                            <a:ea typeface="Cambria Math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pt-BR" sz="1900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pt-BR" sz="1900" b="0" i="1" smtClean="0">
                                    <a:latin typeface="Cambria Math"/>
                                  </a:rPr>
                                  <m:t>−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pt-BR" sz="1900" b="0" i="1" smtClean="0">
                            <a:latin typeface="Cambria Math"/>
                          </a:rPr>
                          <m:t>  </m:t>
                        </m:r>
                        <m:r>
                          <a:rPr lang="pt-BR" sz="1900" b="0" i="1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pt-BR" sz="19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900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pt-BR" sz="1900" b="0" i="1" smtClean="0">
                            <a:latin typeface="Cambria Math"/>
                          </a:rPr>
                          <m:t>=</m:t>
                        </m:r>
                      </m:e>
                    </m:func>
                  </m:oMath>
                </a14:m>
                <a:r>
                  <a:rPr lang="pt-BR" sz="1900" dirty="0"/>
                  <a:t> -1</a:t>
                </a:r>
              </a:p>
              <a:p>
                <a:endParaRPr lang="pt-BR" sz="1900" dirty="0"/>
              </a:p>
              <a:p>
                <a:pPr/>
                <a14:m>
                  <m:oMath xmlns:m="http://schemas.openxmlformats.org/officeDocument/2006/math">
                    <m:func>
                      <m:funcPr>
                        <m:ctrlPr>
                          <a:rPr lang="pt-BR" sz="19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sz="19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BR" sz="1900" i="0" smtClean="0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pt-BR" sz="1900" b="0" i="1" smtClean="0">
                                <a:latin typeface="Cambria Math"/>
                              </a:rPr>
                              <m:t>    </m:t>
                            </m:r>
                            <m:r>
                              <a:rPr lang="pt-BR" sz="1900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pt-BR" sz="1900" i="1" smtClean="0">
                                <a:latin typeface="Cambria Math"/>
                              </a:rPr>
                              <m:t>→</m:t>
                            </m:r>
                            <m:d>
                              <m:dPr>
                                <m:ctrlPr>
                                  <a:rPr lang="pt-BR" sz="19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pt-BR" sz="19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sz="19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  <m:r>
                                      <a:rPr lang="pt-BR" sz="1900" i="1" smtClean="0">
                                        <a:latin typeface="Cambria Math"/>
                                        <a:ea typeface="Cambria Math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pt-BR" sz="19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lim>
                        </m:limLow>
                      </m:fName>
                      <m:e>
                        <m:r>
                          <a:rPr lang="pt-BR" sz="1900" b="0" i="1" smtClean="0">
                            <a:latin typeface="Cambria Math"/>
                          </a:rPr>
                          <m:t>  </m:t>
                        </m:r>
                        <m:r>
                          <a:rPr lang="pt-BR" sz="1900" b="0" i="1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pt-BR" sz="19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900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pt-BR" sz="1900" b="0" i="1" smtClean="0">
                            <a:latin typeface="Cambria Math"/>
                          </a:rPr>
                          <m:t>=</m:t>
                        </m:r>
                      </m:e>
                    </m:func>
                  </m:oMath>
                </a14:m>
                <a:r>
                  <a:rPr lang="pt-BR" sz="1900" dirty="0"/>
                  <a:t> -1</a:t>
                </a:r>
              </a:p>
              <a:p>
                <a:endParaRPr lang="pt-BR" sz="1900" dirty="0"/>
              </a:p>
              <a:p>
                <a:endParaRPr lang="pt-BR" sz="1900" dirty="0"/>
              </a:p>
              <a:p>
                <a:endParaRPr lang="pt-BR" sz="1900" dirty="0"/>
              </a:p>
            </p:txBody>
          </p:sp>
        </mc:Choice>
        <mc:Fallback>
          <p:sp>
            <p:nvSpPr>
              <p:cNvPr id="3" name="CaixaDe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096" y="1124744"/>
                <a:ext cx="2239909" cy="5823004"/>
              </a:xfrm>
              <a:prstGeom prst="rect">
                <a:avLst/>
              </a:prstGeom>
              <a:blipFill>
                <a:blip r:embed="rId3"/>
                <a:stretch>
                  <a:fillRect t="-628" r="-163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338" name="Imagem 12" descr="Imagem relacionada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625"/>
          <a:stretch>
            <a:fillRect/>
          </a:stretch>
        </p:blipFill>
        <p:spPr bwMode="auto">
          <a:xfrm>
            <a:off x="683568" y="1688324"/>
            <a:ext cx="4464496" cy="2077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tângulo 4"/>
          <p:cNvSpPr/>
          <p:nvPr/>
        </p:nvSpPr>
        <p:spPr>
          <a:xfrm>
            <a:off x="611560" y="1484784"/>
            <a:ext cx="4824536" cy="28083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logo_unesc"/>
          <p:cNvPicPr/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5552276"/>
            <a:ext cx="721866" cy="6850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95618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971600" y="518815"/>
            <a:ext cx="7772400" cy="1470025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2"/>
                </a:solidFill>
                <a:latin typeface="Century Gothic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2"/>
                </a:solidFill>
                <a:latin typeface="Century Gothic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2"/>
                </a:solidFill>
                <a:latin typeface="Century Gothic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2"/>
                </a:solidFill>
                <a:latin typeface="Century Gothic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2"/>
                </a:solidFill>
                <a:latin typeface="Century Gothic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2"/>
                </a:solidFill>
                <a:latin typeface="Century Gothic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2"/>
                </a:solidFill>
                <a:latin typeface="Century Gothic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2"/>
                </a:solidFill>
                <a:latin typeface="Century Gothic" pitchFamily="34" charset="0"/>
              </a:defRPr>
            </a:lvl9pPr>
          </a:lstStyle>
          <a:p>
            <a:r>
              <a:rPr lang="pt-BR" sz="3600" b="1" dirty="0"/>
              <a:t>ANÁLISE GRÁFICA DE LIMITES - IX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ixaDeTexto 2"/>
              <p:cNvSpPr txBox="1"/>
              <p:nvPr/>
            </p:nvSpPr>
            <p:spPr>
              <a:xfrm>
                <a:off x="5580112" y="1445311"/>
                <a:ext cx="3329566" cy="44993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pt-BR" sz="2400" dirty="0"/>
              </a:p>
              <a:p>
                <a:pPr/>
                <a14:m>
                  <m:oMath xmlns:m="http://schemas.openxmlformats.org/officeDocument/2006/math">
                    <m:func>
                      <m:funcPr>
                        <m:ctrlPr>
                          <a:rPr lang="pt-BR" sz="24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sz="24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BR" sz="2400" i="0" smtClean="0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pt-BR" sz="2400" b="0" i="1" smtClean="0">
                                <a:latin typeface="Cambria Math"/>
                              </a:rPr>
                              <m:t>    </m:t>
                            </m:r>
                            <m:r>
                              <a:rPr lang="pt-BR" sz="2400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pt-BR" sz="2400" i="1" smtClean="0">
                                <a:latin typeface="Cambria Math"/>
                              </a:rPr>
                              <m:t>→</m:t>
                            </m:r>
                            <m:sSup>
                              <m:sSupPr>
                                <m:ctrlP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sz="2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sup>
                                <m:r>
                                  <a:rPr lang="pt-BR" sz="2400" b="0" i="1" smtClean="0">
                                    <a:latin typeface="Cambria Math"/>
                                  </a:rPr>
                                  <m:t>+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pt-BR" sz="2400" b="0" i="1" smtClean="0">
                            <a:latin typeface="Cambria Math"/>
                          </a:rPr>
                          <m:t>  </m:t>
                        </m:r>
                        <m:r>
                          <a:rPr lang="pt-BR" sz="2400" b="0" i="1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400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pt-BR" sz="2400" b="0" i="1" smtClean="0">
                            <a:latin typeface="Cambria Math"/>
                          </a:rPr>
                          <m:t>=</m:t>
                        </m:r>
                      </m:e>
                    </m:func>
                  </m:oMath>
                </a14:m>
                <a:r>
                  <a:rPr lang="pt-BR" sz="2400" dirty="0"/>
                  <a:t> 0</a:t>
                </a:r>
              </a:p>
              <a:p>
                <a:endParaRPr lang="pt-BR" sz="2400" dirty="0"/>
              </a:p>
              <a:p>
                <a:pPr/>
                <a14:m>
                  <m:oMath xmlns:m="http://schemas.openxmlformats.org/officeDocument/2006/math">
                    <m:func>
                      <m:funcPr>
                        <m:ctrlPr>
                          <a:rPr lang="pt-BR" sz="24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sz="24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BR" sz="2400" i="0" smtClean="0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pt-BR" sz="2400" b="0" i="1" smtClean="0">
                                <a:latin typeface="Cambria Math"/>
                              </a:rPr>
                              <m:t>    </m:t>
                            </m:r>
                            <m:r>
                              <a:rPr lang="pt-BR" sz="2400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pt-BR" sz="2400" i="1" smtClean="0">
                                <a:latin typeface="Cambria Math"/>
                              </a:rPr>
                              <m:t>→</m:t>
                            </m:r>
                            <m:sSup>
                              <m:sSupPr>
                                <m:ctrlP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sz="2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sup>
                                <m:r>
                                  <a:rPr lang="pt-BR" sz="2400" b="0" i="1" smtClean="0">
                                    <a:latin typeface="Cambria Math"/>
                                  </a:rPr>
                                  <m:t>−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pt-BR" sz="2400" b="0" i="1" smtClean="0">
                            <a:latin typeface="Cambria Math"/>
                          </a:rPr>
                          <m:t>  </m:t>
                        </m:r>
                        <m:r>
                          <a:rPr lang="pt-BR" sz="2400" b="0" i="1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400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pt-BR" sz="2400" b="0" i="1" smtClean="0">
                            <a:latin typeface="Cambria Math"/>
                          </a:rPr>
                          <m:t>=</m:t>
                        </m:r>
                      </m:e>
                    </m:func>
                  </m:oMath>
                </a14:m>
                <a:r>
                  <a:rPr lang="pt-BR" sz="2400" dirty="0"/>
                  <a:t> 2</a:t>
                </a:r>
              </a:p>
              <a:p>
                <a:endParaRPr lang="pt-BR" sz="2400" dirty="0"/>
              </a:p>
              <a:p>
                <a:pPr/>
                <a14:m>
                  <m:oMath xmlns:m="http://schemas.openxmlformats.org/officeDocument/2006/math">
                    <m:func>
                      <m:funcPr>
                        <m:ctrlPr>
                          <a:rPr lang="pt-BR" sz="24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sz="24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BR" sz="2400" i="0" smtClean="0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pt-BR" sz="2400" b="0" i="1" smtClean="0">
                                <a:latin typeface="Cambria Math"/>
                              </a:rPr>
                              <m:t>    </m:t>
                            </m:r>
                            <m:r>
                              <a:rPr lang="pt-BR" sz="2400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pt-BR" sz="2400" i="1" smtClean="0">
                                <a:latin typeface="Cambria Math"/>
                              </a:rPr>
                              <m:t>→</m:t>
                            </m:r>
                            <m:r>
                              <a:rPr lang="pt-BR" sz="2400" b="0" i="1" smtClean="0">
                                <a:latin typeface="Cambria Math"/>
                              </a:rPr>
                              <m:t>1</m:t>
                            </m:r>
                          </m:lim>
                        </m:limLow>
                      </m:fName>
                      <m:e>
                        <m:r>
                          <a:rPr lang="pt-BR" sz="2400" b="0" i="1" smtClean="0">
                            <a:latin typeface="Cambria Math"/>
                          </a:rPr>
                          <m:t>  </m:t>
                        </m:r>
                        <m:r>
                          <a:rPr lang="pt-BR" sz="2400" b="0" i="1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400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pt-BR" sz="2400" b="0" i="1" smtClean="0">
                            <a:latin typeface="Cambria Math"/>
                          </a:rPr>
                          <m:t>=</m:t>
                        </m:r>
                      </m:e>
                    </m:func>
                  </m:oMath>
                </a14:m>
                <a:r>
                  <a:rPr lang="pt-BR" sz="2400" dirty="0"/>
                  <a:t> </a:t>
                </a:r>
                <a:r>
                  <a:rPr lang="pt-BR" sz="2000" dirty="0"/>
                  <a:t>Não existe</a:t>
                </a:r>
              </a:p>
              <a:p>
                <a:pPr/>
                <a:endParaRPr lang="pt-BR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pt-BR" sz="2400" b="0" i="0" smtClean="0">
                          <a:latin typeface="Cambria Math" panose="02040503050406030204" pitchFamily="18" charset="0"/>
                        </a:rPr>
                        <m:t>ã</m:t>
                      </m:r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lang="pt-BR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existe</m:t>
                      </m:r>
                    </m:oMath>
                  </m:oMathPara>
                </a14:m>
                <a:endParaRPr lang="pt-BR" sz="2400" dirty="0"/>
              </a:p>
              <a:p>
                <a:endParaRPr lang="pt-BR" sz="2400" dirty="0"/>
              </a:p>
              <a:p>
                <a:endParaRPr lang="pt-BR" sz="2400" dirty="0"/>
              </a:p>
              <a:p>
                <a:endParaRPr lang="pt-BR" sz="2400" dirty="0"/>
              </a:p>
            </p:txBody>
          </p:sp>
        </mc:Choice>
        <mc:Fallback>
          <p:sp>
            <p:nvSpPr>
              <p:cNvPr id="3" name="CaixaDe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112" y="1445311"/>
                <a:ext cx="3329566" cy="4499309"/>
              </a:xfrm>
              <a:prstGeom prst="rect">
                <a:avLst/>
              </a:prstGeom>
              <a:blipFill>
                <a:blip r:embed="rId3"/>
                <a:stretch>
                  <a:fillRect r="-9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362" name="Imagem 15" descr="Imagem relacionada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628800"/>
            <a:ext cx="3993884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tângulo 4"/>
          <p:cNvSpPr/>
          <p:nvPr/>
        </p:nvSpPr>
        <p:spPr>
          <a:xfrm>
            <a:off x="611560" y="1484784"/>
            <a:ext cx="4824536" cy="33123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logo_unesc"/>
          <p:cNvPicPr/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5552276"/>
            <a:ext cx="721866" cy="6850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27598025"/>
      </p:ext>
    </p:extLst>
  </p:cSld>
  <p:clrMapOvr>
    <a:masterClrMapping/>
  </p:clrMapOvr>
</p:sld>
</file>

<file path=ppt/theme/theme1.xml><?xml version="1.0" encoding="utf-8"?>
<a:theme xmlns:a="http://schemas.openxmlformats.org/drawingml/2006/main" name="Modelo de design vertical e horizontal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6666"/>
        </a:dk1>
        <a:lt1>
          <a:srgbClr val="FFFFFF"/>
        </a:lt1>
        <a:dk2>
          <a:srgbClr val="5E761C"/>
        </a:dk2>
        <a:lt2>
          <a:srgbClr val="777777"/>
        </a:lt2>
        <a:accent1>
          <a:srgbClr val="D5F470"/>
        </a:accent1>
        <a:accent2>
          <a:srgbClr val="EDCCFB"/>
        </a:accent2>
        <a:accent3>
          <a:srgbClr val="FFFFFF"/>
        </a:accent3>
        <a:accent4>
          <a:srgbClr val="005656"/>
        </a:accent4>
        <a:accent5>
          <a:srgbClr val="E7F8BB"/>
        </a:accent5>
        <a:accent6>
          <a:srgbClr val="D7B9E3"/>
        </a:accent6>
        <a:hlink>
          <a:srgbClr val="FF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5F470"/>
        </a:accent1>
        <a:accent2>
          <a:srgbClr val="EDC9FB"/>
        </a:accent2>
        <a:accent3>
          <a:srgbClr val="FFFFFF"/>
        </a:accent3>
        <a:accent4>
          <a:srgbClr val="000000"/>
        </a:accent4>
        <a:accent5>
          <a:srgbClr val="E7F8BB"/>
        </a:accent5>
        <a:accent6>
          <a:srgbClr val="D7B6E3"/>
        </a:accent6>
        <a:hlink>
          <a:srgbClr val="BFC3F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6600"/>
        </a:dk2>
        <a:lt2>
          <a:srgbClr val="808080"/>
        </a:lt2>
        <a:accent1>
          <a:srgbClr val="FF6237"/>
        </a:accent1>
        <a:accent2>
          <a:srgbClr val="5F7BF1"/>
        </a:accent2>
        <a:accent3>
          <a:srgbClr val="FFFFFF"/>
        </a:accent3>
        <a:accent4>
          <a:srgbClr val="000000"/>
        </a:accent4>
        <a:accent5>
          <a:srgbClr val="FFB7AE"/>
        </a:accent5>
        <a:accent6>
          <a:srgbClr val="556FDA"/>
        </a:accent6>
        <a:hlink>
          <a:srgbClr val="15DF1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663300"/>
        </a:dk2>
        <a:lt2>
          <a:srgbClr val="808080"/>
        </a:lt2>
        <a:accent1>
          <a:srgbClr val="76C082"/>
        </a:accent1>
        <a:accent2>
          <a:srgbClr val="E3B06D"/>
        </a:accent2>
        <a:accent3>
          <a:srgbClr val="FFFFFF"/>
        </a:accent3>
        <a:accent4>
          <a:srgbClr val="000000"/>
        </a:accent4>
        <a:accent5>
          <a:srgbClr val="BDDCC1"/>
        </a:accent5>
        <a:accent6>
          <a:srgbClr val="CE9F62"/>
        </a:accent6>
        <a:hlink>
          <a:srgbClr val="D8EC42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318</TotalTime>
  <Words>316</Words>
  <Application>Microsoft Office PowerPoint</Application>
  <PresentationFormat>Apresentação na tela (4:3)</PresentationFormat>
  <Paragraphs>168</Paragraphs>
  <Slides>16</Slides>
  <Notes>10</Notes>
  <HiddenSlides>0</HiddenSlides>
  <MMClips>0</MMClips>
  <ScaleCrop>false</ScaleCrop>
  <HeadingPairs>
    <vt:vector size="8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3" baseType="lpstr">
      <vt:lpstr>굴림</vt:lpstr>
      <vt:lpstr>Arial</vt:lpstr>
      <vt:lpstr>Calibri</vt:lpstr>
      <vt:lpstr>Cambria Math</vt:lpstr>
      <vt:lpstr>Century Gothic</vt:lpstr>
      <vt:lpstr>Modelo de design vertical e horizontal</vt:lpstr>
      <vt:lpstr>Equação</vt:lpstr>
      <vt:lpstr>Apresentação do PowerPoint</vt:lpstr>
      <vt:lpstr>Apresentação do PowerPoint</vt:lpstr>
      <vt:lpstr>Acadêmico(a): Lucas Orestes Fabris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GRÁFICA DE LIMITES - I</dc:title>
  <dc:creator>Windows User</dc:creator>
  <cp:lastModifiedBy>Lucas Fabris</cp:lastModifiedBy>
  <cp:revision>28</cp:revision>
  <cp:lastPrinted>2019-08-27T21:28:13Z</cp:lastPrinted>
  <dcterms:created xsi:type="dcterms:W3CDTF">2019-08-27T19:47:28Z</dcterms:created>
  <dcterms:modified xsi:type="dcterms:W3CDTF">2020-04-02T01:50:26Z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TC100690401046</vt:lpwstr>
  </property>
</Properties>
</file>