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7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3920" y="1340640"/>
            <a:ext cx="49006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13920" y="3088800"/>
            <a:ext cx="49006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3920" y="1340640"/>
            <a:ext cx="23914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825280" y="1340640"/>
            <a:ext cx="23914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313920" y="3088800"/>
            <a:ext cx="23914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2825280" y="3088800"/>
            <a:ext cx="23914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3920" y="1340640"/>
            <a:ext cx="15778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971000" y="1340640"/>
            <a:ext cx="15778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3628080" y="1340640"/>
            <a:ext cx="15778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313920" y="3088800"/>
            <a:ext cx="15778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1971000" y="3088800"/>
            <a:ext cx="15778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3628080" y="3088800"/>
            <a:ext cx="15778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313920" y="1340640"/>
            <a:ext cx="4900680" cy="3346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3920" y="1340640"/>
            <a:ext cx="4900680" cy="334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3920" y="1340640"/>
            <a:ext cx="2391480" cy="334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825280" y="1340640"/>
            <a:ext cx="2391480" cy="334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546480" y="597600"/>
            <a:ext cx="8051040" cy="238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13920" y="1340640"/>
            <a:ext cx="23914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825280" y="1340640"/>
            <a:ext cx="2391480" cy="334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13920" y="3088800"/>
            <a:ext cx="23914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313920" y="1340640"/>
            <a:ext cx="4900680" cy="3346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3920" y="1340640"/>
            <a:ext cx="2391480" cy="334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2825280" y="1340640"/>
            <a:ext cx="23914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2825280" y="3088800"/>
            <a:ext cx="23914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3920" y="1340640"/>
            <a:ext cx="23914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2825280" y="1340640"/>
            <a:ext cx="23914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313920" y="3088800"/>
            <a:ext cx="49006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13920" y="1340640"/>
            <a:ext cx="49006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13920" y="3088800"/>
            <a:ext cx="49006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3920" y="1340640"/>
            <a:ext cx="23914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825280" y="1340640"/>
            <a:ext cx="23914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3920" y="3088800"/>
            <a:ext cx="23914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2825280" y="3088800"/>
            <a:ext cx="23914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13920" y="1340640"/>
            <a:ext cx="15778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971000" y="1340640"/>
            <a:ext cx="15778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628080" y="1340640"/>
            <a:ext cx="15778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313920" y="3088800"/>
            <a:ext cx="15778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body"/>
          </p:nvPr>
        </p:nvSpPr>
        <p:spPr>
          <a:xfrm>
            <a:off x="1971000" y="3088800"/>
            <a:ext cx="15778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 type="body"/>
          </p:nvPr>
        </p:nvSpPr>
        <p:spPr>
          <a:xfrm>
            <a:off x="3628080" y="3088800"/>
            <a:ext cx="15778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3920" y="1340640"/>
            <a:ext cx="4900680" cy="334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3920" y="1340640"/>
            <a:ext cx="2391480" cy="334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825280" y="1340640"/>
            <a:ext cx="2391480" cy="334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546480" y="597600"/>
            <a:ext cx="8051040" cy="2381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3920" y="1340640"/>
            <a:ext cx="23914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825280" y="1340640"/>
            <a:ext cx="2391480" cy="334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3920" y="3088800"/>
            <a:ext cx="23914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3920" y="1340640"/>
            <a:ext cx="2391480" cy="334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825280" y="1340640"/>
            <a:ext cx="23914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825280" y="3088800"/>
            <a:ext cx="23914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1800" spc="-1" strike="noStrike"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3920" y="1340640"/>
            <a:ext cx="23914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825280" y="1340640"/>
            <a:ext cx="23914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313920" y="3088800"/>
            <a:ext cx="4900680" cy="15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9600"/>
            <a:ext cx="5409720" cy="51840"/>
          </a:xfrm>
          <a:custGeom>
            <a:avLst/>
            <a:gdLst/>
            <a:ah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f3a346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084600" cy="310680"/>
          </a:xfrm>
          <a:custGeom>
            <a:avLst/>
            <a:gdLst/>
            <a:ahLst/>
            <a:rect l="l" t="t" r="r" b="b"/>
            <a:pathLst>
              <a:path w="9084945" h="311150">
                <a:moveTo>
                  <a:pt x="9044432" y="0"/>
                </a:moveTo>
                <a:lnTo>
                  <a:pt x="0" y="0"/>
                </a:lnTo>
                <a:lnTo>
                  <a:pt x="0" y="310680"/>
                </a:lnTo>
                <a:lnTo>
                  <a:pt x="9044432" y="310680"/>
                </a:lnTo>
                <a:lnTo>
                  <a:pt x="9044432" y="0"/>
                </a:lnTo>
                <a:close/>
                <a:moveTo>
                  <a:pt x="9084945" y="0"/>
                </a:moveTo>
                <a:lnTo>
                  <a:pt x="9071851" y="0"/>
                </a:lnTo>
                <a:lnTo>
                  <a:pt x="9071851" y="310680"/>
                </a:lnTo>
                <a:lnTo>
                  <a:pt x="9084945" y="310680"/>
                </a:lnTo>
                <a:lnTo>
                  <a:pt x="9084945" y="0"/>
                </a:lnTo>
                <a:close/>
              </a:path>
            </a:pathLst>
          </a:custGeom>
          <a:solidFill>
            <a:srgbClr val="444d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42560" y="0"/>
            <a:ext cx="1440" cy="310680"/>
          </a:xfrm>
          <a:custGeom>
            <a:avLst/>
            <a:gdLst/>
            <a:ah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44d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308160"/>
            <a:ext cx="9084600" cy="131760"/>
          </a:xfrm>
          <a:custGeom>
            <a:avLst/>
            <a:gdLst/>
            <a:ahLst/>
            <a:rect l="l" t="t" r="r" b="b"/>
            <a:pathLst>
              <a:path w="9084945" h="132079">
                <a:moveTo>
                  <a:pt x="9044432" y="0"/>
                </a:moveTo>
                <a:lnTo>
                  <a:pt x="0" y="0"/>
                </a:lnTo>
                <a:lnTo>
                  <a:pt x="0" y="91440"/>
                </a:lnTo>
                <a:lnTo>
                  <a:pt x="9044432" y="91440"/>
                </a:lnTo>
                <a:lnTo>
                  <a:pt x="9044432" y="0"/>
                </a:lnTo>
                <a:close/>
                <a:moveTo>
                  <a:pt x="9084945" y="0"/>
                </a:moveTo>
                <a:lnTo>
                  <a:pt x="9071851" y="0"/>
                </a:lnTo>
                <a:lnTo>
                  <a:pt x="9071851" y="131876"/>
                </a:lnTo>
                <a:lnTo>
                  <a:pt x="9084945" y="131876"/>
                </a:lnTo>
                <a:lnTo>
                  <a:pt x="9084945" y="0"/>
                </a:lnTo>
                <a:close/>
              </a:path>
            </a:pathLst>
          </a:custGeom>
          <a:solidFill>
            <a:srgbClr val="f3a34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9142560" y="308160"/>
            <a:ext cx="1440" cy="131760"/>
          </a:xfrm>
          <a:custGeom>
            <a:avLst/>
            <a:gdLst/>
            <a:ahLst/>
            <a:rect l="l" t="t" r="r" b="b"/>
            <a:pathLst>
              <a:path w="1904" h="132079">
                <a:moveTo>
                  <a:pt x="0" y="131878"/>
                </a:moveTo>
                <a:lnTo>
                  <a:pt x="1428" y="131878"/>
                </a:lnTo>
                <a:lnTo>
                  <a:pt x="1428" y="0"/>
                </a:lnTo>
                <a:lnTo>
                  <a:pt x="0" y="0"/>
                </a:lnTo>
                <a:lnTo>
                  <a:pt x="0" y="131878"/>
                </a:lnTo>
                <a:close/>
              </a:path>
            </a:pathLst>
          </a:custGeom>
          <a:solidFill>
            <a:srgbClr val="f3a34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5410080" y="360360"/>
            <a:ext cx="3634560" cy="79560"/>
          </a:xfrm>
          <a:custGeom>
            <a:avLst/>
            <a:gdLst/>
            <a:ahLst/>
            <a:rect l="l" t="t" r="r" b="b"/>
            <a:pathLst>
              <a:path w="3634740" h="80009">
                <a:moveTo>
                  <a:pt x="0" y="79834"/>
                </a:moveTo>
                <a:lnTo>
                  <a:pt x="3634231" y="79834"/>
                </a:lnTo>
                <a:lnTo>
                  <a:pt x="3634231" y="0"/>
                </a:lnTo>
                <a:lnTo>
                  <a:pt x="0" y="0"/>
                </a:lnTo>
                <a:lnTo>
                  <a:pt x="0" y="79834"/>
                </a:lnTo>
                <a:close/>
              </a:path>
            </a:pathLst>
          </a:custGeom>
          <a:solidFill>
            <a:srgbClr val="f3a34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5410080" y="440280"/>
            <a:ext cx="3733560" cy="180000"/>
          </a:xfrm>
          <a:custGeom>
            <a:avLst/>
            <a:gdLst/>
            <a:ahLst/>
            <a:rect l="l" t="t" r="r" b="b"/>
            <a:pathLst>
              <a:path w="3733800" h="180340">
                <a:moveTo>
                  <a:pt x="3733800" y="0"/>
                </a:moveTo>
                <a:lnTo>
                  <a:pt x="3732365" y="0"/>
                </a:lnTo>
                <a:lnTo>
                  <a:pt x="3732365" y="148793"/>
                </a:lnTo>
                <a:lnTo>
                  <a:pt x="3674745" y="148793"/>
                </a:lnTo>
                <a:lnTo>
                  <a:pt x="3674745" y="0"/>
                </a:lnTo>
                <a:lnTo>
                  <a:pt x="3661651" y="0"/>
                </a:lnTo>
                <a:lnTo>
                  <a:pt x="3661651" y="148793"/>
                </a:lnTo>
                <a:lnTo>
                  <a:pt x="3661651" y="179654"/>
                </a:lnTo>
                <a:lnTo>
                  <a:pt x="3634232" y="179654"/>
                </a:lnTo>
                <a:lnTo>
                  <a:pt x="3634232" y="148793"/>
                </a:lnTo>
                <a:lnTo>
                  <a:pt x="3634232" y="0"/>
                </a:lnTo>
                <a:lnTo>
                  <a:pt x="0" y="0"/>
                </a:lnTo>
                <a:lnTo>
                  <a:pt x="0" y="148793"/>
                </a:lnTo>
                <a:lnTo>
                  <a:pt x="0" y="179654"/>
                </a:lnTo>
                <a:lnTo>
                  <a:pt x="0" y="180035"/>
                </a:lnTo>
                <a:lnTo>
                  <a:pt x="3733800" y="180035"/>
                </a:lnTo>
                <a:lnTo>
                  <a:pt x="3733800" y="179654"/>
                </a:lnTo>
                <a:lnTo>
                  <a:pt x="3733800" y="148793"/>
                </a:lnTo>
                <a:lnTo>
                  <a:pt x="3733800" y="0"/>
                </a:lnTo>
                <a:close/>
              </a:path>
            </a:pathLst>
          </a:custGeom>
          <a:solidFill>
            <a:srgbClr val="f3a346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407200" y="497520"/>
            <a:ext cx="3566520" cy="127800"/>
          </a:xfrm>
          <a:custGeom>
            <a:avLst/>
            <a:gdLst/>
            <a:ahLst/>
            <a:rect l="l" t="t" r="r" b="b"/>
            <a:pathLst>
              <a:path w="3566795" h="128270">
                <a:moveTo>
                  <a:pt x="3063240" y="2032"/>
                </a:moveTo>
                <a:lnTo>
                  <a:pt x="3061208" y="0"/>
                </a:lnTo>
                <a:lnTo>
                  <a:pt x="2159" y="0"/>
                </a:lnTo>
                <a:lnTo>
                  <a:pt x="0" y="2032"/>
                </a:lnTo>
                <a:lnTo>
                  <a:pt x="0" y="25400"/>
                </a:lnTo>
                <a:lnTo>
                  <a:pt x="2159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  <a:moveTo>
                  <a:pt x="3566541" y="94234"/>
                </a:moveTo>
                <a:lnTo>
                  <a:pt x="3563874" y="91440"/>
                </a:lnTo>
                <a:lnTo>
                  <a:pt x="1969135" y="91440"/>
                </a:lnTo>
                <a:lnTo>
                  <a:pt x="1966341" y="94234"/>
                </a:lnTo>
                <a:lnTo>
                  <a:pt x="1966341" y="125349"/>
                </a:lnTo>
                <a:lnTo>
                  <a:pt x="1969135" y="128016"/>
                </a:lnTo>
                <a:lnTo>
                  <a:pt x="3563874" y="128016"/>
                </a:lnTo>
                <a:lnTo>
                  <a:pt x="3566541" y="125349"/>
                </a:lnTo>
                <a:lnTo>
                  <a:pt x="3566541" y="94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9084960" y="0"/>
            <a:ext cx="57600" cy="622080"/>
          </a:xfrm>
          <a:custGeom>
            <a:avLst/>
            <a:gdLst/>
            <a:ahLst/>
            <a:rect l="l" t="t" r="r" b="b"/>
            <a:pathLst>
              <a:path w="57784" h="622300">
                <a:moveTo>
                  <a:pt x="57626" y="0"/>
                </a:moveTo>
                <a:lnTo>
                  <a:pt x="0" y="0"/>
                </a:lnTo>
                <a:lnTo>
                  <a:pt x="0" y="621791"/>
                </a:lnTo>
                <a:lnTo>
                  <a:pt x="57626" y="621791"/>
                </a:lnTo>
                <a:lnTo>
                  <a:pt x="57626" y="0"/>
                </a:lnTo>
                <a:close/>
              </a:path>
            </a:pathLst>
          </a:custGeom>
          <a:solidFill>
            <a:srgbClr val="ffffff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025560" y="0"/>
            <a:ext cx="9000" cy="622080"/>
          </a:xfrm>
          <a:custGeom>
            <a:avLst/>
            <a:gdLst/>
            <a:ahLst/>
            <a:rect l="l" t="t" r="r" b="b"/>
            <a:pathLst>
              <a:path w="9525" h="622300">
                <a:moveTo>
                  <a:pt x="9143" y="0"/>
                </a:moveTo>
                <a:lnTo>
                  <a:pt x="0" y="0"/>
                </a:lnTo>
                <a:lnTo>
                  <a:pt x="0" y="621791"/>
                </a:lnTo>
                <a:lnTo>
                  <a:pt x="9143" y="621791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975520" y="0"/>
            <a:ext cx="27720" cy="622080"/>
          </a:xfrm>
          <a:custGeom>
            <a:avLst/>
            <a:gdLst/>
            <a:ahLst/>
            <a:rect l="l" t="t" r="r" b="b"/>
            <a:pathLst>
              <a:path w="27940" h="622300">
                <a:moveTo>
                  <a:pt x="27431" y="0"/>
                </a:moveTo>
                <a:lnTo>
                  <a:pt x="0" y="0"/>
                </a:lnTo>
                <a:lnTo>
                  <a:pt x="0" y="621791"/>
                </a:lnTo>
                <a:lnTo>
                  <a:pt x="27431" y="621791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915760" y="360"/>
            <a:ext cx="54720" cy="585000"/>
          </a:xfrm>
          <a:custGeom>
            <a:avLst/>
            <a:gdLst/>
            <a:ah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6"/>
                </a:lnTo>
                <a:lnTo>
                  <a:pt x="54864" y="585216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8873640" y="360"/>
            <a:ext cx="9000" cy="585000"/>
          </a:xfrm>
          <a:custGeom>
            <a:avLst/>
            <a:gdLst/>
            <a:ahLst/>
            <a:rect l="l" t="t" r="r" b="b"/>
            <a:pathLst>
              <a:path w="9525" h="585470">
                <a:moveTo>
                  <a:pt x="9143" y="0"/>
                </a:moveTo>
                <a:lnTo>
                  <a:pt x="0" y="0"/>
                </a:lnTo>
                <a:lnTo>
                  <a:pt x="0" y="585216"/>
                </a:lnTo>
                <a:lnTo>
                  <a:pt x="9143" y="585216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PlaceHolder 14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3200" spc="-1" strike="noStrike">
                <a:latin typeface="Calibri"/>
              </a:rPr>
              <a:t>Clique para editar o formato do texto do título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313920" y="1340640"/>
            <a:ext cx="4900680" cy="3346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Clique para editar o formato do texto da estrutura de tópicos</a:t>
            </a:r>
            <a:endParaRPr b="0" lang="pt-BR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Calibri"/>
              </a:rPr>
              <a:t>2.º nível da estrutura de tópicos</a:t>
            </a:r>
            <a:endParaRPr b="0" lang="pt-BR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3.º nível da estrutura de tópicos</a:t>
            </a:r>
            <a:endParaRPr b="0" lang="pt-BR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Calibri"/>
              </a:rPr>
              <a:t>4.º nível da estrutura de tópicos</a:t>
            </a:r>
            <a:endParaRPr b="0" lang="pt-BR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5.º nível da estrutura de tópicos</a:t>
            </a:r>
            <a:endParaRPr b="0" lang="pt-BR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6.º nível da estrutura de tópicos</a:t>
            </a:r>
            <a:endParaRPr b="0" lang="pt-BR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7.º nível da estrutura de tópicos</a:t>
            </a:r>
            <a:endParaRPr b="0" lang="pt-BR" sz="1800" spc="-1" strike="noStrike">
              <a:latin typeface="Calibri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EA04F43E-0EEB-4773-867C-BB42E4471C07}" type="slidenum">
              <a:rPr b="0" lang="pt-BR" sz="1400" spc="-1" strike="noStrike">
                <a:solidFill>
                  <a:srgbClr val="b2b2b2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399600"/>
            <a:ext cx="5409720" cy="51840"/>
          </a:xfrm>
          <a:custGeom>
            <a:avLst/>
            <a:gdLst/>
            <a:ah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f3a346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"/>
          <p:cNvSpPr/>
          <p:nvPr/>
        </p:nvSpPr>
        <p:spPr>
          <a:xfrm>
            <a:off x="0" y="0"/>
            <a:ext cx="9084600" cy="310680"/>
          </a:xfrm>
          <a:custGeom>
            <a:avLst/>
            <a:gdLst/>
            <a:ahLst/>
            <a:rect l="l" t="t" r="r" b="b"/>
            <a:pathLst>
              <a:path w="9084945" h="311150">
                <a:moveTo>
                  <a:pt x="9044432" y="0"/>
                </a:moveTo>
                <a:lnTo>
                  <a:pt x="0" y="0"/>
                </a:lnTo>
                <a:lnTo>
                  <a:pt x="0" y="310680"/>
                </a:lnTo>
                <a:lnTo>
                  <a:pt x="9044432" y="310680"/>
                </a:lnTo>
                <a:lnTo>
                  <a:pt x="9044432" y="0"/>
                </a:lnTo>
                <a:close/>
                <a:moveTo>
                  <a:pt x="9084945" y="0"/>
                </a:moveTo>
                <a:lnTo>
                  <a:pt x="9071851" y="0"/>
                </a:lnTo>
                <a:lnTo>
                  <a:pt x="9071851" y="310680"/>
                </a:lnTo>
                <a:lnTo>
                  <a:pt x="9084945" y="310680"/>
                </a:lnTo>
                <a:lnTo>
                  <a:pt x="9084945" y="0"/>
                </a:lnTo>
                <a:close/>
              </a:path>
            </a:pathLst>
          </a:custGeom>
          <a:solidFill>
            <a:srgbClr val="444d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3"/>
          <p:cNvSpPr/>
          <p:nvPr/>
        </p:nvSpPr>
        <p:spPr>
          <a:xfrm>
            <a:off x="9142560" y="0"/>
            <a:ext cx="1440" cy="310680"/>
          </a:xfrm>
          <a:custGeom>
            <a:avLst/>
            <a:gdLst/>
            <a:ah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44d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4"/>
          <p:cNvSpPr/>
          <p:nvPr/>
        </p:nvSpPr>
        <p:spPr>
          <a:xfrm>
            <a:off x="0" y="308160"/>
            <a:ext cx="9084600" cy="131760"/>
          </a:xfrm>
          <a:custGeom>
            <a:avLst/>
            <a:gdLst/>
            <a:ahLst/>
            <a:rect l="l" t="t" r="r" b="b"/>
            <a:pathLst>
              <a:path w="9084945" h="132079">
                <a:moveTo>
                  <a:pt x="9044432" y="0"/>
                </a:moveTo>
                <a:lnTo>
                  <a:pt x="0" y="0"/>
                </a:lnTo>
                <a:lnTo>
                  <a:pt x="0" y="91440"/>
                </a:lnTo>
                <a:lnTo>
                  <a:pt x="9044432" y="91440"/>
                </a:lnTo>
                <a:lnTo>
                  <a:pt x="9044432" y="0"/>
                </a:lnTo>
                <a:close/>
                <a:moveTo>
                  <a:pt x="9084945" y="0"/>
                </a:moveTo>
                <a:lnTo>
                  <a:pt x="9071851" y="0"/>
                </a:lnTo>
                <a:lnTo>
                  <a:pt x="9071851" y="131876"/>
                </a:lnTo>
                <a:lnTo>
                  <a:pt x="9084945" y="131876"/>
                </a:lnTo>
                <a:lnTo>
                  <a:pt x="9084945" y="0"/>
                </a:lnTo>
                <a:close/>
              </a:path>
            </a:pathLst>
          </a:custGeom>
          <a:solidFill>
            <a:srgbClr val="f3a34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"/>
          <p:cNvSpPr/>
          <p:nvPr/>
        </p:nvSpPr>
        <p:spPr>
          <a:xfrm>
            <a:off x="9142560" y="308160"/>
            <a:ext cx="1440" cy="131760"/>
          </a:xfrm>
          <a:custGeom>
            <a:avLst/>
            <a:gdLst/>
            <a:ahLst/>
            <a:rect l="l" t="t" r="r" b="b"/>
            <a:pathLst>
              <a:path w="1904" h="132079">
                <a:moveTo>
                  <a:pt x="0" y="131878"/>
                </a:moveTo>
                <a:lnTo>
                  <a:pt x="1428" y="131878"/>
                </a:lnTo>
                <a:lnTo>
                  <a:pt x="1428" y="0"/>
                </a:lnTo>
                <a:lnTo>
                  <a:pt x="0" y="0"/>
                </a:lnTo>
                <a:lnTo>
                  <a:pt x="0" y="131878"/>
                </a:lnTo>
                <a:close/>
              </a:path>
            </a:pathLst>
          </a:custGeom>
          <a:solidFill>
            <a:srgbClr val="f3a34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"/>
          <p:cNvSpPr/>
          <p:nvPr/>
        </p:nvSpPr>
        <p:spPr>
          <a:xfrm>
            <a:off x="5410080" y="360360"/>
            <a:ext cx="3634560" cy="79560"/>
          </a:xfrm>
          <a:custGeom>
            <a:avLst/>
            <a:gdLst/>
            <a:ahLst/>
            <a:rect l="l" t="t" r="r" b="b"/>
            <a:pathLst>
              <a:path w="3634740" h="80009">
                <a:moveTo>
                  <a:pt x="0" y="79834"/>
                </a:moveTo>
                <a:lnTo>
                  <a:pt x="3634231" y="79834"/>
                </a:lnTo>
                <a:lnTo>
                  <a:pt x="3634231" y="0"/>
                </a:lnTo>
                <a:lnTo>
                  <a:pt x="0" y="0"/>
                </a:lnTo>
                <a:lnTo>
                  <a:pt x="0" y="79834"/>
                </a:lnTo>
                <a:close/>
              </a:path>
            </a:pathLst>
          </a:custGeom>
          <a:solidFill>
            <a:srgbClr val="f3a34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7"/>
          <p:cNvSpPr/>
          <p:nvPr/>
        </p:nvSpPr>
        <p:spPr>
          <a:xfrm>
            <a:off x="5410080" y="440280"/>
            <a:ext cx="3733560" cy="180000"/>
          </a:xfrm>
          <a:custGeom>
            <a:avLst/>
            <a:gdLst/>
            <a:ahLst/>
            <a:rect l="l" t="t" r="r" b="b"/>
            <a:pathLst>
              <a:path w="3733800" h="180340">
                <a:moveTo>
                  <a:pt x="3733800" y="0"/>
                </a:moveTo>
                <a:lnTo>
                  <a:pt x="3732365" y="0"/>
                </a:lnTo>
                <a:lnTo>
                  <a:pt x="3732365" y="148793"/>
                </a:lnTo>
                <a:lnTo>
                  <a:pt x="3674745" y="148793"/>
                </a:lnTo>
                <a:lnTo>
                  <a:pt x="3674745" y="0"/>
                </a:lnTo>
                <a:lnTo>
                  <a:pt x="3661651" y="0"/>
                </a:lnTo>
                <a:lnTo>
                  <a:pt x="3661651" y="148793"/>
                </a:lnTo>
                <a:lnTo>
                  <a:pt x="3661651" y="179654"/>
                </a:lnTo>
                <a:lnTo>
                  <a:pt x="3634232" y="179654"/>
                </a:lnTo>
                <a:lnTo>
                  <a:pt x="3634232" y="148793"/>
                </a:lnTo>
                <a:lnTo>
                  <a:pt x="3634232" y="0"/>
                </a:lnTo>
                <a:lnTo>
                  <a:pt x="0" y="0"/>
                </a:lnTo>
                <a:lnTo>
                  <a:pt x="0" y="148793"/>
                </a:lnTo>
                <a:lnTo>
                  <a:pt x="0" y="179654"/>
                </a:lnTo>
                <a:lnTo>
                  <a:pt x="0" y="180035"/>
                </a:lnTo>
                <a:lnTo>
                  <a:pt x="3733800" y="180035"/>
                </a:lnTo>
                <a:lnTo>
                  <a:pt x="3733800" y="179654"/>
                </a:lnTo>
                <a:lnTo>
                  <a:pt x="3733800" y="148793"/>
                </a:lnTo>
                <a:lnTo>
                  <a:pt x="3733800" y="0"/>
                </a:lnTo>
                <a:close/>
              </a:path>
            </a:pathLst>
          </a:custGeom>
          <a:solidFill>
            <a:srgbClr val="f3a346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8"/>
          <p:cNvSpPr/>
          <p:nvPr/>
        </p:nvSpPr>
        <p:spPr>
          <a:xfrm>
            <a:off x="5407200" y="497520"/>
            <a:ext cx="3566520" cy="127800"/>
          </a:xfrm>
          <a:custGeom>
            <a:avLst/>
            <a:gdLst/>
            <a:ahLst/>
            <a:rect l="l" t="t" r="r" b="b"/>
            <a:pathLst>
              <a:path w="3566795" h="128270">
                <a:moveTo>
                  <a:pt x="3063240" y="2032"/>
                </a:moveTo>
                <a:lnTo>
                  <a:pt x="3061208" y="0"/>
                </a:lnTo>
                <a:lnTo>
                  <a:pt x="2159" y="0"/>
                </a:lnTo>
                <a:lnTo>
                  <a:pt x="0" y="2032"/>
                </a:lnTo>
                <a:lnTo>
                  <a:pt x="0" y="25400"/>
                </a:lnTo>
                <a:lnTo>
                  <a:pt x="2159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  <a:moveTo>
                  <a:pt x="3566541" y="94234"/>
                </a:moveTo>
                <a:lnTo>
                  <a:pt x="3563874" y="91440"/>
                </a:lnTo>
                <a:lnTo>
                  <a:pt x="1969135" y="91440"/>
                </a:lnTo>
                <a:lnTo>
                  <a:pt x="1966341" y="94234"/>
                </a:lnTo>
                <a:lnTo>
                  <a:pt x="1966341" y="125349"/>
                </a:lnTo>
                <a:lnTo>
                  <a:pt x="1969135" y="128016"/>
                </a:lnTo>
                <a:lnTo>
                  <a:pt x="3563874" y="128016"/>
                </a:lnTo>
                <a:lnTo>
                  <a:pt x="3566541" y="125349"/>
                </a:lnTo>
                <a:lnTo>
                  <a:pt x="3566541" y="94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9"/>
          <p:cNvSpPr/>
          <p:nvPr/>
        </p:nvSpPr>
        <p:spPr>
          <a:xfrm>
            <a:off x="9084960" y="0"/>
            <a:ext cx="57600" cy="622080"/>
          </a:xfrm>
          <a:custGeom>
            <a:avLst/>
            <a:gdLst/>
            <a:ahLst/>
            <a:rect l="l" t="t" r="r" b="b"/>
            <a:pathLst>
              <a:path w="57784" h="622300">
                <a:moveTo>
                  <a:pt x="57626" y="0"/>
                </a:moveTo>
                <a:lnTo>
                  <a:pt x="0" y="0"/>
                </a:lnTo>
                <a:lnTo>
                  <a:pt x="0" y="621791"/>
                </a:lnTo>
                <a:lnTo>
                  <a:pt x="57626" y="621791"/>
                </a:lnTo>
                <a:lnTo>
                  <a:pt x="57626" y="0"/>
                </a:lnTo>
                <a:close/>
              </a:path>
            </a:pathLst>
          </a:custGeom>
          <a:solidFill>
            <a:srgbClr val="ffffff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0"/>
          <p:cNvSpPr/>
          <p:nvPr/>
        </p:nvSpPr>
        <p:spPr>
          <a:xfrm>
            <a:off x="9025560" y="0"/>
            <a:ext cx="9000" cy="622080"/>
          </a:xfrm>
          <a:custGeom>
            <a:avLst/>
            <a:gdLst/>
            <a:ahLst/>
            <a:rect l="l" t="t" r="r" b="b"/>
            <a:pathLst>
              <a:path w="9525" h="622300">
                <a:moveTo>
                  <a:pt x="9143" y="0"/>
                </a:moveTo>
                <a:lnTo>
                  <a:pt x="0" y="0"/>
                </a:lnTo>
                <a:lnTo>
                  <a:pt x="0" y="621791"/>
                </a:lnTo>
                <a:lnTo>
                  <a:pt x="9143" y="621791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1"/>
          <p:cNvSpPr/>
          <p:nvPr/>
        </p:nvSpPr>
        <p:spPr>
          <a:xfrm>
            <a:off x="8975520" y="0"/>
            <a:ext cx="27720" cy="622080"/>
          </a:xfrm>
          <a:custGeom>
            <a:avLst/>
            <a:gdLst/>
            <a:ahLst/>
            <a:rect l="l" t="t" r="r" b="b"/>
            <a:pathLst>
              <a:path w="27940" h="622300">
                <a:moveTo>
                  <a:pt x="27431" y="0"/>
                </a:moveTo>
                <a:lnTo>
                  <a:pt x="0" y="0"/>
                </a:lnTo>
                <a:lnTo>
                  <a:pt x="0" y="621791"/>
                </a:lnTo>
                <a:lnTo>
                  <a:pt x="27431" y="621791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2"/>
          <p:cNvSpPr/>
          <p:nvPr/>
        </p:nvSpPr>
        <p:spPr>
          <a:xfrm>
            <a:off x="8915760" y="360"/>
            <a:ext cx="54720" cy="585000"/>
          </a:xfrm>
          <a:custGeom>
            <a:avLst/>
            <a:gdLst/>
            <a:ah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6"/>
                </a:lnTo>
                <a:lnTo>
                  <a:pt x="54864" y="585216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3"/>
          <p:cNvSpPr/>
          <p:nvPr/>
        </p:nvSpPr>
        <p:spPr>
          <a:xfrm>
            <a:off x="8873640" y="360"/>
            <a:ext cx="9000" cy="585000"/>
          </a:xfrm>
          <a:custGeom>
            <a:avLst/>
            <a:gdLst/>
            <a:ahLst/>
            <a:rect l="l" t="t" r="r" b="b"/>
            <a:pathLst>
              <a:path w="9525" h="585470">
                <a:moveTo>
                  <a:pt x="9143" y="0"/>
                </a:moveTo>
                <a:lnTo>
                  <a:pt x="0" y="0"/>
                </a:lnTo>
                <a:lnTo>
                  <a:pt x="0" y="585216"/>
                </a:lnTo>
                <a:lnTo>
                  <a:pt x="9143" y="585216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PlaceHolder 14"/>
          <p:cNvSpPr>
            <a:spLocks noGrp="1"/>
          </p:cNvSpPr>
          <p:nvPr>
            <p:ph type="title"/>
          </p:nvPr>
        </p:nvSpPr>
        <p:spPr>
          <a:xfrm>
            <a:off x="546480" y="597600"/>
            <a:ext cx="8051040" cy="5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3200" spc="-1" strike="noStrike">
                <a:latin typeface="Calibri"/>
              </a:rPr>
              <a:t>Clique para editar o formato do texto do título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68" name="PlaceHolder 15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69" name="PlaceHolder 16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70" name="PlaceHolder 17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A7B377F5-F9A9-4F31-B60F-3CEF1A6164A9}" type="slidenum">
              <a:rPr b="0" lang="pt-BR" sz="1400" spc="-1" strike="noStrike">
                <a:solidFill>
                  <a:srgbClr val="b2b2b2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71" name="PlaceHolder 1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Clique para editar o formato do texto da estrutura de tópicos</a:t>
            </a:r>
            <a:endParaRPr b="0" lang="pt-BR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Calibri"/>
              </a:rPr>
              <a:t>2.º nível da estrutura de tópicos</a:t>
            </a:r>
            <a:endParaRPr b="0" lang="pt-BR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3.º nível da estrutura de tópicos</a:t>
            </a:r>
            <a:endParaRPr b="0" lang="pt-BR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Calibri"/>
              </a:rPr>
              <a:t>4.º nível da estrutura de tópicos</a:t>
            </a:r>
            <a:endParaRPr b="0" lang="pt-BR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5.º nível da estrutura de tópicos</a:t>
            </a:r>
            <a:endParaRPr b="0" lang="pt-BR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6.º nível da estrutura de tópicos</a:t>
            </a:r>
            <a:endParaRPr b="0" lang="pt-BR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7.º nível da estrutura de tópicos</a:t>
            </a:r>
            <a:endParaRPr b="0" lang="pt-BR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10080" y="3893760"/>
            <a:ext cx="3733560" cy="2880"/>
          </a:xfrm>
          <a:custGeom>
            <a:avLst/>
            <a:gdLst/>
            <a:ahLst/>
            <a:rect l="l" t="t" r="r" b="b"/>
            <a:pathLst>
              <a:path w="3733800" h="3175">
                <a:moveTo>
                  <a:pt x="0" y="3174"/>
                </a:moveTo>
                <a:lnTo>
                  <a:pt x="3733800" y="3174"/>
                </a:lnTo>
                <a:lnTo>
                  <a:pt x="3733800" y="0"/>
                </a:lnTo>
                <a:lnTo>
                  <a:pt x="0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f3a34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9" name="Group 2"/>
          <p:cNvGrpSpPr/>
          <p:nvPr/>
        </p:nvGrpSpPr>
        <p:grpSpPr>
          <a:xfrm>
            <a:off x="0" y="0"/>
            <a:ext cx="9143640" cy="4208400"/>
            <a:chOff x="0" y="0"/>
            <a:chExt cx="9143640" cy="4208400"/>
          </a:xfrm>
        </p:grpSpPr>
        <p:sp>
          <p:nvSpPr>
            <p:cNvPr id="110" name="CustomShape 3"/>
            <p:cNvSpPr/>
            <p:nvPr/>
          </p:nvSpPr>
          <p:spPr>
            <a:xfrm>
              <a:off x="5410080" y="3897000"/>
              <a:ext cx="3733560" cy="191880"/>
            </a:xfrm>
            <a:custGeom>
              <a:avLst/>
              <a:gdLst/>
              <a:ahLst/>
              <a:rect l="l" t="t" r="r" b="b"/>
              <a:pathLst>
                <a:path w="3733800" h="192404">
                  <a:moveTo>
                    <a:pt x="3733800" y="0"/>
                  </a:moveTo>
                  <a:lnTo>
                    <a:pt x="0" y="0"/>
                  </a:lnTo>
                  <a:lnTo>
                    <a:pt x="0" y="163957"/>
                  </a:lnTo>
                  <a:lnTo>
                    <a:pt x="0" y="192024"/>
                  </a:lnTo>
                  <a:lnTo>
                    <a:pt x="3733800" y="192024"/>
                  </a:lnTo>
                  <a:lnTo>
                    <a:pt x="3733800" y="163957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f3a346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4"/>
            <p:cNvSpPr/>
            <p:nvPr/>
          </p:nvSpPr>
          <p:spPr>
            <a:xfrm>
              <a:off x="5410080" y="4115160"/>
              <a:ext cx="3733560" cy="9000"/>
            </a:xfrm>
            <a:custGeom>
              <a:avLst/>
              <a:gdLst/>
              <a:ahLst/>
              <a:rect l="l" t="t" r="r" b="b"/>
              <a:pathLst>
                <a:path w="3733800" h="9525">
                  <a:moveTo>
                    <a:pt x="37338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3733800" y="9144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f3a346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5"/>
            <p:cNvSpPr/>
            <p:nvPr/>
          </p:nvSpPr>
          <p:spPr>
            <a:xfrm>
              <a:off x="5410080" y="4164480"/>
              <a:ext cx="1965600" cy="18000"/>
            </a:xfrm>
            <a:custGeom>
              <a:avLst/>
              <a:gdLst/>
              <a:ahLst/>
              <a:rect l="l" t="t" r="r" b="b"/>
              <a:pathLst>
                <a:path w="1965959" h="18414">
                  <a:moveTo>
                    <a:pt x="1965959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965959" y="18288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f3a346">
                <a:alpha val="6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6"/>
            <p:cNvSpPr/>
            <p:nvPr/>
          </p:nvSpPr>
          <p:spPr>
            <a:xfrm>
              <a:off x="5410080" y="4199400"/>
              <a:ext cx="1965600" cy="9000"/>
            </a:xfrm>
            <a:custGeom>
              <a:avLst/>
              <a:gdLst/>
              <a:ahLst/>
              <a:rect l="l" t="t" r="r" b="b"/>
              <a:pathLst>
                <a:path w="1965959" h="9525">
                  <a:moveTo>
                    <a:pt x="1965959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965959" y="9144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f3a346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7"/>
            <p:cNvSpPr/>
            <p:nvPr/>
          </p:nvSpPr>
          <p:spPr>
            <a:xfrm>
              <a:off x="5410080" y="3962520"/>
              <a:ext cx="3566520" cy="135000"/>
            </a:xfrm>
            <a:custGeom>
              <a:avLst/>
              <a:gdLst/>
              <a:ahLst/>
              <a:rect l="l" t="t" r="r" b="b"/>
              <a:pathLst>
                <a:path w="3566795" h="135254">
                  <a:moveTo>
                    <a:pt x="3063240" y="2032"/>
                  </a:moveTo>
                  <a:lnTo>
                    <a:pt x="306120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3061208" y="27432"/>
                  </a:lnTo>
                  <a:lnTo>
                    <a:pt x="3063240" y="25400"/>
                  </a:lnTo>
                  <a:lnTo>
                    <a:pt x="3063240" y="2032"/>
                  </a:lnTo>
                  <a:close/>
                  <a:moveTo>
                    <a:pt x="3566541" y="101346"/>
                  </a:moveTo>
                  <a:lnTo>
                    <a:pt x="3563747" y="98552"/>
                  </a:lnTo>
                  <a:lnTo>
                    <a:pt x="1969008" y="98552"/>
                  </a:lnTo>
                  <a:lnTo>
                    <a:pt x="1966341" y="101346"/>
                  </a:lnTo>
                  <a:lnTo>
                    <a:pt x="1966341" y="132461"/>
                  </a:lnTo>
                  <a:lnTo>
                    <a:pt x="1969008" y="135128"/>
                  </a:lnTo>
                  <a:lnTo>
                    <a:pt x="3563747" y="135128"/>
                  </a:lnTo>
                  <a:lnTo>
                    <a:pt x="3566541" y="132461"/>
                  </a:lnTo>
                  <a:lnTo>
                    <a:pt x="3566541" y="1013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8"/>
            <p:cNvSpPr/>
            <p:nvPr/>
          </p:nvSpPr>
          <p:spPr>
            <a:xfrm>
              <a:off x="0" y="3816360"/>
              <a:ext cx="9143640" cy="77760"/>
            </a:xfrm>
            <a:custGeom>
              <a:avLst/>
              <a:gdLst/>
              <a:ahLst/>
              <a:rect l="l" t="t" r="r" b="b"/>
              <a:pathLst>
                <a:path w="9144000" h="78104">
                  <a:moveTo>
                    <a:pt x="9144000" y="0"/>
                  </a:moveTo>
                  <a:lnTo>
                    <a:pt x="0" y="0"/>
                  </a:lnTo>
                  <a:lnTo>
                    <a:pt x="0" y="75311"/>
                  </a:lnTo>
                  <a:lnTo>
                    <a:pt x="0" y="77597"/>
                  </a:lnTo>
                  <a:lnTo>
                    <a:pt x="9144000" y="77597"/>
                  </a:lnTo>
                  <a:lnTo>
                    <a:pt x="9144000" y="7531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3a346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9"/>
            <p:cNvSpPr/>
            <p:nvPr/>
          </p:nvSpPr>
          <p:spPr>
            <a:xfrm>
              <a:off x="0" y="3701520"/>
              <a:ext cx="9143640" cy="189360"/>
            </a:xfrm>
            <a:custGeom>
              <a:avLst/>
              <a:gdLst/>
              <a:ahLst/>
              <a:rect l="l" t="t" r="r" b="b"/>
              <a:pathLst>
                <a:path w="9144000" h="189864">
                  <a:moveTo>
                    <a:pt x="9144000" y="0"/>
                  </a:moveTo>
                  <a:lnTo>
                    <a:pt x="6414008" y="0"/>
                  </a:lnTo>
                  <a:lnTo>
                    <a:pt x="0" y="0"/>
                  </a:lnTo>
                  <a:lnTo>
                    <a:pt x="0" y="114554"/>
                  </a:lnTo>
                  <a:lnTo>
                    <a:pt x="6414008" y="114554"/>
                  </a:lnTo>
                  <a:lnTo>
                    <a:pt x="6414008" y="189865"/>
                  </a:lnTo>
                  <a:lnTo>
                    <a:pt x="9144000" y="189865"/>
                  </a:lnTo>
                  <a:lnTo>
                    <a:pt x="9144000" y="11455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3a3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0"/>
            <p:cNvSpPr/>
            <p:nvPr/>
          </p:nvSpPr>
          <p:spPr>
            <a:xfrm>
              <a:off x="0" y="0"/>
              <a:ext cx="9143640" cy="3701520"/>
            </a:xfrm>
            <a:custGeom>
              <a:avLst/>
              <a:gdLst/>
              <a:ahLst/>
              <a:rect l="l" t="t" r="r" b="b"/>
              <a:pathLst>
                <a:path w="9144000" h="3702050">
                  <a:moveTo>
                    <a:pt x="9144000" y="0"/>
                  </a:moveTo>
                  <a:lnTo>
                    <a:pt x="0" y="0"/>
                  </a:lnTo>
                  <a:lnTo>
                    <a:pt x="0" y="3701669"/>
                  </a:lnTo>
                  <a:lnTo>
                    <a:pt x="9144000" y="37016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4d2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8" name="TextShape 11"/>
          <p:cNvSpPr txBox="1"/>
          <p:nvPr/>
        </p:nvSpPr>
        <p:spPr>
          <a:xfrm>
            <a:off x="546480" y="2929680"/>
            <a:ext cx="4199040" cy="13543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4400" spc="-1" strike="noStrike">
                <a:solidFill>
                  <a:srgbClr val="ffffff"/>
                </a:solidFill>
                <a:latin typeface="Trebuchet MS"/>
              </a:rPr>
              <a:t>Sistemas</a:t>
            </a:r>
            <a:r>
              <a:rPr b="0" lang="pt-BR" sz="4400" spc="-15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pt-BR" sz="4400" spc="-1" strike="noStrike">
                <a:solidFill>
                  <a:srgbClr val="ffffff"/>
                </a:solidFill>
                <a:latin typeface="Trebuchet MS"/>
              </a:rPr>
              <a:t>Digitais</a:t>
            </a:r>
            <a:endParaRPr b="0" lang="pt-BR" sz="4400" spc="-1" strike="noStrike">
              <a:latin typeface="Calibri"/>
            </a:endParaRPr>
          </a:p>
        </p:txBody>
      </p:sp>
      <p:sp>
        <p:nvSpPr>
          <p:cNvPr id="119" name="CustomShape 12"/>
          <p:cNvSpPr/>
          <p:nvPr/>
        </p:nvSpPr>
        <p:spPr>
          <a:xfrm>
            <a:off x="322200" y="4433760"/>
            <a:ext cx="30603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90440" indent="-178200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Arial"/>
              <a:buChar char="•"/>
            </a:pPr>
            <a:r>
              <a:rPr b="0" lang="pt-BR" sz="2400" spc="-7" strike="noStrike">
                <a:solidFill>
                  <a:srgbClr val="444d25"/>
                </a:solidFill>
                <a:latin typeface="Georgia"/>
              </a:rPr>
              <a:t>Circuitos</a:t>
            </a:r>
            <a:r>
              <a:rPr b="0" lang="pt-BR" sz="2400" spc="-80" strike="noStrike">
                <a:solidFill>
                  <a:srgbClr val="444d25"/>
                </a:solidFill>
                <a:latin typeface="Georgia"/>
              </a:rPr>
              <a:t> 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Aritméticos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0" name="CustomShape 13"/>
          <p:cNvSpPr/>
          <p:nvPr/>
        </p:nvSpPr>
        <p:spPr>
          <a:xfrm>
            <a:off x="531000" y="5611320"/>
            <a:ext cx="4309920" cy="2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4"/>
          <p:cNvSpPr/>
          <p:nvPr/>
        </p:nvSpPr>
        <p:spPr>
          <a:xfrm>
            <a:off x="6874920" y="1699200"/>
            <a:ext cx="2268720" cy="2506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46480" y="597600"/>
            <a:ext cx="38692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Somador </a:t>
            </a:r>
            <a:r>
              <a:rPr b="0" lang="pt-BR" sz="3200" spc="-1" strike="noStrike">
                <a:solidFill>
                  <a:srgbClr val="444d25"/>
                </a:solidFill>
                <a:latin typeface="Trebuchet MS"/>
              </a:rPr>
              <a:t>em</a:t>
            </a:r>
            <a:r>
              <a:rPr b="0" lang="pt-BR" sz="3200" spc="-55" strike="noStrike">
                <a:solidFill>
                  <a:srgbClr val="444d25"/>
                </a:solidFill>
                <a:latin typeface="Trebuchet MS"/>
              </a:rPr>
              <a:t> </a:t>
            </a:r>
            <a:r>
              <a:rPr b="0" lang="pt-BR" sz="3200" spc="-26" strike="noStrike">
                <a:solidFill>
                  <a:srgbClr val="444d25"/>
                </a:solidFill>
                <a:latin typeface="Trebuchet MS"/>
              </a:rPr>
              <a:t>Paralelo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90080" y="1328400"/>
            <a:ext cx="8695800" cy="20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>
            <a:spAutoFit/>
          </a:bodyPr>
          <a:p>
            <a:pPr marL="268560" indent="-256320" algn="just">
              <a:lnSpc>
                <a:spcPts val="2591"/>
              </a:lnSpc>
              <a:spcBef>
                <a:spcPts val="425"/>
              </a:spcBef>
              <a:buClr>
                <a:srgbClr val="e7bb29"/>
              </a:buClr>
              <a:buFont typeface="Arial"/>
              <a:buChar char="•"/>
            </a:pPr>
            <a:r>
              <a:rPr b="0" lang="pt-BR" sz="2400" spc="-1" strike="noStrike">
                <a:latin typeface="Georgia"/>
              </a:rPr>
              <a:t>Para </a:t>
            </a:r>
            <a:r>
              <a:rPr b="0" lang="pt-BR" sz="2400" spc="-7" strike="noStrike">
                <a:latin typeface="Georgia"/>
              </a:rPr>
              <a:t>somar palavras binárias </a:t>
            </a:r>
            <a:r>
              <a:rPr b="0" lang="pt-BR" sz="2400" spc="-1" strike="noStrike">
                <a:latin typeface="Georgia"/>
              </a:rPr>
              <a:t>de </a:t>
            </a:r>
            <a:r>
              <a:rPr b="1" lang="pt-BR" sz="2400" spc="-1" strike="noStrike">
                <a:latin typeface="Georgia"/>
              </a:rPr>
              <a:t>N </a:t>
            </a:r>
            <a:r>
              <a:rPr b="1" lang="pt-BR" sz="2400" spc="-7" strike="noStrike">
                <a:latin typeface="Georgia"/>
              </a:rPr>
              <a:t>bits</a:t>
            </a:r>
            <a:r>
              <a:rPr b="0" lang="pt-BR" sz="2400" spc="-7" strike="noStrike">
                <a:latin typeface="Georgia"/>
              </a:rPr>
              <a:t>, </a:t>
            </a:r>
            <a:r>
              <a:rPr b="0" lang="pt-BR" sz="2400" spc="-1" strike="noStrike">
                <a:latin typeface="Georgia"/>
              </a:rPr>
              <a:t>é </a:t>
            </a:r>
            <a:r>
              <a:rPr b="0" lang="pt-BR" sz="2400" spc="-7" strike="noStrike">
                <a:latin typeface="Georgia"/>
              </a:rPr>
              <a:t>necessário colocar  </a:t>
            </a:r>
            <a:r>
              <a:rPr b="0" lang="pt-BR" sz="2400" spc="-1" strike="noStrike">
                <a:latin typeface="Georgia"/>
              </a:rPr>
              <a:t>em </a:t>
            </a:r>
            <a:r>
              <a:rPr b="0" lang="pt-BR" sz="2400" spc="-7" strike="noStrike">
                <a:latin typeface="Georgia"/>
              </a:rPr>
              <a:t>paralelo </a:t>
            </a:r>
            <a:r>
              <a:rPr b="1" lang="pt-BR" sz="2400" spc="-1" strike="noStrike">
                <a:latin typeface="Georgia"/>
              </a:rPr>
              <a:t>N somadores</a:t>
            </a:r>
            <a:r>
              <a:rPr b="1" lang="pt-BR" sz="2400" spc="-66" strike="noStrike">
                <a:latin typeface="Georgia"/>
              </a:rPr>
              <a:t> </a:t>
            </a:r>
            <a:r>
              <a:rPr b="1" lang="pt-BR" sz="2400" spc="-7" strike="noStrike">
                <a:latin typeface="Georgia"/>
              </a:rPr>
              <a:t>completos</a:t>
            </a:r>
            <a:r>
              <a:rPr b="0" lang="pt-BR" sz="2400" spc="-7" strike="noStrike">
                <a:latin typeface="Georgia"/>
              </a:rPr>
              <a:t>;</a:t>
            </a:r>
            <a:endParaRPr b="0" lang="pt-BR" sz="2400" spc="-1" strike="noStrike">
              <a:latin typeface="Arial"/>
            </a:endParaRPr>
          </a:p>
          <a:p>
            <a:pPr marL="268560" indent="-256320" algn="just">
              <a:lnSpc>
                <a:spcPts val="2591"/>
              </a:lnSpc>
              <a:spcBef>
                <a:spcPts val="306"/>
              </a:spcBef>
              <a:buClr>
                <a:srgbClr val="e7bb29"/>
              </a:buClr>
              <a:buFont typeface="Arial"/>
              <a:buChar char="•"/>
            </a:pPr>
            <a:r>
              <a:rPr b="0" lang="pt-BR" sz="2400" spc="-7" strike="noStrike">
                <a:latin typeface="Georgia"/>
              </a:rPr>
              <a:t>Observe atentamente </a:t>
            </a:r>
            <a:r>
              <a:rPr b="0" lang="pt-BR" sz="2400" spc="-1" strike="noStrike">
                <a:latin typeface="Georgia"/>
              </a:rPr>
              <a:t>o </a:t>
            </a:r>
            <a:r>
              <a:rPr b="0" lang="pt-BR" sz="2400" spc="-7" strike="noStrike">
                <a:latin typeface="Georgia"/>
              </a:rPr>
              <a:t>exemplo </a:t>
            </a:r>
            <a:r>
              <a:rPr b="0" lang="pt-BR" sz="2400" spc="-1" strike="noStrike">
                <a:latin typeface="Georgia"/>
              </a:rPr>
              <a:t>abaixo </a:t>
            </a:r>
            <a:r>
              <a:rPr b="0" lang="pt-BR" sz="2400" spc="4" strike="noStrike">
                <a:latin typeface="Georgia"/>
              </a:rPr>
              <a:t>de </a:t>
            </a:r>
            <a:r>
              <a:rPr b="0" lang="pt-BR" sz="2400" spc="-7" strike="noStrike">
                <a:latin typeface="Georgia"/>
              </a:rPr>
              <a:t>um Somador </a:t>
            </a:r>
            <a:r>
              <a:rPr b="0" lang="pt-BR" sz="2400" spc="-1" strike="noStrike">
                <a:latin typeface="Georgia"/>
              </a:rPr>
              <a:t>em  Paralelo com 2 </a:t>
            </a:r>
            <a:r>
              <a:rPr b="0" lang="pt-BR" sz="2400" spc="-7" strike="noStrike">
                <a:latin typeface="Georgia"/>
              </a:rPr>
              <a:t>bits </a:t>
            </a:r>
            <a:r>
              <a:rPr b="0" lang="pt-BR" sz="2400" spc="-1" strike="noStrike">
                <a:latin typeface="Georgia"/>
              </a:rPr>
              <a:t>de </a:t>
            </a:r>
            <a:r>
              <a:rPr b="0" lang="pt-BR" sz="2400" spc="-7" strike="noStrike">
                <a:latin typeface="Georgia"/>
              </a:rPr>
              <a:t>palavra. </a:t>
            </a:r>
            <a:r>
              <a:rPr b="0" lang="pt-BR" sz="2400" spc="-1" strike="noStrike">
                <a:latin typeface="Georgia"/>
              </a:rPr>
              <a:t>Repare </a:t>
            </a:r>
            <a:r>
              <a:rPr b="0" lang="pt-BR" sz="2400" spc="-7" strike="noStrike">
                <a:latin typeface="Georgia"/>
              </a:rPr>
              <a:t>que </a:t>
            </a:r>
            <a:r>
              <a:rPr b="0" lang="pt-BR" sz="2400" spc="-1" strike="noStrike">
                <a:latin typeface="Georgia"/>
              </a:rPr>
              <a:t>o </a:t>
            </a:r>
            <a:r>
              <a:rPr b="0" lang="pt-BR" sz="2400" spc="-7" strike="noStrike">
                <a:latin typeface="Georgia"/>
              </a:rPr>
              <a:t>Somador  Completo </a:t>
            </a:r>
            <a:r>
              <a:rPr b="0" lang="pt-BR" sz="2400" spc="-1" strike="noStrike">
                <a:latin typeface="Georgia"/>
              </a:rPr>
              <a:t>menos </a:t>
            </a:r>
            <a:r>
              <a:rPr b="0" lang="pt-BR" sz="2400" spc="-7" strike="noStrike">
                <a:latin typeface="Georgia"/>
              </a:rPr>
              <a:t>significativo pode ser substituído por um  Meio Somador, pois </a:t>
            </a:r>
            <a:r>
              <a:rPr b="0" lang="pt-BR" sz="2400" spc="-1" strike="noStrike">
                <a:latin typeface="Georgia"/>
              </a:rPr>
              <a:t>não </a:t>
            </a:r>
            <a:r>
              <a:rPr b="0" lang="pt-BR" sz="2400" spc="-7" strike="noStrike">
                <a:latin typeface="Georgia"/>
              </a:rPr>
              <a:t>se tem </a:t>
            </a:r>
            <a:r>
              <a:rPr b="0" i="1" lang="pt-BR" sz="2400" spc="-7" strike="noStrike">
                <a:latin typeface="Georgia"/>
              </a:rPr>
              <a:t>Carry </a:t>
            </a:r>
            <a:r>
              <a:rPr b="0" lang="pt-BR" sz="2400" spc="-1" strike="noStrike">
                <a:latin typeface="Georgia"/>
              </a:rPr>
              <a:t>de</a:t>
            </a:r>
            <a:r>
              <a:rPr b="0" lang="pt-BR" sz="2400" spc="-7" strike="noStrike">
                <a:latin typeface="Georgia"/>
              </a:rPr>
              <a:t> entrada.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261440" y="3575160"/>
            <a:ext cx="6634440" cy="3189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46480" y="597600"/>
            <a:ext cx="17413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1" strike="noStrike">
                <a:solidFill>
                  <a:srgbClr val="444d25"/>
                </a:solidFill>
                <a:latin typeface="Trebuchet MS"/>
              </a:rPr>
              <a:t>Subtrator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90080" y="1365120"/>
            <a:ext cx="8698680" cy="41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68560" indent="-256320" algn="just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Arial"/>
              <a:buChar char="•"/>
            </a:pPr>
            <a:r>
              <a:rPr b="0" lang="pt-BR" sz="2400" spc="-1" strike="noStrike">
                <a:latin typeface="Georgia"/>
              </a:rPr>
              <a:t>A </a:t>
            </a:r>
            <a:r>
              <a:rPr b="0" lang="pt-BR" sz="2400" spc="-7" strike="noStrike">
                <a:latin typeface="Georgia"/>
              </a:rPr>
              <a:t>subtração </a:t>
            </a:r>
            <a:r>
              <a:rPr b="1" lang="pt-BR" sz="2400" spc="-7" strike="noStrike">
                <a:latin typeface="Georgia"/>
              </a:rPr>
              <a:t>(A </a:t>
            </a:r>
            <a:r>
              <a:rPr b="1" lang="pt-BR" sz="2400" spc="-1" strike="noStrike">
                <a:latin typeface="Georgia"/>
              </a:rPr>
              <a:t>- </a:t>
            </a:r>
            <a:r>
              <a:rPr b="1" lang="pt-BR" sz="2400" spc="-7" strike="noStrike">
                <a:latin typeface="Georgia"/>
              </a:rPr>
              <a:t>B) </a:t>
            </a:r>
            <a:r>
              <a:rPr b="0" lang="pt-BR" sz="2400" spc="-7" strike="noStrike">
                <a:latin typeface="Georgia"/>
              </a:rPr>
              <a:t>entre </a:t>
            </a:r>
            <a:r>
              <a:rPr b="0" lang="pt-BR" sz="2400" spc="-12" strike="noStrike">
                <a:latin typeface="Georgia"/>
              </a:rPr>
              <a:t>duas </a:t>
            </a:r>
            <a:r>
              <a:rPr b="0" lang="pt-BR" sz="2400" spc="-7" strike="noStrike">
                <a:latin typeface="Georgia"/>
              </a:rPr>
              <a:t>palavras binárias </a:t>
            </a:r>
            <a:r>
              <a:rPr b="0" lang="pt-BR" sz="2400" spc="-1" strike="noStrike">
                <a:latin typeface="Georgia"/>
              </a:rPr>
              <a:t>A e B é  </a:t>
            </a:r>
            <a:r>
              <a:rPr b="0" lang="pt-BR" sz="2400" spc="-7" strike="noStrike">
                <a:latin typeface="Georgia"/>
              </a:rPr>
              <a:t>executada </a:t>
            </a:r>
            <a:r>
              <a:rPr b="0" lang="pt-BR" sz="2400" spc="-1" strike="noStrike">
                <a:latin typeface="Georgia"/>
              </a:rPr>
              <a:t>através da </a:t>
            </a:r>
            <a:r>
              <a:rPr b="0" lang="pt-BR" sz="2400" spc="-7" strike="noStrike">
                <a:latin typeface="Georgia"/>
              </a:rPr>
              <a:t>soma </a:t>
            </a:r>
            <a:r>
              <a:rPr b="0" lang="pt-BR" sz="2400" spc="-1" strike="noStrike">
                <a:latin typeface="Georgia"/>
              </a:rPr>
              <a:t>da primeira </a:t>
            </a:r>
            <a:r>
              <a:rPr b="0" lang="pt-BR" sz="2400" spc="-7" strike="noStrike">
                <a:latin typeface="Georgia"/>
              </a:rPr>
              <a:t>palavra binária </a:t>
            </a:r>
            <a:r>
              <a:rPr b="0" lang="pt-BR" sz="2400" spc="-1" strike="noStrike">
                <a:latin typeface="Georgia"/>
              </a:rPr>
              <a:t>(que  neste </a:t>
            </a:r>
            <a:r>
              <a:rPr b="0" lang="pt-BR" sz="2400" spc="-7" strike="noStrike">
                <a:latin typeface="Georgia"/>
              </a:rPr>
              <a:t>caso </a:t>
            </a:r>
            <a:r>
              <a:rPr b="0" lang="pt-BR" sz="2400" spc="-1" strike="noStrike">
                <a:latin typeface="Georgia"/>
              </a:rPr>
              <a:t>é </a:t>
            </a:r>
            <a:r>
              <a:rPr b="0" lang="pt-BR" sz="2400" spc="-7" strike="noStrike">
                <a:latin typeface="Georgia"/>
              </a:rPr>
              <a:t>A) </a:t>
            </a:r>
            <a:r>
              <a:rPr b="0" lang="pt-BR" sz="2400" spc="-1" strike="noStrike">
                <a:latin typeface="Georgia"/>
              </a:rPr>
              <a:t>com a </a:t>
            </a:r>
            <a:r>
              <a:rPr b="0" lang="pt-BR" sz="2400" spc="-7" strike="noStrike">
                <a:latin typeface="Georgia"/>
              </a:rPr>
              <a:t>segunda palavra </a:t>
            </a:r>
            <a:r>
              <a:rPr b="0" lang="pt-BR" sz="2400" spc="-1" strike="noStrike">
                <a:latin typeface="Georgia"/>
              </a:rPr>
              <a:t>(que neste </a:t>
            </a:r>
            <a:r>
              <a:rPr b="0" lang="pt-BR" sz="2400" spc="-7" strike="noStrike">
                <a:latin typeface="Georgia"/>
              </a:rPr>
              <a:t>caso </a:t>
            </a:r>
            <a:r>
              <a:rPr b="0" lang="pt-BR" sz="2400" spc="-1" strike="noStrike">
                <a:latin typeface="Georgia"/>
              </a:rPr>
              <a:t>é B)  </a:t>
            </a:r>
            <a:r>
              <a:rPr b="0" lang="pt-BR" sz="2400" spc="-7" strike="noStrike">
                <a:latin typeface="Georgia"/>
              </a:rPr>
              <a:t>complementada </a:t>
            </a:r>
            <a:r>
              <a:rPr b="0" lang="pt-BR" sz="2400" spc="-1" strike="noStrike">
                <a:latin typeface="Georgia"/>
              </a:rPr>
              <a:t>a 2 </a:t>
            </a:r>
            <a:r>
              <a:rPr b="1" lang="pt-BR" sz="2400" spc="-1" strike="noStrike">
                <a:latin typeface="Georgia"/>
              </a:rPr>
              <a:t>( A + </a:t>
            </a:r>
            <a:r>
              <a:rPr b="1" lang="pt-BR" sz="2400" spc="-7" strike="noStrike">
                <a:latin typeface="Georgia"/>
              </a:rPr>
              <a:t>(-B)</a:t>
            </a:r>
            <a:r>
              <a:rPr b="1" lang="pt-BR" sz="2400" spc="-1" strike="noStrike">
                <a:latin typeface="Georgia"/>
              </a:rPr>
              <a:t> </a:t>
            </a:r>
            <a:r>
              <a:rPr b="1" lang="pt-BR" sz="2400" spc="-7" strike="noStrike">
                <a:latin typeface="Georgia"/>
              </a:rPr>
              <a:t>)</a:t>
            </a:r>
            <a:r>
              <a:rPr b="0" lang="pt-BR" sz="2400" spc="-7" strike="noStrike">
                <a:latin typeface="Georgia"/>
              </a:rPr>
              <a:t>;</a:t>
            </a:r>
            <a:endParaRPr b="0" lang="pt-BR" sz="2400" spc="-1" strike="noStrike">
              <a:latin typeface="Arial"/>
            </a:endParaRPr>
          </a:p>
          <a:p>
            <a:pPr marL="268560" indent="-256320" algn="just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Arial"/>
              <a:buChar char="•"/>
            </a:pPr>
            <a:r>
              <a:rPr b="0" lang="pt-BR" sz="2400" spc="-1" strike="noStrike">
                <a:latin typeface="Georgia"/>
              </a:rPr>
              <a:t>A operação de </a:t>
            </a:r>
            <a:r>
              <a:rPr b="1" lang="pt-BR" sz="2400" spc="-7" strike="noStrike">
                <a:latin typeface="Georgia"/>
              </a:rPr>
              <a:t>Complemento </a:t>
            </a:r>
            <a:r>
              <a:rPr b="1" lang="pt-BR" sz="2400" spc="-1" strike="noStrike">
                <a:latin typeface="Georgia"/>
              </a:rPr>
              <a:t>de 2 </a:t>
            </a:r>
            <a:r>
              <a:rPr b="0" lang="pt-BR" sz="2400" spc="-1" strike="noStrike">
                <a:latin typeface="Georgia"/>
              </a:rPr>
              <a:t>é </a:t>
            </a:r>
            <a:r>
              <a:rPr b="0" lang="pt-BR" sz="2400" spc="-7" strike="noStrike">
                <a:latin typeface="Georgia"/>
              </a:rPr>
              <a:t>equivalente </a:t>
            </a:r>
            <a:r>
              <a:rPr b="0" lang="pt-BR" sz="2400" spc="-1" strike="noStrike">
                <a:latin typeface="Georgia"/>
              </a:rPr>
              <a:t>ao  acréscimo do </a:t>
            </a:r>
            <a:r>
              <a:rPr b="0" lang="pt-BR" sz="2400" spc="-7" strike="noStrike">
                <a:latin typeface="Georgia"/>
              </a:rPr>
              <a:t>sinal “-” </a:t>
            </a:r>
            <a:r>
              <a:rPr b="0" lang="pt-BR" sz="2400" spc="-1" strike="noStrike">
                <a:latin typeface="Georgia"/>
              </a:rPr>
              <a:t>ao </a:t>
            </a:r>
            <a:r>
              <a:rPr b="0" lang="pt-BR" sz="2400" spc="-7" strike="noStrike">
                <a:latin typeface="Georgia"/>
              </a:rPr>
              <a:t>número</a:t>
            </a:r>
            <a:r>
              <a:rPr b="0" lang="pt-BR" sz="2400" spc="-35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binário.</a:t>
            </a:r>
            <a:endParaRPr b="0" lang="pt-BR" sz="2400" spc="-1" strike="noStrike">
              <a:latin typeface="Arial"/>
            </a:endParaRPr>
          </a:p>
          <a:p>
            <a:pPr marL="268560" indent="-256320" algn="just">
              <a:lnSpc>
                <a:spcPct val="100000"/>
              </a:lnSpc>
              <a:spcBef>
                <a:spcPts val="306"/>
              </a:spcBef>
              <a:buClr>
                <a:srgbClr val="e7bb29"/>
              </a:buClr>
              <a:buFont typeface="Arial"/>
              <a:buChar char="•"/>
            </a:pPr>
            <a:r>
              <a:rPr b="0" lang="pt-BR" sz="2400" spc="-1" strike="noStrike">
                <a:latin typeface="Georgia"/>
              </a:rPr>
              <a:t>Antes de a </a:t>
            </a:r>
            <a:r>
              <a:rPr b="0" lang="pt-BR" sz="2400" spc="-7" strike="noStrike">
                <a:latin typeface="Georgia"/>
              </a:rPr>
              <a:t>técnica </a:t>
            </a:r>
            <a:r>
              <a:rPr b="0" lang="pt-BR" sz="2400" spc="-1" strike="noStrike">
                <a:latin typeface="Georgia"/>
              </a:rPr>
              <a:t>do </a:t>
            </a:r>
            <a:r>
              <a:rPr b="0" lang="pt-BR" sz="2400" spc="-7" strike="noStrike">
                <a:latin typeface="Georgia"/>
              </a:rPr>
              <a:t>Complemento </a:t>
            </a:r>
            <a:r>
              <a:rPr b="0" lang="pt-BR" sz="2400" spc="-1" strike="noStrike">
                <a:latin typeface="Georgia"/>
              </a:rPr>
              <a:t>de 2, </a:t>
            </a:r>
            <a:r>
              <a:rPr b="0" lang="pt-BR" sz="2400" spc="-7" strike="noStrike">
                <a:latin typeface="Georgia"/>
              </a:rPr>
              <a:t>devemos estar  cientes como funciona </a:t>
            </a:r>
            <a:r>
              <a:rPr b="0" lang="pt-BR" sz="2400" spc="-1" strike="noStrike">
                <a:latin typeface="Georgia"/>
              </a:rPr>
              <a:t>a </a:t>
            </a:r>
            <a:r>
              <a:rPr b="0" lang="pt-BR" sz="2400" spc="-7" strike="noStrike">
                <a:latin typeface="Georgia"/>
              </a:rPr>
              <a:t>técnica </a:t>
            </a:r>
            <a:r>
              <a:rPr b="0" lang="pt-BR" sz="2400" spc="-1" strike="noStrike">
                <a:latin typeface="Georgia"/>
              </a:rPr>
              <a:t>do </a:t>
            </a:r>
            <a:r>
              <a:rPr b="1" lang="pt-BR" sz="2400" spc="-7" strike="noStrike">
                <a:latin typeface="Georgia"/>
              </a:rPr>
              <a:t>Complemento </a:t>
            </a:r>
            <a:r>
              <a:rPr b="1" lang="pt-BR" sz="2400" spc="-1" strike="noStrike">
                <a:latin typeface="Georgia"/>
              </a:rPr>
              <a:t>de 1</a:t>
            </a:r>
            <a:r>
              <a:rPr b="0" lang="pt-BR" sz="2400" spc="-1" strike="noStrike">
                <a:latin typeface="Georgia"/>
              </a:rPr>
              <a:t>, que  nada mais é do </a:t>
            </a:r>
            <a:r>
              <a:rPr b="0" lang="pt-BR" sz="2400" spc="-7" strike="noStrike">
                <a:latin typeface="Georgia"/>
              </a:rPr>
              <a:t>que </a:t>
            </a:r>
            <a:r>
              <a:rPr b="0" lang="pt-BR" sz="2400" spc="-1" strike="noStrike">
                <a:latin typeface="Georgia"/>
              </a:rPr>
              <a:t>a </a:t>
            </a:r>
            <a:r>
              <a:rPr b="0" lang="pt-BR" sz="2400" spc="-7" strike="noStrike">
                <a:latin typeface="Georgia"/>
              </a:rPr>
              <a:t>inversão </a:t>
            </a:r>
            <a:r>
              <a:rPr b="0" lang="pt-BR" sz="2400" spc="-1" strike="noStrike">
                <a:latin typeface="Georgia"/>
              </a:rPr>
              <a:t>de </a:t>
            </a:r>
            <a:r>
              <a:rPr b="0" lang="pt-BR" sz="2400" spc="-7" strike="noStrike">
                <a:latin typeface="Georgia"/>
              </a:rPr>
              <a:t>todos </a:t>
            </a:r>
            <a:r>
              <a:rPr b="0" lang="pt-BR" sz="2400" spc="-1" strike="noStrike">
                <a:latin typeface="Georgia"/>
              </a:rPr>
              <a:t>os </a:t>
            </a:r>
            <a:r>
              <a:rPr b="0" lang="pt-BR" sz="2400" spc="-7" strike="noStrike">
                <a:latin typeface="Georgia"/>
              </a:rPr>
              <a:t>bits </a:t>
            </a:r>
            <a:r>
              <a:rPr b="0" lang="pt-BR" sz="2400" spc="-1" strike="noStrike">
                <a:latin typeface="Georgia"/>
              </a:rPr>
              <a:t>da </a:t>
            </a:r>
            <a:r>
              <a:rPr b="0" lang="pt-BR" sz="2400" spc="-7" strike="noStrike">
                <a:latin typeface="Georgia"/>
              </a:rPr>
              <a:t>palavra  binária, </a:t>
            </a:r>
            <a:r>
              <a:rPr b="0" lang="pt-BR" sz="2400" spc="-1" strike="noStrike">
                <a:latin typeface="Georgia"/>
              </a:rPr>
              <a:t>ou </a:t>
            </a:r>
            <a:r>
              <a:rPr b="0" lang="pt-BR" sz="2400" spc="-7" strike="noStrike">
                <a:latin typeface="Georgia"/>
              </a:rPr>
              <a:t>seja, </a:t>
            </a:r>
            <a:r>
              <a:rPr b="0" lang="pt-BR" sz="2400" spc="-1" strike="noStrike">
                <a:latin typeface="Georgia"/>
              </a:rPr>
              <a:t>cada </a:t>
            </a:r>
            <a:r>
              <a:rPr b="0" lang="pt-BR" sz="2400" spc="-7" strike="noStrike">
                <a:latin typeface="Georgia"/>
              </a:rPr>
              <a:t>bit </a:t>
            </a:r>
            <a:r>
              <a:rPr b="0" lang="pt-BR" sz="2400" spc="-1" strike="noStrike">
                <a:latin typeface="Georgia"/>
              </a:rPr>
              <a:t>do </a:t>
            </a:r>
            <a:r>
              <a:rPr b="0" lang="pt-BR" sz="2400" spc="-7" strike="noStrike">
                <a:latin typeface="Georgia"/>
              </a:rPr>
              <a:t>número binário </a:t>
            </a:r>
            <a:r>
              <a:rPr b="0" lang="pt-BR" sz="2400" spc="-1" strike="noStrike">
                <a:latin typeface="Georgia"/>
              </a:rPr>
              <a:t>é </a:t>
            </a:r>
            <a:r>
              <a:rPr b="0" lang="pt-BR" sz="2400" spc="-12" strike="noStrike">
                <a:latin typeface="Georgia"/>
              </a:rPr>
              <a:t>substituído </a:t>
            </a:r>
            <a:r>
              <a:rPr b="0" lang="pt-BR" sz="2400" spc="-7" strike="noStrike">
                <a:latin typeface="Georgia"/>
              </a:rPr>
              <a:t>pelo  seu complemento. </a:t>
            </a:r>
            <a:r>
              <a:rPr b="0" lang="pt-BR" sz="2400" spc="-1" strike="noStrike">
                <a:latin typeface="Georgia"/>
              </a:rPr>
              <a:t>Veja o </a:t>
            </a:r>
            <a:r>
              <a:rPr b="0" lang="pt-BR" sz="2400" spc="-7" strike="noStrike">
                <a:latin typeface="Georgia"/>
              </a:rPr>
              <a:t>exemplo</a:t>
            </a:r>
            <a:r>
              <a:rPr b="0" lang="pt-BR" sz="2400" spc="-15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abaixo: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95640" y="5949360"/>
            <a:ext cx="8246880" cy="337680"/>
          </a:xfrm>
          <a:prstGeom prst="rect">
            <a:avLst/>
          </a:prstGeom>
          <a:solidFill>
            <a:srgbClr val="a4b592"/>
          </a:solidFill>
          <a:ln w="19080">
            <a:solidFill>
              <a:srgbClr val="788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63000">
              <a:lnSpc>
                <a:spcPts val="2656"/>
              </a:lnSpc>
            </a:pPr>
            <a:r>
              <a:rPr b="1" lang="pt-BR" sz="2400" spc="-7" strike="noStrike">
                <a:latin typeface="Georgia"/>
              </a:rPr>
              <a:t>10010110 </a:t>
            </a:r>
            <a:r>
              <a:rPr b="0" lang="pt-BR" sz="2400" spc="-1" strike="noStrike">
                <a:latin typeface="Georgia"/>
              </a:rPr>
              <a:t>-&gt; </a:t>
            </a:r>
            <a:r>
              <a:rPr b="1" lang="pt-BR" sz="2400" spc="-7" strike="noStrike">
                <a:latin typeface="Georgia"/>
              </a:rPr>
              <a:t>01101001 (Número Complementado </a:t>
            </a:r>
            <a:r>
              <a:rPr b="1" lang="pt-BR" sz="2400" spc="-1" strike="noStrike">
                <a:latin typeface="Georgia"/>
              </a:rPr>
              <a:t>a</a:t>
            </a:r>
            <a:r>
              <a:rPr b="1" lang="pt-BR" sz="2400" spc="18" strike="noStrike">
                <a:latin typeface="Georgia"/>
              </a:rPr>
              <a:t> </a:t>
            </a:r>
            <a:r>
              <a:rPr b="1" lang="pt-BR" sz="2400" spc="-1" strike="noStrike">
                <a:latin typeface="Georgia"/>
              </a:rPr>
              <a:t>1)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"/>
          <p:cNvGrpSpPr/>
          <p:nvPr/>
        </p:nvGrpSpPr>
        <p:grpSpPr>
          <a:xfrm>
            <a:off x="1907640" y="6021360"/>
            <a:ext cx="6408720" cy="648000"/>
            <a:chOff x="1907640" y="6021360"/>
            <a:chExt cx="6408720" cy="648000"/>
          </a:xfrm>
        </p:grpSpPr>
        <p:sp>
          <p:nvSpPr>
            <p:cNvPr id="170" name="CustomShape 2"/>
            <p:cNvSpPr/>
            <p:nvPr/>
          </p:nvSpPr>
          <p:spPr>
            <a:xfrm>
              <a:off x="1907640" y="6021360"/>
              <a:ext cx="6408720" cy="648000"/>
            </a:xfrm>
            <a:custGeom>
              <a:avLst/>
              <a:gdLst/>
              <a:ahLst/>
              <a:rect l="l" t="t" r="r" b="b"/>
              <a:pathLst>
                <a:path w="6409055" h="648334">
                  <a:moveTo>
                    <a:pt x="6408674" y="0"/>
                  </a:moveTo>
                  <a:lnTo>
                    <a:pt x="0" y="0"/>
                  </a:lnTo>
                  <a:lnTo>
                    <a:pt x="0" y="648068"/>
                  </a:lnTo>
                  <a:lnTo>
                    <a:pt x="6408674" y="648068"/>
                  </a:lnTo>
                  <a:lnTo>
                    <a:pt x="6408674" y="0"/>
                  </a:lnTo>
                  <a:close/>
                </a:path>
              </a:pathLst>
            </a:custGeom>
            <a:solidFill>
              <a:srgbClr val="a4b5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3"/>
            <p:cNvSpPr/>
            <p:nvPr/>
          </p:nvSpPr>
          <p:spPr>
            <a:xfrm>
              <a:off x="1907640" y="6021360"/>
              <a:ext cx="6408720" cy="648000"/>
            </a:xfrm>
            <a:custGeom>
              <a:avLst/>
              <a:gdLst/>
              <a:ahLst/>
              <a:rect l="l" t="t" r="r" b="b"/>
              <a:pathLst>
                <a:path w="6409055" h="648334">
                  <a:moveTo>
                    <a:pt x="0" y="648068"/>
                  </a:moveTo>
                  <a:lnTo>
                    <a:pt x="6408674" y="648068"/>
                  </a:lnTo>
                  <a:lnTo>
                    <a:pt x="6408674" y="0"/>
                  </a:lnTo>
                  <a:lnTo>
                    <a:pt x="0" y="0"/>
                  </a:lnTo>
                  <a:lnTo>
                    <a:pt x="0" y="648068"/>
                  </a:lnTo>
                  <a:close/>
                </a:path>
              </a:pathLst>
            </a:custGeom>
            <a:noFill/>
            <a:ln w="19080">
              <a:solidFill>
                <a:srgbClr val="78846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2" name="TextShape 4"/>
          <p:cNvSpPr txBox="1"/>
          <p:nvPr/>
        </p:nvSpPr>
        <p:spPr>
          <a:xfrm>
            <a:off x="546480" y="597600"/>
            <a:ext cx="34596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1" strike="noStrike">
                <a:solidFill>
                  <a:srgbClr val="444d25"/>
                </a:solidFill>
                <a:latin typeface="Trebuchet MS"/>
              </a:rPr>
              <a:t>Complemento </a:t>
            </a: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de</a:t>
            </a:r>
            <a:r>
              <a:rPr b="0" lang="pt-BR" sz="3200" spc="-114" strike="noStrike">
                <a:solidFill>
                  <a:srgbClr val="444d25"/>
                </a:solidFill>
                <a:latin typeface="Trebuchet MS"/>
              </a:rPr>
              <a:t> </a:t>
            </a:r>
            <a:r>
              <a:rPr b="0" lang="pt-BR" sz="3200" spc="-1" strike="noStrike">
                <a:solidFill>
                  <a:srgbClr val="444d25"/>
                </a:solidFill>
                <a:latin typeface="Trebuchet MS"/>
              </a:rPr>
              <a:t>2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190080" y="1193400"/>
            <a:ext cx="370476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68560" indent="-256320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Arial"/>
              <a:buChar char="•"/>
            </a:pPr>
            <a:r>
              <a:rPr b="0" lang="pt-BR" sz="2400" spc="-1" strike="noStrike">
                <a:latin typeface="Georgia"/>
              </a:rPr>
              <a:t>O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7" strike="noStrike">
                <a:latin typeface="Georgia"/>
              </a:rPr>
              <a:t>Co</a:t>
            </a:r>
            <a:r>
              <a:rPr b="0" lang="pt-BR" sz="2400" spc="-12" strike="noStrike">
                <a:latin typeface="Georgia"/>
              </a:rPr>
              <a:t>m</a:t>
            </a:r>
            <a:r>
              <a:rPr b="0" lang="pt-BR" sz="2400" spc="-7" strike="noStrike">
                <a:latin typeface="Georgia"/>
              </a:rPr>
              <a:t>pl</a:t>
            </a:r>
            <a:r>
              <a:rPr b="0" lang="pt-BR" sz="2400" spc="4" strike="noStrike">
                <a:latin typeface="Georgia"/>
              </a:rPr>
              <a:t>e</a:t>
            </a:r>
            <a:r>
              <a:rPr b="0" lang="pt-BR" sz="2400" spc="-1" strike="noStrike">
                <a:latin typeface="Georgia"/>
              </a:rPr>
              <a:t>mento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de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2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446040" y="1559520"/>
            <a:ext cx="41976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400" spc="-1" strike="noStrike">
                <a:latin typeface="Georgia"/>
              </a:rPr>
              <a:t>repr</a:t>
            </a:r>
            <a:r>
              <a:rPr b="0" lang="pt-BR" sz="2400" spc="4" strike="noStrike">
                <a:latin typeface="Georgia"/>
              </a:rPr>
              <a:t>e</a:t>
            </a:r>
            <a:r>
              <a:rPr b="0" lang="pt-BR" sz="2400" spc="-7" strike="noStrike">
                <a:latin typeface="Georgia"/>
              </a:rPr>
              <a:t>sent</a:t>
            </a:r>
            <a:r>
              <a:rPr b="0" lang="pt-BR" sz="2400" spc="4" strike="noStrike">
                <a:latin typeface="Georgia"/>
              </a:rPr>
              <a:t>a</a:t>
            </a:r>
            <a:r>
              <a:rPr b="0" lang="pt-BR" sz="2400" spc="-7" strike="noStrike">
                <a:latin typeface="Georgia"/>
              </a:rPr>
              <a:t>çã</a:t>
            </a:r>
            <a:r>
              <a:rPr b="0" lang="pt-BR" sz="2400" spc="-1" strike="noStrike">
                <a:latin typeface="Georgia"/>
              </a:rPr>
              <a:t>o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de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números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136400" y="1193400"/>
            <a:ext cx="191988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r">
              <a:lnSpc>
                <a:spcPct val="100000"/>
              </a:lnSpc>
              <a:spcBef>
                <a:spcPts val="99"/>
              </a:spcBef>
            </a:pPr>
            <a:r>
              <a:rPr b="0" lang="pt-BR" sz="2400" spc="-1" strike="noStrike">
                <a:latin typeface="Georgia"/>
              </a:rPr>
              <a:t>é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o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7" strike="noStrike">
                <a:latin typeface="Georgia"/>
              </a:rPr>
              <a:t>si</a:t>
            </a:r>
            <a:r>
              <a:rPr b="0" lang="pt-BR" sz="2400" spc="-12" strike="noStrike">
                <a:latin typeface="Georgia"/>
              </a:rPr>
              <a:t>s</a:t>
            </a:r>
            <a:r>
              <a:rPr b="0" lang="pt-BR" sz="2400" spc="-7" strike="noStrike">
                <a:latin typeface="Georgia"/>
              </a:rPr>
              <a:t>tema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2400" spc="-1" strike="noStrike">
                <a:latin typeface="Georgia"/>
              </a:rPr>
              <a:t>i</a:t>
            </a:r>
            <a:r>
              <a:rPr b="0" lang="pt-BR" sz="2400" spc="-12" strike="noStrike">
                <a:latin typeface="Georgia"/>
              </a:rPr>
              <a:t>n</a:t>
            </a:r>
            <a:r>
              <a:rPr b="0" lang="pt-BR" sz="2400" spc="-7" strike="noStrike">
                <a:latin typeface="Georgia"/>
              </a:rPr>
              <a:t>te</a:t>
            </a:r>
            <a:r>
              <a:rPr b="0" lang="pt-BR" sz="2400" spc="4" strike="noStrike">
                <a:latin typeface="Georgia"/>
              </a:rPr>
              <a:t>i</a:t>
            </a:r>
            <a:r>
              <a:rPr b="0" lang="pt-BR" sz="2400" spc="-1" strike="noStrike">
                <a:latin typeface="Georgia"/>
              </a:rPr>
              <a:t>ros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6274800" y="1193400"/>
            <a:ext cx="261252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400" spc="-1" strike="noStrike">
                <a:latin typeface="Georgia"/>
              </a:rPr>
              <a:t>mais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7" strike="noStrike">
                <a:latin typeface="Georgia"/>
              </a:rPr>
              <a:t>usado</a:t>
            </a:r>
            <a:r>
              <a:rPr b="0" lang="pt-BR" sz="2400" spc="-7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para</a:t>
            </a:r>
            <a:endParaRPr b="0" lang="pt-BR" sz="2400" spc="-1" strike="noStrike">
              <a:latin typeface="Arial"/>
            </a:endParaRPr>
          </a:p>
          <a:p>
            <a:pPr marL="149760">
              <a:lnSpc>
                <a:spcPct val="100000"/>
              </a:lnSpc>
            </a:pPr>
            <a:r>
              <a:rPr b="0" lang="pt-BR" sz="2400" spc="-1" strike="noStrike">
                <a:latin typeface="Georgia"/>
              </a:rPr>
              <a:t>com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7" strike="noStrike">
                <a:latin typeface="Georgia"/>
              </a:rPr>
              <a:t>s</a:t>
            </a:r>
            <a:r>
              <a:rPr b="0" lang="pt-BR" sz="2400" spc="-15" strike="noStrike">
                <a:latin typeface="Georgia"/>
              </a:rPr>
              <a:t>i</a:t>
            </a:r>
            <a:r>
              <a:rPr b="0" lang="pt-BR" sz="2400" spc="-1" strike="noStrike">
                <a:latin typeface="Georgia"/>
              </a:rPr>
              <a:t>nal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nos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190080" y="1887120"/>
            <a:ext cx="8697960" cy="41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>
            <a:spAutoFit/>
          </a:bodyPr>
          <a:p>
            <a:pPr marL="268560">
              <a:lnSpc>
                <a:spcPct val="100000"/>
              </a:lnSpc>
              <a:spcBef>
                <a:spcPts val="400"/>
              </a:spcBef>
            </a:pPr>
            <a:r>
              <a:rPr b="0" lang="pt-BR" sz="2400" spc="-7" strike="noStrike">
                <a:latin typeface="Georgia"/>
              </a:rPr>
              <a:t>computadores</a:t>
            </a:r>
            <a:r>
              <a:rPr b="0" lang="pt-BR" sz="2400" spc="-26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modernos;</a:t>
            </a:r>
            <a:endParaRPr b="0" lang="pt-BR" sz="2400" spc="-1" strike="noStrike">
              <a:latin typeface="Arial"/>
            </a:endParaRPr>
          </a:p>
          <a:p>
            <a:pPr marL="268560" indent="-256320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Arial"/>
              <a:buChar char="•"/>
            </a:pPr>
            <a:r>
              <a:rPr b="0" lang="pt-BR" sz="2400" spc="-1" strike="noStrike">
                <a:latin typeface="Georgia"/>
              </a:rPr>
              <a:t>O</a:t>
            </a:r>
            <a:r>
              <a:rPr b="0" lang="pt-BR" sz="2400" spc="287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dígito</a:t>
            </a:r>
            <a:r>
              <a:rPr b="0" lang="pt-BR" sz="2400" spc="293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mais</a:t>
            </a:r>
            <a:r>
              <a:rPr b="0" lang="pt-BR" sz="2400" spc="293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significativo</a:t>
            </a:r>
            <a:r>
              <a:rPr b="0" lang="pt-BR" sz="2400" spc="299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(MSB)</a:t>
            </a:r>
            <a:r>
              <a:rPr b="0" lang="pt-BR" sz="2400" spc="293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é</a:t>
            </a:r>
            <a:r>
              <a:rPr b="0" lang="pt-BR" sz="2400" spc="299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o</a:t>
            </a:r>
            <a:r>
              <a:rPr b="0" lang="pt-BR" sz="2400" spc="293" strike="noStrike">
                <a:latin typeface="Georgia"/>
              </a:rPr>
              <a:t> </a:t>
            </a:r>
            <a:r>
              <a:rPr b="0" lang="pt-BR" sz="2400" spc="-12" strike="noStrike">
                <a:latin typeface="Georgia"/>
              </a:rPr>
              <a:t>que</a:t>
            </a:r>
            <a:r>
              <a:rPr b="0" lang="pt-BR" sz="2400" spc="284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informa</a:t>
            </a:r>
            <a:r>
              <a:rPr b="0" lang="pt-BR" sz="2400" spc="299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o</a:t>
            </a:r>
            <a:r>
              <a:rPr b="0" lang="pt-BR" sz="2400" spc="293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sinal</a:t>
            </a:r>
            <a:r>
              <a:rPr b="0" lang="pt-BR" sz="2400" spc="287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do</a:t>
            </a:r>
            <a:endParaRPr b="0" lang="pt-BR" sz="2400" spc="-1" strike="noStrike">
              <a:latin typeface="Arial"/>
            </a:endParaRPr>
          </a:p>
          <a:p>
            <a:pPr marL="268560">
              <a:lnSpc>
                <a:spcPct val="100000"/>
              </a:lnSpc>
            </a:pPr>
            <a:r>
              <a:rPr b="0" lang="pt-BR" sz="2400" spc="-1" strike="noStrike">
                <a:latin typeface="Georgia"/>
              </a:rPr>
              <a:t>número;</a:t>
            </a:r>
            <a:endParaRPr b="0" lang="pt-BR" sz="2400" spc="-1" strike="noStrike">
              <a:latin typeface="Arial"/>
            </a:endParaRPr>
          </a:p>
          <a:p>
            <a:pPr marL="268560" indent="-256320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Arial"/>
              <a:buChar char="•"/>
            </a:pPr>
            <a:r>
              <a:rPr b="0" lang="pt-BR" sz="2400" spc="-1" strike="noStrike">
                <a:latin typeface="Georgia"/>
              </a:rPr>
              <a:t>Os números </a:t>
            </a:r>
            <a:r>
              <a:rPr b="0" lang="pt-BR" sz="2400" spc="-7" strike="noStrike">
                <a:latin typeface="Georgia"/>
              </a:rPr>
              <a:t>são escritos </a:t>
            </a:r>
            <a:r>
              <a:rPr b="0" lang="pt-BR" sz="2400" spc="-1" strike="noStrike">
                <a:latin typeface="Georgia"/>
              </a:rPr>
              <a:t>da </a:t>
            </a:r>
            <a:r>
              <a:rPr b="0" lang="pt-BR" sz="2400" spc="-7" strike="noStrike">
                <a:latin typeface="Georgia"/>
              </a:rPr>
              <a:t>seguinte</a:t>
            </a:r>
            <a:r>
              <a:rPr b="0" lang="pt-BR" sz="2400" spc="-52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forma:</a:t>
            </a:r>
            <a:endParaRPr b="0" lang="pt-BR" sz="2400" spc="-1" strike="noStrike">
              <a:latin typeface="Arial"/>
            </a:endParaRPr>
          </a:p>
          <a:p>
            <a:pPr lvl="1" marL="1182960" indent="-256320" algn="just">
              <a:lnSpc>
                <a:spcPct val="100000"/>
              </a:lnSpc>
              <a:spcBef>
                <a:spcPts val="306"/>
              </a:spcBef>
              <a:buClr>
                <a:srgbClr val="e7bb29"/>
              </a:buClr>
              <a:buFont typeface="Courier New"/>
              <a:buChar char="o"/>
            </a:pPr>
            <a:r>
              <a:rPr b="1" lang="pt-BR" sz="2000" spc="-7" strike="noStrike">
                <a:latin typeface="Georgia"/>
              </a:rPr>
              <a:t>Positivos: </a:t>
            </a:r>
            <a:r>
              <a:rPr b="0" lang="pt-BR" sz="2000" spc="-7" strike="noStrike">
                <a:latin typeface="Georgia"/>
              </a:rPr>
              <a:t>Sua Magnitude </a:t>
            </a:r>
            <a:r>
              <a:rPr b="0" lang="pt-BR" sz="2000" spc="-1" strike="noStrike">
                <a:latin typeface="Georgia"/>
              </a:rPr>
              <a:t>é </a:t>
            </a:r>
            <a:r>
              <a:rPr b="0" lang="pt-BR" sz="2000" spc="-7" strike="noStrike">
                <a:latin typeface="Georgia"/>
              </a:rPr>
              <a:t>representada </a:t>
            </a:r>
            <a:r>
              <a:rPr b="0" lang="pt-BR" sz="2000" spc="-1" strike="noStrike">
                <a:latin typeface="Georgia"/>
              </a:rPr>
              <a:t>na </a:t>
            </a:r>
            <a:r>
              <a:rPr b="0" lang="pt-BR" sz="2000" spc="-7" strike="noStrike">
                <a:latin typeface="Georgia"/>
              </a:rPr>
              <a:t>sua forma </a:t>
            </a:r>
            <a:r>
              <a:rPr b="0" lang="pt-BR" sz="2000" spc="-1" strike="noStrike">
                <a:latin typeface="Georgia"/>
              </a:rPr>
              <a:t>binária  </a:t>
            </a:r>
            <a:r>
              <a:rPr b="0" lang="pt-BR" sz="2000" spc="-7" strike="noStrike">
                <a:latin typeface="Georgia"/>
              </a:rPr>
              <a:t>direta, </a:t>
            </a:r>
            <a:r>
              <a:rPr b="0" lang="pt-BR" sz="2000" spc="-1" strike="noStrike">
                <a:latin typeface="Georgia"/>
              </a:rPr>
              <a:t>e um </a:t>
            </a:r>
            <a:r>
              <a:rPr b="0" lang="pt-BR" sz="2000" spc="-7" strike="noStrike">
                <a:latin typeface="Georgia"/>
              </a:rPr>
              <a:t>bit </a:t>
            </a:r>
            <a:r>
              <a:rPr b="0" lang="pt-BR" sz="2000" spc="-1" strike="noStrike">
                <a:latin typeface="Georgia"/>
              </a:rPr>
              <a:t>de </a:t>
            </a:r>
            <a:r>
              <a:rPr b="0" lang="pt-BR" sz="2000" spc="-7" strike="noStrike">
                <a:latin typeface="Georgia"/>
              </a:rPr>
              <a:t>sinal </a:t>
            </a:r>
            <a:r>
              <a:rPr b="0" lang="pt-BR" sz="2000" spc="-1" strike="noStrike">
                <a:latin typeface="Georgia"/>
              </a:rPr>
              <a:t>0 é </a:t>
            </a:r>
            <a:r>
              <a:rPr b="0" lang="pt-BR" sz="2000" spc="-7" strike="noStrike">
                <a:latin typeface="Georgia"/>
              </a:rPr>
              <a:t>colocado </a:t>
            </a:r>
            <a:r>
              <a:rPr b="0" lang="pt-BR" sz="2000" spc="-1" strike="noStrike">
                <a:latin typeface="Georgia"/>
              </a:rPr>
              <a:t>na frente do </a:t>
            </a:r>
            <a:r>
              <a:rPr b="0" lang="pt-BR" sz="2000" spc="-7" strike="noStrike">
                <a:latin typeface="Georgia"/>
              </a:rPr>
              <a:t>MSB </a:t>
            </a:r>
            <a:r>
              <a:rPr b="0" lang="pt-BR" sz="2000" spc="-1" strike="noStrike">
                <a:latin typeface="Georgia"/>
              </a:rPr>
              <a:t>[ (Bit </a:t>
            </a:r>
            <a:r>
              <a:rPr b="0" lang="pt-BR" sz="2000" spc="-7" strike="noStrike">
                <a:latin typeface="Georgia"/>
              </a:rPr>
              <a:t>0) </a:t>
            </a:r>
            <a:r>
              <a:rPr b="0" lang="pt-BR" sz="2000" spc="-1" strike="noStrike">
                <a:latin typeface="Georgia"/>
              </a:rPr>
              <a:t>+  o número em binário</a:t>
            </a:r>
            <a:r>
              <a:rPr b="0" lang="pt-BR" sz="2000" spc="-26" strike="noStrike">
                <a:latin typeface="Georgia"/>
              </a:rPr>
              <a:t> </a:t>
            </a:r>
            <a:r>
              <a:rPr b="0" lang="pt-BR" sz="2000" spc="-1" strike="noStrike">
                <a:latin typeface="Georgia"/>
              </a:rPr>
              <a:t>]</a:t>
            </a:r>
            <a:endParaRPr b="0" lang="pt-BR" sz="2000" spc="-1" strike="noStrike">
              <a:latin typeface="Arial"/>
            </a:endParaRPr>
          </a:p>
          <a:p>
            <a:pPr lvl="1" marL="1182960" indent="-256320" algn="just">
              <a:lnSpc>
                <a:spcPct val="100000"/>
              </a:lnSpc>
              <a:spcBef>
                <a:spcPts val="306"/>
              </a:spcBef>
              <a:buClr>
                <a:srgbClr val="e7bb29"/>
              </a:buClr>
              <a:buFont typeface="Courier New"/>
              <a:buChar char="o"/>
            </a:pPr>
            <a:r>
              <a:rPr b="1" lang="pt-BR" sz="2000" spc="-7" strike="noStrike">
                <a:latin typeface="Georgia"/>
              </a:rPr>
              <a:t>Negativos: </a:t>
            </a:r>
            <a:r>
              <a:rPr b="0" lang="pt-BR" sz="2000" spc="-7" strike="noStrike">
                <a:latin typeface="Georgia"/>
              </a:rPr>
              <a:t>Sua Magnitude </a:t>
            </a:r>
            <a:r>
              <a:rPr b="0" lang="pt-BR" sz="2000" spc="-1" strike="noStrike">
                <a:latin typeface="Georgia"/>
              </a:rPr>
              <a:t>é </a:t>
            </a:r>
            <a:r>
              <a:rPr b="0" lang="pt-BR" sz="2000" spc="-7" strike="noStrike">
                <a:latin typeface="Georgia"/>
              </a:rPr>
              <a:t>representada </a:t>
            </a:r>
            <a:r>
              <a:rPr b="0" lang="pt-BR" sz="2000" spc="-1" strike="noStrike">
                <a:latin typeface="Georgia"/>
              </a:rPr>
              <a:t>na </a:t>
            </a:r>
            <a:r>
              <a:rPr b="0" lang="pt-BR" sz="2000" spc="-7" strike="noStrike">
                <a:latin typeface="Georgia"/>
              </a:rPr>
              <a:t>forma </a:t>
            </a:r>
            <a:r>
              <a:rPr b="0" lang="pt-BR" sz="2000" spc="-1" strike="noStrike">
                <a:latin typeface="Georgia"/>
              </a:rPr>
              <a:t>de  </a:t>
            </a:r>
            <a:r>
              <a:rPr b="0" lang="pt-BR" sz="2000" spc="-7" strike="noStrike">
                <a:latin typeface="Georgia"/>
              </a:rPr>
              <a:t>complemento </a:t>
            </a:r>
            <a:r>
              <a:rPr b="0" lang="pt-BR" sz="2000" spc="-1" strike="noStrike">
                <a:latin typeface="Georgia"/>
              </a:rPr>
              <a:t>de </a:t>
            </a:r>
            <a:r>
              <a:rPr b="0" lang="pt-BR" sz="2000" spc="-7" strike="noStrike">
                <a:latin typeface="Georgia"/>
              </a:rPr>
              <a:t>2, </a:t>
            </a:r>
            <a:r>
              <a:rPr b="0" lang="pt-BR" sz="2000" spc="-1" strike="noStrike">
                <a:latin typeface="Georgia"/>
              </a:rPr>
              <a:t>e um </a:t>
            </a:r>
            <a:r>
              <a:rPr b="0" lang="pt-BR" sz="2000" spc="-7" strike="noStrike">
                <a:latin typeface="Georgia"/>
              </a:rPr>
              <a:t>bit </a:t>
            </a:r>
            <a:r>
              <a:rPr b="0" lang="pt-BR" sz="2000" spc="-12" strike="noStrike">
                <a:latin typeface="Georgia"/>
              </a:rPr>
              <a:t>de </a:t>
            </a:r>
            <a:r>
              <a:rPr b="0" lang="pt-BR" sz="2000" spc="-7" strike="noStrike">
                <a:latin typeface="Georgia"/>
              </a:rPr>
              <a:t>sinal </a:t>
            </a:r>
            <a:r>
              <a:rPr b="0" lang="pt-BR" sz="2000" spc="-1" strike="noStrike">
                <a:latin typeface="Georgia"/>
              </a:rPr>
              <a:t>é </a:t>
            </a:r>
            <a:r>
              <a:rPr b="0" lang="pt-BR" sz="2000" spc="-7" strike="noStrike">
                <a:latin typeface="Georgia"/>
              </a:rPr>
              <a:t>colocado </a:t>
            </a:r>
            <a:r>
              <a:rPr b="0" lang="pt-BR" sz="2000" spc="-1" strike="noStrike">
                <a:latin typeface="Georgia"/>
              </a:rPr>
              <a:t>na </a:t>
            </a:r>
            <a:r>
              <a:rPr b="0" lang="pt-BR" sz="2000" spc="-7" strike="noStrike">
                <a:latin typeface="Georgia"/>
              </a:rPr>
              <a:t>frente </a:t>
            </a:r>
            <a:r>
              <a:rPr b="0" lang="pt-BR" sz="2000" spc="-1" strike="noStrike">
                <a:latin typeface="Georgia"/>
              </a:rPr>
              <a:t>do MSB [  Pegamos o número em binário e aplicamos o </a:t>
            </a:r>
            <a:r>
              <a:rPr b="0" lang="pt-BR" sz="2000" spc="-7" strike="noStrike">
                <a:latin typeface="Georgia"/>
              </a:rPr>
              <a:t>Complemento </a:t>
            </a:r>
            <a:r>
              <a:rPr b="0" lang="pt-BR" sz="2000" spc="-1" strike="noStrike">
                <a:latin typeface="Georgia"/>
              </a:rPr>
              <a:t>de 1 e  </a:t>
            </a:r>
            <a:r>
              <a:rPr b="0" lang="pt-BR" sz="2000" spc="-7" strike="noStrike">
                <a:latin typeface="Georgia"/>
              </a:rPr>
              <a:t>depois somamos </a:t>
            </a:r>
            <a:r>
              <a:rPr b="0" lang="pt-BR" sz="2000" spc="-1" strike="noStrike">
                <a:latin typeface="Georgia"/>
              </a:rPr>
              <a:t>1 </a:t>
            </a:r>
            <a:r>
              <a:rPr b="0" lang="pt-BR" sz="2000" spc="-7" strike="noStrike">
                <a:latin typeface="Georgia"/>
              </a:rPr>
              <a:t>ao valor Complementado em </a:t>
            </a:r>
            <a:r>
              <a:rPr b="0" lang="pt-BR" sz="2000" spc="-1" strike="noStrike">
                <a:latin typeface="Georgia"/>
              </a:rPr>
              <a:t>1 na </a:t>
            </a:r>
            <a:r>
              <a:rPr b="0" lang="pt-BR" sz="2000" spc="-7" strike="noStrike">
                <a:latin typeface="Georgia"/>
              </a:rPr>
              <a:t>posição </a:t>
            </a:r>
            <a:r>
              <a:rPr b="0" lang="pt-BR" sz="2000" spc="-1" strike="noStrike">
                <a:latin typeface="Georgia"/>
              </a:rPr>
              <a:t>do </a:t>
            </a:r>
            <a:r>
              <a:rPr b="0" lang="pt-BR" sz="2000" spc="-7" strike="noStrike">
                <a:latin typeface="Georgia"/>
              </a:rPr>
              <a:t>bit  </a:t>
            </a:r>
            <a:r>
              <a:rPr b="0" lang="pt-BR" sz="2000" spc="-1" strike="noStrike">
                <a:latin typeface="Georgia"/>
              </a:rPr>
              <a:t>menos </a:t>
            </a:r>
            <a:r>
              <a:rPr b="0" lang="pt-BR" sz="2000" spc="-7" strike="noStrike">
                <a:latin typeface="Georgia"/>
              </a:rPr>
              <a:t>significativo</a:t>
            </a:r>
            <a:r>
              <a:rPr b="0" lang="pt-BR" sz="2000" spc="-46" strike="noStrike">
                <a:latin typeface="Georgia"/>
              </a:rPr>
              <a:t> </a:t>
            </a:r>
            <a:r>
              <a:rPr b="0" lang="pt-BR" sz="2000" spc="-1" strike="noStrike">
                <a:latin typeface="Georgia"/>
              </a:rPr>
              <a:t>]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1920600" y="6018120"/>
            <a:ext cx="52236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pt-BR" sz="2000" spc="-12" strike="noStrike">
                <a:latin typeface="Georgia"/>
              </a:rPr>
              <a:t>E</a:t>
            </a:r>
            <a:r>
              <a:rPr b="1" lang="pt-BR" sz="2000" spc="-7" strike="noStrike">
                <a:latin typeface="Georgia"/>
              </a:rPr>
              <a:t>x</a:t>
            </a:r>
            <a:r>
              <a:rPr b="1" lang="pt-BR" sz="2000" spc="-1" strike="noStrike">
                <a:latin typeface="Georgia"/>
              </a:rPr>
              <a:t>.: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2835000" y="5980320"/>
            <a:ext cx="5455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>
            <a:sp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latin typeface="Georgia"/>
              </a:rPr>
              <a:t>O número </a:t>
            </a:r>
            <a:r>
              <a:rPr b="1" lang="pt-BR" sz="2000" spc="-7" strike="noStrike">
                <a:latin typeface="Georgia"/>
              </a:rPr>
              <a:t>0110 </a:t>
            </a:r>
            <a:r>
              <a:rPr b="0" lang="pt-BR" sz="2000" spc="-7" strike="noStrike">
                <a:latin typeface="Georgia"/>
              </a:rPr>
              <a:t>fica </a:t>
            </a:r>
            <a:r>
              <a:rPr b="1" lang="pt-BR" sz="2000" spc="-1" strike="noStrike">
                <a:latin typeface="Georgia"/>
              </a:rPr>
              <a:t>1001 </a:t>
            </a:r>
            <a:r>
              <a:rPr b="0" lang="pt-BR" sz="2000" spc="-1" strike="noStrike">
                <a:latin typeface="Georgia"/>
              </a:rPr>
              <a:t>em </a:t>
            </a:r>
            <a:r>
              <a:rPr b="0" lang="pt-BR" sz="2000" spc="-7" strike="noStrike">
                <a:latin typeface="Georgia"/>
              </a:rPr>
              <a:t>complemento </a:t>
            </a:r>
            <a:r>
              <a:rPr b="0" lang="pt-BR" sz="2000" spc="-1" strike="noStrike">
                <a:latin typeface="Georgia"/>
              </a:rPr>
              <a:t>de</a:t>
            </a:r>
            <a:r>
              <a:rPr b="0" lang="pt-BR" sz="2000" spc="-80" strike="noStrike">
                <a:latin typeface="Georgia"/>
              </a:rPr>
              <a:t> </a:t>
            </a:r>
            <a:r>
              <a:rPr b="0" lang="pt-BR" sz="2000" spc="-1" strike="noStrike">
                <a:latin typeface="Georgia"/>
              </a:rPr>
              <a:t>1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6"/>
              </a:spcBef>
            </a:pPr>
            <a:r>
              <a:rPr b="0" lang="pt-BR" sz="2000" spc="-1" strike="noStrike">
                <a:latin typeface="Georgia"/>
              </a:rPr>
              <a:t>Depois </a:t>
            </a:r>
            <a:r>
              <a:rPr b="0" lang="pt-BR" sz="2000" spc="-7" strike="noStrike">
                <a:latin typeface="Georgia"/>
              </a:rPr>
              <a:t>somamos </a:t>
            </a:r>
            <a:r>
              <a:rPr b="1" lang="pt-BR" sz="2000" spc="-1" strike="noStrike">
                <a:latin typeface="Georgia"/>
              </a:rPr>
              <a:t>1001 </a:t>
            </a:r>
            <a:r>
              <a:rPr b="0" lang="pt-BR" sz="2000" spc="-7" strike="noStrike">
                <a:latin typeface="Georgia"/>
              </a:rPr>
              <a:t>com </a:t>
            </a:r>
            <a:r>
              <a:rPr b="1" lang="pt-BR" sz="2000" spc="-7" strike="noStrike">
                <a:latin typeface="Georgia"/>
              </a:rPr>
              <a:t>0001 </a:t>
            </a:r>
            <a:r>
              <a:rPr b="0" lang="pt-BR" sz="2000" spc="-7" strike="noStrike">
                <a:latin typeface="Georgia"/>
              </a:rPr>
              <a:t>que fica</a:t>
            </a:r>
            <a:r>
              <a:rPr b="0" lang="pt-BR" sz="2000" spc="-75" strike="noStrike">
                <a:latin typeface="Georgia"/>
              </a:rPr>
              <a:t> </a:t>
            </a:r>
            <a:r>
              <a:rPr b="1" lang="pt-BR" sz="2000" spc="-1" strike="noStrike">
                <a:latin typeface="Georgia"/>
              </a:rPr>
              <a:t>1010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395640" y="2349000"/>
            <a:ext cx="8569080" cy="3600000"/>
            <a:chOff x="395640" y="2349000"/>
            <a:chExt cx="8569080" cy="3600000"/>
          </a:xfrm>
        </p:grpSpPr>
        <p:sp>
          <p:nvSpPr>
            <p:cNvPr id="181" name="CustomShape 2"/>
            <p:cNvSpPr/>
            <p:nvPr/>
          </p:nvSpPr>
          <p:spPr>
            <a:xfrm>
              <a:off x="395640" y="2349000"/>
              <a:ext cx="8569080" cy="3600000"/>
            </a:xfrm>
            <a:custGeom>
              <a:avLst/>
              <a:gdLst/>
              <a:ahLst/>
              <a:rect l="l" t="t" r="r" b="b"/>
              <a:pathLst>
                <a:path w="8569325" h="3600450">
                  <a:moveTo>
                    <a:pt x="8568944" y="0"/>
                  </a:moveTo>
                  <a:lnTo>
                    <a:pt x="0" y="0"/>
                  </a:lnTo>
                  <a:lnTo>
                    <a:pt x="0" y="3600450"/>
                  </a:lnTo>
                  <a:lnTo>
                    <a:pt x="8568944" y="3600450"/>
                  </a:lnTo>
                  <a:lnTo>
                    <a:pt x="8568944" y="0"/>
                  </a:lnTo>
                  <a:close/>
                </a:path>
              </a:pathLst>
            </a:custGeom>
            <a:solidFill>
              <a:srgbClr val="a4b5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3"/>
            <p:cNvSpPr/>
            <p:nvPr/>
          </p:nvSpPr>
          <p:spPr>
            <a:xfrm>
              <a:off x="395640" y="2349000"/>
              <a:ext cx="8569080" cy="3600000"/>
            </a:xfrm>
            <a:custGeom>
              <a:avLst/>
              <a:gdLst/>
              <a:ahLst/>
              <a:rect l="l" t="t" r="r" b="b"/>
              <a:pathLst>
                <a:path w="8569325" h="3600450">
                  <a:moveTo>
                    <a:pt x="0" y="3600450"/>
                  </a:moveTo>
                  <a:lnTo>
                    <a:pt x="8568944" y="3600450"/>
                  </a:lnTo>
                  <a:lnTo>
                    <a:pt x="8568944" y="0"/>
                  </a:lnTo>
                  <a:lnTo>
                    <a:pt x="0" y="0"/>
                  </a:lnTo>
                  <a:lnTo>
                    <a:pt x="0" y="3600450"/>
                  </a:lnTo>
                  <a:close/>
                </a:path>
              </a:pathLst>
            </a:custGeom>
            <a:noFill/>
            <a:ln w="19080">
              <a:solidFill>
                <a:srgbClr val="78846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3" name="TextShape 4"/>
          <p:cNvSpPr txBox="1"/>
          <p:nvPr/>
        </p:nvSpPr>
        <p:spPr>
          <a:xfrm>
            <a:off x="546480" y="597600"/>
            <a:ext cx="33962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1" strike="noStrike">
                <a:solidFill>
                  <a:srgbClr val="444d25"/>
                </a:solidFill>
                <a:latin typeface="Trebuchet MS"/>
              </a:rPr>
              <a:t>Exemplo</a:t>
            </a:r>
            <a:r>
              <a:rPr b="0" lang="pt-BR" sz="3200" spc="-92" strike="noStrike">
                <a:solidFill>
                  <a:srgbClr val="444d25"/>
                </a:solidFill>
                <a:latin typeface="Trebuchet MS"/>
              </a:rPr>
              <a:t> </a:t>
            </a:r>
            <a:r>
              <a:rPr b="0" lang="pt-BR" sz="3200" spc="-21" strike="noStrike">
                <a:solidFill>
                  <a:srgbClr val="444d25"/>
                </a:solidFill>
                <a:latin typeface="Trebuchet MS"/>
              </a:rPr>
              <a:t>Resolvido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190080" y="1193400"/>
            <a:ext cx="8696520" cy="45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68560" indent="-256320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Arial"/>
              <a:buChar char="•"/>
            </a:pPr>
            <a:r>
              <a:rPr b="0" lang="pt-BR" sz="2400" spc="-7" strike="noStrike">
                <a:latin typeface="Georgia"/>
              </a:rPr>
              <a:t>Represente </a:t>
            </a:r>
            <a:r>
              <a:rPr b="0" lang="pt-BR" sz="2400" spc="-1" strike="noStrike">
                <a:latin typeface="Georgia"/>
              </a:rPr>
              <a:t>o </a:t>
            </a:r>
            <a:r>
              <a:rPr b="0" lang="pt-BR" sz="2400" spc="-7" strike="noStrike">
                <a:latin typeface="Georgia"/>
              </a:rPr>
              <a:t>número decimal </a:t>
            </a:r>
            <a:r>
              <a:rPr b="1" lang="pt-BR" sz="2400" spc="-7" strike="noStrike">
                <a:latin typeface="Georgia"/>
              </a:rPr>
              <a:t>-14 </a:t>
            </a:r>
            <a:r>
              <a:rPr b="0" lang="pt-BR" sz="2400" spc="-1" strike="noStrike">
                <a:latin typeface="Georgia"/>
              </a:rPr>
              <a:t>em </a:t>
            </a:r>
            <a:r>
              <a:rPr b="0" lang="pt-BR" sz="2400" spc="-7" strike="noStrike">
                <a:latin typeface="Georgia"/>
              </a:rPr>
              <a:t>um </a:t>
            </a:r>
            <a:r>
              <a:rPr b="0" lang="pt-BR" sz="2400" spc="-12" strike="noStrike">
                <a:latin typeface="Georgia"/>
              </a:rPr>
              <a:t>número </a:t>
            </a:r>
            <a:r>
              <a:rPr b="0" lang="pt-BR" sz="2400" spc="-7" strike="noStrike">
                <a:latin typeface="Georgia"/>
              </a:rPr>
              <a:t>binário</a:t>
            </a:r>
            <a:r>
              <a:rPr b="0" lang="pt-BR" sz="2400" spc="174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com</a:t>
            </a:r>
            <a:endParaRPr b="0" lang="pt-BR" sz="2400" spc="-1" strike="noStrike">
              <a:latin typeface="Arial"/>
            </a:endParaRPr>
          </a:p>
          <a:p>
            <a:pPr marL="268560">
              <a:lnSpc>
                <a:spcPct val="100000"/>
              </a:lnSpc>
            </a:pPr>
            <a:r>
              <a:rPr b="0" lang="pt-BR" sz="2400" spc="-7" strike="noStrike">
                <a:latin typeface="Georgia"/>
              </a:rPr>
              <a:t>sinal utilizando </a:t>
            </a:r>
            <a:r>
              <a:rPr b="0" lang="pt-BR" sz="2400" spc="-1" strike="noStrike">
                <a:latin typeface="Georgia"/>
              </a:rPr>
              <a:t>a </a:t>
            </a:r>
            <a:r>
              <a:rPr b="0" lang="pt-BR" sz="2400" spc="-7" strike="noStrike">
                <a:latin typeface="Georgia"/>
              </a:rPr>
              <a:t>técnica </a:t>
            </a:r>
            <a:r>
              <a:rPr b="0" lang="pt-BR" sz="2400" spc="-1" strike="noStrike">
                <a:latin typeface="Georgia"/>
              </a:rPr>
              <a:t>de </a:t>
            </a:r>
            <a:r>
              <a:rPr b="0" lang="pt-BR" sz="2400" spc="-7" strike="noStrike">
                <a:latin typeface="Georgia"/>
              </a:rPr>
              <a:t>complemento </a:t>
            </a:r>
            <a:r>
              <a:rPr b="0" lang="pt-BR" sz="2400" spc="-1" strike="noStrike">
                <a:latin typeface="Georgia"/>
              </a:rPr>
              <a:t>de</a:t>
            </a:r>
            <a:r>
              <a:rPr b="0" lang="pt-BR" sz="2400" spc="-80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2.</a:t>
            </a:r>
            <a:endParaRPr b="0" lang="pt-BR" sz="2400" spc="-1" strike="noStrike">
              <a:latin typeface="Arial"/>
            </a:endParaRPr>
          </a:p>
          <a:p>
            <a:pPr marL="268560">
              <a:lnSpc>
                <a:spcPct val="100000"/>
              </a:lnSpc>
              <a:spcBef>
                <a:spcPts val="51"/>
              </a:spcBef>
            </a:pPr>
            <a:endParaRPr b="0" lang="pt-BR" sz="2400" spc="-1" strike="noStrike">
              <a:latin typeface="Arial"/>
            </a:endParaRPr>
          </a:p>
          <a:p>
            <a:pPr marL="268560" indent="547200" algn="just">
              <a:lnSpc>
                <a:spcPct val="101000"/>
              </a:lnSpc>
            </a:pPr>
            <a:r>
              <a:rPr b="0" lang="pt-BR" sz="2000" spc="-7" strike="noStrike">
                <a:latin typeface="Georgia"/>
              </a:rPr>
              <a:t>Como </a:t>
            </a:r>
            <a:r>
              <a:rPr b="1" lang="pt-BR" sz="2000" spc="-1" strike="noStrike">
                <a:latin typeface="Georgia"/>
              </a:rPr>
              <a:t>-14 </a:t>
            </a:r>
            <a:r>
              <a:rPr b="0" lang="pt-BR" sz="2000" spc="-1" strike="noStrike">
                <a:latin typeface="Georgia"/>
              </a:rPr>
              <a:t>é </a:t>
            </a:r>
            <a:r>
              <a:rPr b="0" lang="pt-BR" sz="2000" spc="-7" strike="noStrike">
                <a:latin typeface="Georgia"/>
              </a:rPr>
              <a:t>um </a:t>
            </a:r>
            <a:r>
              <a:rPr b="0" lang="pt-BR" sz="2000" spc="-1" strike="noStrike">
                <a:latin typeface="Georgia"/>
              </a:rPr>
              <a:t>número </a:t>
            </a:r>
            <a:r>
              <a:rPr b="0" lang="pt-BR" sz="2000" spc="-7" strike="noStrike">
                <a:latin typeface="Georgia"/>
              </a:rPr>
              <a:t>negativo, </a:t>
            </a:r>
            <a:r>
              <a:rPr b="0" lang="pt-BR" sz="2000" spc="-1" strike="noStrike">
                <a:latin typeface="Georgia"/>
              </a:rPr>
              <a:t>não basta </a:t>
            </a:r>
            <a:r>
              <a:rPr b="0" lang="pt-BR" sz="2000" spc="-7" strike="noStrike">
                <a:latin typeface="Georgia"/>
              </a:rPr>
              <a:t>somente acrescentar um  </a:t>
            </a:r>
            <a:r>
              <a:rPr b="0" lang="pt-BR" sz="2000" spc="-1" strike="noStrike">
                <a:latin typeface="Georgia"/>
              </a:rPr>
              <a:t>0 na frente da magnitude do </a:t>
            </a:r>
            <a:r>
              <a:rPr b="0" lang="pt-BR" sz="2000" spc="-7" strike="noStrike">
                <a:latin typeface="Georgia"/>
              </a:rPr>
              <a:t>número </a:t>
            </a:r>
            <a:r>
              <a:rPr b="0" lang="pt-BR" sz="2000" spc="-1" strike="noStrike">
                <a:latin typeface="Georgia"/>
              </a:rPr>
              <a:t>em binário. </a:t>
            </a:r>
            <a:r>
              <a:rPr b="0" lang="pt-BR" sz="2000" spc="-7" strike="noStrike">
                <a:latin typeface="Georgia"/>
              </a:rPr>
              <a:t>Devemos encontrar </a:t>
            </a:r>
            <a:r>
              <a:rPr b="0" lang="pt-BR" sz="2000" spc="-1" strike="noStrike">
                <a:latin typeface="Georgia"/>
              </a:rPr>
              <a:t>o  número </a:t>
            </a:r>
            <a:r>
              <a:rPr b="0" lang="pt-BR" sz="2000" spc="-7" strike="noStrike">
                <a:latin typeface="Georgia"/>
              </a:rPr>
              <a:t>decimal </a:t>
            </a:r>
            <a:r>
              <a:rPr b="1" lang="pt-BR" sz="2000" spc="-7" strike="noStrike">
                <a:latin typeface="Georgia"/>
              </a:rPr>
              <a:t>+14 </a:t>
            </a:r>
            <a:r>
              <a:rPr b="0" lang="pt-BR" sz="2000" spc="-1" strike="noStrike">
                <a:latin typeface="Georgia"/>
              </a:rPr>
              <a:t>em binário, acrescentarmos o </a:t>
            </a:r>
            <a:r>
              <a:rPr b="0" lang="pt-BR" sz="2000" spc="-7" strike="noStrike">
                <a:latin typeface="Georgia"/>
              </a:rPr>
              <a:t>bit </a:t>
            </a:r>
            <a:r>
              <a:rPr b="0" lang="pt-BR" sz="2000" spc="-12" strike="noStrike">
                <a:latin typeface="Georgia"/>
              </a:rPr>
              <a:t>de </a:t>
            </a:r>
            <a:r>
              <a:rPr b="0" lang="pt-BR" sz="2000" spc="-7" strike="noStrike">
                <a:latin typeface="Georgia"/>
              </a:rPr>
              <a:t>sinal </a:t>
            </a:r>
            <a:r>
              <a:rPr b="0" lang="pt-BR" sz="2000" spc="-1" strike="noStrike">
                <a:latin typeface="Georgia"/>
              </a:rPr>
              <a:t>(que </a:t>
            </a:r>
            <a:r>
              <a:rPr b="0" lang="pt-BR" sz="2000" spc="-7" strike="noStrike">
                <a:latin typeface="Georgia"/>
              </a:rPr>
              <a:t>neste  caso </a:t>
            </a:r>
            <a:r>
              <a:rPr b="0" lang="pt-BR" sz="2000" spc="-1" strike="noStrike">
                <a:latin typeface="Georgia"/>
              </a:rPr>
              <a:t>é </a:t>
            </a:r>
            <a:r>
              <a:rPr b="0" lang="pt-BR" sz="2000" spc="-7" strike="noStrike">
                <a:latin typeface="Georgia"/>
              </a:rPr>
              <a:t>0, pois </a:t>
            </a:r>
            <a:r>
              <a:rPr b="1" lang="pt-BR" sz="2000" spc="-7" strike="noStrike">
                <a:latin typeface="Georgia"/>
              </a:rPr>
              <a:t>+14 </a:t>
            </a:r>
            <a:r>
              <a:rPr b="0" lang="pt-BR" sz="2000" spc="-1" strike="noStrike">
                <a:latin typeface="Georgia"/>
              </a:rPr>
              <a:t>é </a:t>
            </a:r>
            <a:r>
              <a:rPr b="0" lang="pt-BR" sz="2000" spc="-7" strike="noStrike">
                <a:latin typeface="Georgia"/>
              </a:rPr>
              <a:t>positivo) </a:t>
            </a:r>
            <a:r>
              <a:rPr b="0" lang="pt-BR" sz="2000" spc="-1" strike="noStrike">
                <a:latin typeface="Georgia"/>
              </a:rPr>
              <a:t>e </a:t>
            </a:r>
            <a:r>
              <a:rPr b="0" lang="pt-BR" sz="2000" spc="-7" strike="noStrike">
                <a:latin typeface="Georgia"/>
              </a:rPr>
              <a:t>aplicarmos </a:t>
            </a:r>
            <a:r>
              <a:rPr b="0" lang="pt-BR" sz="2000" spc="-1" strike="noStrike">
                <a:latin typeface="Georgia"/>
              </a:rPr>
              <a:t>o </a:t>
            </a:r>
            <a:r>
              <a:rPr b="0" lang="pt-BR" sz="2000" spc="-7" strike="noStrike">
                <a:latin typeface="Georgia"/>
              </a:rPr>
              <a:t>complemento </a:t>
            </a:r>
            <a:r>
              <a:rPr b="0" lang="pt-BR" sz="2000" spc="-1" strike="noStrike">
                <a:latin typeface="Georgia"/>
              </a:rPr>
              <a:t>de</a:t>
            </a:r>
            <a:r>
              <a:rPr b="0" lang="pt-BR" sz="2000" spc="-26" strike="noStrike">
                <a:latin typeface="Georgia"/>
              </a:rPr>
              <a:t> </a:t>
            </a:r>
            <a:r>
              <a:rPr b="0" lang="pt-BR" sz="2000" spc="-7" strike="noStrike">
                <a:latin typeface="Georgia"/>
              </a:rPr>
              <a:t>2.</a:t>
            </a:r>
            <a:endParaRPr b="0" lang="pt-BR" sz="2000" spc="-1" strike="noStrike">
              <a:latin typeface="Arial"/>
            </a:endParaRPr>
          </a:p>
          <a:p>
            <a:pPr marL="268560" indent="547200">
              <a:lnSpc>
                <a:spcPct val="100000"/>
              </a:lnSpc>
              <a:spcBef>
                <a:spcPts val="45"/>
              </a:spcBef>
            </a:pPr>
            <a:endParaRPr b="0" lang="pt-BR" sz="2000" spc="-1" strike="noStrike">
              <a:latin typeface="Arial"/>
            </a:endParaRPr>
          </a:p>
          <a:p>
            <a:pPr lvl="1" marL="837000" indent="-468360">
              <a:lnSpc>
                <a:spcPct val="100000"/>
              </a:lnSpc>
              <a:buClr>
                <a:srgbClr val="e7bb29"/>
              </a:buClr>
              <a:buFont typeface="StarSymbol"/>
              <a:buAutoNum type="arabicPeriod"/>
            </a:pPr>
            <a:r>
              <a:rPr b="0" lang="pt-BR" sz="2000" spc="-1" strike="noStrike">
                <a:latin typeface="Georgia"/>
              </a:rPr>
              <a:t>Primeiramente, </a:t>
            </a:r>
            <a:r>
              <a:rPr b="1" lang="pt-BR" sz="2000" spc="-1" strike="noStrike">
                <a:latin typeface="Georgia"/>
              </a:rPr>
              <a:t>+14 </a:t>
            </a:r>
            <a:r>
              <a:rPr b="0" lang="pt-BR" sz="2000" spc="-1" strike="noStrike">
                <a:latin typeface="Georgia"/>
              </a:rPr>
              <a:t>em binário é:</a:t>
            </a:r>
            <a:r>
              <a:rPr b="0" lang="pt-BR" sz="2000" spc="-72" strike="noStrike">
                <a:latin typeface="Georgia"/>
              </a:rPr>
              <a:t> </a:t>
            </a:r>
            <a:r>
              <a:rPr b="1" lang="pt-BR" sz="2000" spc="-1" strike="noStrike">
                <a:latin typeface="Georgia"/>
              </a:rPr>
              <a:t>1110</a:t>
            </a:r>
            <a:endParaRPr b="0" lang="pt-BR" sz="2000" spc="-1" strike="noStrike">
              <a:latin typeface="Arial"/>
            </a:endParaRPr>
          </a:p>
          <a:p>
            <a:pPr lvl="1" marL="837000" indent="-468360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StarSymbol"/>
              <a:buAutoNum type="arabicPeriod"/>
            </a:pPr>
            <a:r>
              <a:rPr b="0" lang="pt-BR" sz="2000" spc="-1" strike="noStrike">
                <a:latin typeface="Georgia"/>
              </a:rPr>
              <a:t>Acrescentando o </a:t>
            </a:r>
            <a:r>
              <a:rPr b="0" lang="pt-BR" sz="2000" spc="-7" strike="noStrike">
                <a:latin typeface="Georgia"/>
              </a:rPr>
              <a:t>bit </a:t>
            </a:r>
            <a:r>
              <a:rPr b="0" lang="pt-BR" sz="2000" spc="-1" strike="noStrike">
                <a:latin typeface="Georgia"/>
              </a:rPr>
              <a:t>de </a:t>
            </a:r>
            <a:r>
              <a:rPr b="0" lang="pt-BR" sz="2000" spc="-7" strike="noStrike">
                <a:latin typeface="Georgia"/>
              </a:rPr>
              <a:t>sinal, </a:t>
            </a:r>
            <a:r>
              <a:rPr b="0" lang="pt-BR" sz="2000" spc="-1" strike="noStrike">
                <a:latin typeface="Georgia"/>
              </a:rPr>
              <a:t>temos:</a:t>
            </a:r>
            <a:r>
              <a:rPr b="0" lang="pt-BR" sz="2000" spc="-52" strike="noStrike">
                <a:latin typeface="Georgia"/>
              </a:rPr>
              <a:t> </a:t>
            </a:r>
            <a:r>
              <a:rPr b="1" lang="pt-BR" sz="2000" spc="-7" strike="noStrike">
                <a:latin typeface="Georgia"/>
              </a:rPr>
              <a:t>01110</a:t>
            </a:r>
            <a:endParaRPr b="0" lang="pt-BR" sz="2000" spc="-1" strike="noStrike">
              <a:latin typeface="Arial"/>
            </a:endParaRPr>
          </a:p>
          <a:p>
            <a:pPr lvl="1" marL="837000" indent="-468360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StarSymbol"/>
              <a:buAutoNum type="arabicPeriod"/>
            </a:pPr>
            <a:r>
              <a:rPr b="0" lang="pt-BR" sz="2000" spc="-1" strike="noStrike">
                <a:latin typeface="Georgia"/>
              </a:rPr>
              <a:t>Aplicando o </a:t>
            </a:r>
            <a:r>
              <a:rPr b="0" lang="pt-BR" sz="2000" spc="-7" strike="noStrike">
                <a:latin typeface="Georgia"/>
              </a:rPr>
              <a:t>Complemento </a:t>
            </a:r>
            <a:r>
              <a:rPr b="0" lang="pt-BR" sz="2000" spc="-1" strike="noStrike">
                <a:latin typeface="Georgia"/>
              </a:rPr>
              <a:t>de </a:t>
            </a:r>
            <a:r>
              <a:rPr b="0" lang="pt-BR" sz="2000" spc="-7" strike="noStrike">
                <a:latin typeface="Georgia"/>
              </a:rPr>
              <a:t>2,</a:t>
            </a:r>
            <a:r>
              <a:rPr b="0" lang="pt-BR" sz="2000" spc="-55" strike="noStrike">
                <a:latin typeface="Georgia"/>
              </a:rPr>
              <a:t> </a:t>
            </a:r>
            <a:r>
              <a:rPr b="0" lang="pt-BR" sz="2000" spc="-1" strike="noStrike">
                <a:latin typeface="Georgia"/>
              </a:rPr>
              <a:t>temos:</a:t>
            </a:r>
            <a:endParaRPr b="0" lang="pt-BR" sz="2000" spc="-1" strike="noStrike">
              <a:latin typeface="Arial"/>
            </a:endParaRPr>
          </a:p>
          <a:p>
            <a:pPr lvl="2" marL="1294200" indent="-467640">
              <a:lnSpc>
                <a:spcPct val="100000"/>
              </a:lnSpc>
              <a:spcBef>
                <a:spcPts val="306"/>
              </a:spcBef>
              <a:buClr>
                <a:srgbClr val="e7bb29"/>
              </a:buClr>
              <a:buFont typeface="Wingdings" charset="2"/>
              <a:buChar char=""/>
            </a:pPr>
            <a:r>
              <a:rPr b="0" lang="pt-BR" sz="2000" spc="-1" strike="noStrike">
                <a:latin typeface="Georgia"/>
              </a:rPr>
              <a:t>Primeiro, </a:t>
            </a:r>
            <a:r>
              <a:rPr b="0" lang="pt-BR" sz="2000" spc="-7" strike="noStrike">
                <a:latin typeface="Georgia"/>
              </a:rPr>
              <a:t>complementamos </a:t>
            </a:r>
            <a:r>
              <a:rPr b="0" lang="pt-BR" sz="2000" spc="-1" strike="noStrike">
                <a:latin typeface="Georgia"/>
              </a:rPr>
              <a:t>o número a 1:</a:t>
            </a:r>
            <a:r>
              <a:rPr b="0" lang="pt-BR" sz="2000" spc="-55" strike="noStrike">
                <a:latin typeface="Georgia"/>
              </a:rPr>
              <a:t> </a:t>
            </a:r>
            <a:r>
              <a:rPr b="1" lang="pt-BR" sz="2000" spc="-1" strike="noStrike">
                <a:latin typeface="Georgia"/>
              </a:rPr>
              <a:t>10001</a:t>
            </a:r>
            <a:endParaRPr b="0" lang="pt-BR" sz="2000" spc="-1" strike="noStrike">
              <a:latin typeface="Arial"/>
            </a:endParaRPr>
          </a:p>
          <a:p>
            <a:pPr lvl="2" marL="1294200" indent="-467640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Wingdings" charset="2"/>
              <a:buChar char=""/>
            </a:pPr>
            <a:r>
              <a:rPr b="0" lang="pt-BR" sz="2000" spc="-1" strike="noStrike">
                <a:latin typeface="Georgia"/>
              </a:rPr>
              <a:t>Por </a:t>
            </a:r>
            <a:r>
              <a:rPr b="0" lang="pt-BR" sz="2000" spc="-7" strike="noStrike">
                <a:latin typeface="Georgia"/>
              </a:rPr>
              <a:t>fim, somamos </a:t>
            </a:r>
            <a:r>
              <a:rPr b="1" lang="pt-BR" sz="2000" spc="-1" strike="noStrike">
                <a:latin typeface="Georgia"/>
              </a:rPr>
              <a:t>10001 </a:t>
            </a:r>
            <a:r>
              <a:rPr b="0" lang="pt-BR" sz="2000" spc="-7" strike="noStrike">
                <a:latin typeface="Georgia"/>
              </a:rPr>
              <a:t>com </a:t>
            </a:r>
            <a:r>
              <a:rPr b="1" lang="pt-BR" sz="2000" spc="-7" strike="noStrike">
                <a:latin typeface="Georgia"/>
              </a:rPr>
              <a:t>00001 </a:t>
            </a:r>
            <a:r>
              <a:rPr b="0" lang="pt-BR" sz="2000" spc="-1" strike="noStrike">
                <a:latin typeface="Georgia"/>
              </a:rPr>
              <a:t>e temos:</a:t>
            </a:r>
            <a:r>
              <a:rPr b="0" lang="pt-BR" sz="2000" spc="-86" strike="noStrike">
                <a:latin typeface="Georgia"/>
              </a:rPr>
              <a:t> </a:t>
            </a:r>
            <a:r>
              <a:rPr b="1" lang="pt-BR" sz="2000" spc="-1" strike="noStrike" u="heavy">
                <a:uFill>
                  <a:solidFill>
                    <a:srgbClr val="000000"/>
                  </a:solidFill>
                </a:uFill>
                <a:latin typeface="Georgia"/>
              </a:rPr>
              <a:t>10010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46480" y="597600"/>
            <a:ext cx="15580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Negação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90080" y="1193400"/>
            <a:ext cx="8697960" cy="49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816120">
              <a:lnSpc>
                <a:spcPct val="100000"/>
              </a:lnSpc>
              <a:spcBef>
                <a:spcPts val="99"/>
              </a:spcBef>
            </a:pPr>
            <a:r>
              <a:rPr b="0" lang="pt-BR" sz="2400" spc="-1" strike="noStrike">
                <a:latin typeface="Georgia"/>
              </a:rPr>
              <a:t>A</a:t>
            </a:r>
            <a:r>
              <a:rPr b="0" lang="pt-BR" sz="2400" spc="338" strike="noStrike">
                <a:latin typeface="Georgia"/>
              </a:rPr>
              <a:t> </a:t>
            </a:r>
            <a:r>
              <a:rPr b="1" lang="pt-BR" sz="2400" spc="-7" strike="noStrike">
                <a:latin typeface="Georgia"/>
              </a:rPr>
              <a:t>Negação</a:t>
            </a:r>
            <a:r>
              <a:rPr b="1" lang="pt-BR" sz="2400" spc="307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é</a:t>
            </a:r>
            <a:r>
              <a:rPr b="0" lang="pt-BR" sz="2400" spc="347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converter</a:t>
            </a:r>
            <a:r>
              <a:rPr b="0" lang="pt-BR" sz="2400" spc="352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um</a:t>
            </a:r>
            <a:r>
              <a:rPr b="0" lang="pt-BR" sz="2400" spc="338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número</a:t>
            </a:r>
            <a:r>
              <a:rPr b="0" lang="pt-BR" sz="2400" spc="347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binário</a:t>
            </a:r>
            <a:r>
              <a:rPr b="0" lang="pt-BR" sz="2400" spc="352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positivo</a:t>
            </a:r>
            <a:r>
              <a:rPr b="0" lang="pt-BR" sz="2400" spc="344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em</a:t>
            </a:r>
            <a:endParaRPr b="0" lang="pt-BR" sz="2400" spc="-1" strike="noStrike">
              <a:latin typeface="Arial"/>
            </a:endParaRPr>
          </a:p>
          <a:p>
            <a:pPr marL="268560">
              <a:lnSpc>
                <a:spcPct val="100000"/>
              </a:lnSpc>
            </a:pPr>
            <a:r>
              <a:rPr b="0" lang="pt-BR" sz="2400" spc="-7" strike="noStrike">
                <a:latin typeface="Georgia"/>
              </a:rPr>
              <a:t>um </a:t>
            </a:r>
            <a:r>
              <a:rPr b="0" lang="pt-BR" sz="2400" spc="-1" strike="noStrike">
                <a:latin typeface="Georgia"/>
              </a:rPr>
              <a:t>número </a:t>
            </a:r>
            <a:r>
              <a:rPr b="0" lang="pt-BR" sz="2400" spc="-7" strike="noStrike">
                <a:latin typeface="Georgia"/>
              </a:rPr>
              <a:t>binário negativo equivalente </a:t>
            </a:r>
            <a:r>
              <a:rPr b="0" lang="pt-BR" sz="2400" spc="-1" strike="noStrike">
                <a:latin typeface="Georgia"/>
              </a:rPr>
              <a:t>ou</a:t>
            </a:r>
            <a:r>
              <a:rPr b="0" lang="pt-BR" sz="2400" spc="-60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vice-versa.</a:t>
            </a:r>
            <a:endParaRPr b="0" lang="pt-BR" sz="2400" spc="-1" strike="noStrike">
              <a:latin typeface="Arial"/>
            </a:endParaRPr>
          </a:p>
          <a:p>
            <a:pPr marL="268560">
              <a:lnSpc>
                <a:spcPct val="100000"/>
              </a:lnSpc>
              <a:spcBef>
                <a:spcPts val="34"/>
              </a:spcBef>
            </a:pPr>
            <a:endParaRPr b="0" lang="pt-BR" sz="2400" spc="-1" strike="noStrike">
              <a:latin typeface="Arial"/>
            </a:endParaRPr>
          </a:p>
          <a:p>
            <a:pPr marL="369000">
              <a:lnSpc>
                <a:spcPct val="100000"/>
              </a:lnSpc>
            </a:pPr>
            <a:r>
              <a:rPr b="0" lang="pt-BR" sz="3200" spc="-1" strike="noStrike">
                <a:solidFill>
                  <a:srgbClr val="444d25"/>
                </a:solidFill>
                <a:latin typeface="Trebuchet MS"/>
              </a:rPr>
              <a:t>Exemplos</a:t>
            </a:r>
            <a:endParaRPr b="0" lang="pt-BR" sz="32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1069"/>
              </a:spcBef>
              <a:buClr>
                <a:srgbClr val="e7bb29"/>
              </a:buClr>
              <a:buFont typeface="StarSymbol"/>
              <a:buAutoNum type="arabicPeriod"/>
            </a:pPr>
            <a:r>
              <a:rPr b="0" lang="pt-BR" sz="2400" spc="-7" strike="noStrike">
                <a:solidFill>
                  <a:srgbClr val="444d25"/>
                </a:solidFill>
                <a:latin typeface="Georgia"/>
              </a:rPr>
              <a:t>Util</a:t>
            </a:r>
            <a:r>
              <a:rPr b="0" lang="pt-BR" sz="2400" spc="-12" strike="noStrike">
                <a:solidFill>
                  <a:srgbClr val="444d25"/>
                </a:solidFill>
                <a:latin typeface="Georgia"/>
              </a:rPr>
              <a:t>i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ze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	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a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	</a:t>
            </a:r>
            <a:r>
              <a:rPr b="0" lang="pt-BR" sz="2400" spc="-15" strike="noStrike">
                <a:solidFill>
                  <a:srgbClr val="444d25"/>
                </a:solidFill>
                <a:latin typeface="Georgia"/>
              </a:rPr>
              <a:t>t</a:t>
            </a:r>
            <a:r>
              <a:rPr b="0" lang="pt-BR" sz="2400" spc="-7" strike="noStrike">
                <a:solidFill>
                  <a:srgbClr val="444d25"/>
                </a:solidFill>
                <a:latin typeface="Georgia"/>
              </a:rPr>
              <a:t>écnic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a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	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do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	</a:t>
            </a:r>
            <a:r>
              <a:rPr b="0" lang="pt-BR" sz="2400" spc="-7" strike="noStrike">
                <a:solidFill>
                  <a:srgbClr val="444d25"/>
                </a:solidFill>
                <a:latin typeface="Georgia"/>
              </a:rPr>
              <a:t>complem</a:t>
            </a:r>
            <a:r>
              <a:rPr b="0" lang="pt-BR" sz="2400" spc="9" strike="noStrike">
                <a:solidFill>
                  <a:srgbClr val="444d25"/>
                </a:solidFill>
                <a:latin typeface="Georgia"/>
              </a:rPr>
              <a:t>e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nto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	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de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	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2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	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e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	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repr</a:t>
            </a:r>
            <a:r>
              <a:rPr b="0" lang="pt-BR" sz="2400" spc="4" strike="noStrike">
                <a:solidFill>
                  <a:srgbClr val="444d25"/>
                </a:solidFill>
                <a:latin typeface="Georgia"/>
              </a:rPr>
              <a:t>e</a:t>
            </a:r>
            <a:r>
              <a:rPr b="0" lang="pt-BR" sz="2400" spc="-7" strike="noStrike">
                <a:solidFill>
                  <a:srgbClr val="444d25"/>
                </a:solidFill>
                <a:latin typeface="Georgia"/>
              </a:rPr>
              <a:t>se</a:t>
            </a:r>
            <a:r>
              <a:rPr b="0" lang="pt-BR" sz="2400" spc="4" strike="noStrike">
                <a:solidFill>
                  <a:srgbClr val="444d25"/>
                </a:solidFill>
                <a:latin typeface="Georgia"/>
              </a:rPr>
              <a:t>n</a:t>
            </a:r>
            <a:r>
              <a:rPr b="0" lang="pt-BR" sz="2400" spc="-7" strike="noStrike">
                <a:solidFill>
                  <a:srgbClr val="444d25"/>
                </a:solidFill>
                <a:latin typeface="Georgia"/>
              </a:rPr>
              <a:t>t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e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	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os  números decimais abaixo em números </a:t>
            </a:r>
            <a:r>
              <a:rPr b="0" lang="pt-BR" sz="2400" spc="-7" strike="noStrike">
                <a:solidFill>
                  <a:srgbClr val="444d25"/>
                </a:solidFill>
                <a:latin typeface="Georgia"/>
              </a:rPr>
              <a:t>binários </a:t>
            </a:r>
            <a:r>
              <a:rPr b="0" lang="pt-BR" sz="2400" spc="-1" strike="noStrike">
                <a:solidFill>
                  <a:srgbClr val="444d25"/>
                </a:solidFill>
                <a:latin typeface="Georgia"/>
              </a:rPr>
              <a:t>com</a:t>
            </a:r>
            <a:r>
              <a:rPr b="0" lang="pt-BR" sz="2400" spc="-97" strike="noStrike">
                <a:solidFill>
                  <a:srgbClr val="444d25"/>
                </a:solidFill>
                <a:latin typeface="Georgia"/>
              </a:rPr>
              <a:t> </a:t>
            </a:r>
            <a:r>
              <a:rPr b="0" lang="pt-BR" sz="2400" spc="-7" strike="noStrike">
                <a:solidFill>
                  <a:srgbClr val="444d25"/>
                </a:solidFill>
                <a:latin typeface="Georgia"/>
              </a:rPr>
              <a:t>sinal: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b="0" lang="pt-BR" sz="2400" spc="-1" strike="noStrike">
              <a:latin typeface="Arial"/>
            </a:endParaRPr>
          </a:p>
          <a:p>
            <a:pPr marL="469800">
              <a:lnSpc>
                <a:spcPct val="100000"/>
              </a:lnSpc>
            </a:pPr>
            <a:r>
              <a:rPr b="1" lang="pt-BR" sz="2400" spc="-7" strike="noStrike">
                <a:solidFill>
                  <a:srgbClr val="e7bb29"/>
                </a:solidFill>
                <a:latin typeface="Georgia"/>
              </a:rPr>
              <a:t>a)</a:t>
            </a:r>
            <a:r>
              <a:rPr b="1" lang="pt-BR" sz="2400" spc="-7" strike="noStrike">
                <a:solidFill>
                  <a:srgbClr val="e7bb29"/>
                </a:solidFill>
                <a:latin typeface="Georgia"/>
              </a:rPr>
              <a:t>	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-12</a:t>
            </a:r>
            <a:endParaRPr b="0" lang="pt-BR" sz="2400" spc="-1" strike="noStrike">
              <a:latin typeface="Arial"/>
            </a:endParaRPr>
          </a:p>
          <a:p>
            <a:pPr lvl="1" marL="927000" indent="-457560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StarSymbol"/>
              <a:buAutoNum type="alphaLcParenR" startAt="2"/>
            </a:pP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10</a:t>
            </a:r>
            <a:endParaRPr b="0" lang="pt-BR" sz="2400" spc="-1" strike="noStrike">
              <a:latin typeface="Arial"/>
            </a:endParaRPr>
          </a:p>
          <a:p>
            <a:pPr lvl="1" marL="927000" indent="-457560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StarSymbol"/>
              <a:buAutoNum type="alphaLcParenR" startAt="2"/>
            </a:pP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12</a:t>
            </a:r>
            <a:endParaRPr b="0" lang="pt-BR" sz="2400" spc="-1" strike="noStrike"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300"/>
              </a:spcBef>
            </a:pP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d)</a:t>
            </a:r>
            <a:r>
              <a:rPr b="1" lang="pt-BR" sz="2400" spc="313" strike="noStrike">
                <a:solidFill>
                  <a:srgbClr val="e7bb29"/>
                </a:solidFill>
                <a:latin typeface="Georgia"/>
              </a:rPr>
              <a:t> </a:t>
            </a:r>
            <a:r>
              <a:rPr b="1" lang="pt-BR" sz="2400" spc="-7" strike="noStrike">
                <a:solidFill>
                  <a:srgbClr val="e7bb29"/>
                </a:solidFill>
                <a:latin typeface="Georgia"/>
              </a:rPr>
              <a:t>-23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46480" y="597600"/>
            <a:ext cx="68950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1" strike="noStrike">
                <a:solidFill>
                  <a:srgbClr val="444d25"/>
                </a:solidFill>
                <a:latin typeface="Trebuchet MS"/>
              </a:rPr>
              <a:t>Adição </a:t>
            </a: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no </a:t>
            </a:r>
            <a:r>
              <a:rPr b="0" lang="pt-BR" sz="3200" spc="-1" strike="noStrike">
                <a:solidFill>
                  <a:srgbClr val="444d25"/>
                </a:solidFill>
                <a:latin typeface="Trebuchet MS"/>
              </a:rPr>
              <a:t>Sistema Complemento </a:t>
            </a: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de</a:t>
            </a:r>
            <a:r>
              <a:rPr b="0" lang="pt-BR" sz="3200" spc="-92" strike="noStrike">
                <a:solidFill>
                  <a:srgbClr val="444d25"/>
                </a:solidFill>
                <a:latin typeface="Trebuchet MS"/>
              </a:rPr>
              <a:t> </a:t>
            </a:r>
            <a:r>
              <a:rPr b="0" lang="pt-BR" sz="3200" spc="-1" strike="noStrike">
                <a:solidFill>
                  <a:srgbClr val="444d25"/>
                </a:solidFill>
                <a:latin typeface="Trebuchet MS"/>
              </a:rPr>
              <a:t>2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080" y="1193400"/>
            <a:ext cx="8696520" cy="54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68560" indent="-256320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Arial"/>
              <a:buChar char="•"/>
            </a:pPr>
            <a:r>
              <a:rPr b="0" lang="pt-BR" sz="2400" spc="-7" strike="noStrike">
                <a:latin typeface="Georgia"/>
              </a:rPr>
              <a:t>Existem</a:t>
            </a:r>
            <a:r>
              <a:rPr b="0" lang="pt-BR" sz="2400" spc="364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5</a:t>
            </a:r>
            <a:r>
              <a:rPr b="0" lang="pt-BR" sz="2400" spc="384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casos</a:t>
            </a:r>
            <a:r>
              <a:rPr b="0" lang="pt-BR" sz="2400" spc="384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de</a:t>
            </a:r>
            <a:r>
              <a:rPr b="0" lang="pt-BR" sz="2400" spc="389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adição</a:t>
            </a:r>
            <a:r>
              <a:rPr b="0" lang="pt-BR" sz="2400" spc="384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no</a:t>
            </a:r>
            <a:r>
              <a:rPr b="0" lang="pt-BR" sz="2400" spc="392" strike="noStrike">
                <a:latin typeface="Georgia"/>
              </a:rPr>
              <a:t> </a:t>
            </a:r>
            <a:r>
              <a:rPr b="0" lang="pt-BR" sz="2400" spc="-12" strike="noStrike">
                <a:latin typeface="Georgia"/>
              </a:rPr>
              <a:t>sistema</a:t>
            </a:r>
            <a:r>
              <a:rPr b="0" lang="pt-BR" sz="2400" spc="392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de</a:t>
            </a:r>
            <a:r>
              <a:rPr b="0" lang="pt-BR" sz="2400" spc="372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complemente</a:t>
            </a:r>
            <a:r>
              <a:rPr b="0" lang="pt-BR" sz="2400" spc="392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de</a:t>
            </a:r>
            <a:r>
              <a:rPr b="0" lang="pt-BR" sz="2400" spc="384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2</a:t>
            </a:r>
            <a:endParaRPr b="0" lang="pt-BR" sz="2400" spc="-1" strike="noStrike">
              <a:latin typeface="Arial"/>
            </a:endParaRPr>
          </a:p>
          <a:p>
            <a:pPr marL="268560">
              <a:lnSpc>
                <a:spcPct val="100000"/>
              </a:lnSpc>
            </a:pPr>
            <a:r>
              <a:rPr b="0" lang="pt-BR" sz="2400" spc="-1" strike="noStrike">
                <a:latin typeface="Georgia"/>
              </a:rPr>
              <a:t>que </a:t>
            </a:r>
            <a:r>
              <a:rPr b="0" lang="pt-BR" sz="2400" spc="-7" strike="noStrike">
                <a:latin typeface="Georgia"/>
              </a:rPr>
              <a:t>devem ser considerados. São</a:t>
            </a:r>
            <a:r>
              <a:rPr b="0" lang="pt-BR" sz="2400" spc="-32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eles:</a:t>
            </a:r>
            <a:endParaRPr b="0" lang="pt-BR" sz="2400" spc="-1" strike="noStrike">
              <a:latin typeface="Arial"/>
            </a:endParaRPr>
          </a:p>
          <a:p>
            <a:pPr lvl="1" marL="927000" indent="-457560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StarSymbol"/>
              <a:buAutoNum type="arabicPeriod"/>
            </a:pPr>
            <a:r>
              <a:rPr b="0" lang="pt-BR" sz="2400" spc="-7" strike="noStrike">
                <a:latin typeface="Georgia"/>
              </a:rPr>
              <a:t>Do</a:t>
            </a:r>
            <a:r>
              <a:rPr b="0" lang="pt-BR" sz="2400" spc="4" strike="noStrike">
                <a:latin typeface="Georgia"/>
              </a:rPr>
              <a:t>i</a:t>
            </a:r>
            <a:r>
              <a:rPr b="0" lang="pt-BR" sz="2400" spc="-1" strike="noStrike">
                <a:latin typeface="Georgia"/>
              </a:rPr>
              <a:t>s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números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7" strike="noStrike">
                <a:latin typeface="Georgia"/>
              </a:rPr>
              <a:t>p</a:t>
            </a:r>
            <a:r>
              <a:rPr b="0" lang="pt-BR" sz="2400" spc="4" strike="noStrike">
                <a:latin typeface="Georgia"/>
              </a:rPr>
              <a:t>o</a:t>
            </a:r>
            <a:r>
              <a:rPr b="0" lang="pt-BR" sz="2400" spc="-7" strike="noStrike">
                <a:latin typeface="Georgia"/>
              </a:rPr>
              <a:t>sit</a:t>
            </a:r>
            <a:r>
              <a:rPr b="0" lang="pt-BR" sz="2400" spc="-12" strike="noStrike">
                <a:latin typeface="Georgia"/>
              </a:rPr>
              <a:t>i</a:t>
            </a:r>
            <a:r>
              <a:rPr b="0" lang="pt-BR" sz="2400" spc="-1" strike="noStrike">
                <a:latin typeface="Georgia"/>
              </a:rPr>
              <a:t>vo</a:t>
            </a:r>
            <a:r>
              <a:rPr b="0" lang="pt-BR" sz="2400" spc="-12" strike="noStrike">
                <a:latin typeface="Georgia"/>
              </a:rPr>
              <a:t>s</a:t>
            </a:r>
            <a:r>
              <a:rPr b="0" lang="pt-BR" sz="2400" spc="-1" strike="noStrike">
                <a:latin typeface="Georgia"/>
              </a:rPr>
              <a:t>: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O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r</a:t>
            </a:r>
            <a:r>
              <a:rPr b="0" lang="pt-BR" sz="2400" spc="12" strike="noStrike">
                <a:latin typeface="Georgia"/>
              </a:rPr>
              <a:t>e</a:t>
            </a:r>
            <a:r>
              <a:rPr b="0" lang="pt-BR" sz="2400" spc="-7" strike="noStrike">
                <a:latin typeface="Georgia"/>
              </a:rPr>
              <a:t>su</a:t>
            </a:r>
            <a:r>
              <a:rPr b="0" lang="pt-BR" sz="2400" spc="-12" strike="noStrike">
                <a:latin typeface="Georgia"/>
              </a:rPr>
              <a:t>l</a:t>
            </a:r>
            <a:r>
              <a:rPr b="0" lang="pt-BR" sz="2400" spc="-7" strike="noStrike">
                <a:latin typeface="Georgia"/>
              </a:rPr>
              <a:t>tad</a:t>
            </a:r>
            <a:r>
              <a:rPr b="0" lang="pt-BR" sz="2400" spc="-1" strike="noStrike">
                <a:latin typeface="Georgia"/>
              </a:rPr>
              <a:t>o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é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7" strike="noStrike">
                <a:latin typeface="Georgia"/>
              </a:rPr>
              <a:t>u</a:t>
            </a:r>
            <a:r>
              <a:rPr b="0" lang="pt-BR" sz="2400" spc="-1" strike="noStrike">
                <a:latin typeface="Georgia"/>
              </a:rPr>
              <a:t>m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número  </a:t>
            </a:r>
            <a:r>
              <a:rPr b="0" lang="pt-BR" sz="2400" spc="-7" strike="noStrike">
                <a:latin typeface="Georgia"/>
              </a:rPr>
              <a:t>positivo;</a:t>
            </a:r>
            <a:endParaRPr b="0" lang="pt-BR" sz="2400" spc="-1" strike="noStrike">
              <a:latin typeface="Arial"/>
            </a:endParaRPr>
          </a:p>
          <a:p>
            <a:pPr lvl="1" marL="927000" indent="-457560">
              <a:lnSpc>
                <a:spcPct val="100000"/>
              </a:lnSpc>
              <a:spcBef>
                <a:spcPts val="306"/>
              </a:spcBef>
              <a:buClr>
                <a:srgbClr val="e7bb29"/>
              </a:buClr>
              <a:buFont typeface="StarSymbol"/>
              <a:buAutoNum type="arabicPeriod"/>
            </a:pPr>
            <a:r>
              <a:rPr b="0" lang="pt-BR" sz="2400" spc="-7" strike="noStrike">
                <a:latin typeface="Georgia"/>
              </a:rPr>
              <a:t>Um número positivo </a:t>
            </a:r>
            <a:r>
              <a:rPr b="0" lang="pt-BR" sz="2400" spc="-1" strike="noStrike">
                <a:latin typeface="Georgia"/>
              </a:rPr>
              <a:t>e </a:t>
            </a:r>
            <a:r>
              <a:rPr b="0" lang="pt-BR" sz="2400" spc="-7" strike="noStrike">
                <a:latin typeface="Georgia"/>
              </a:rPr>
              <a:t>outro número </a:t>
            </a:r>
            <a:r>
              <a:rPr b="0" lang="pt-BR" sz="2400" spc="-1" strike="noStrike">
                <a:latin typeface="Georgia"/>
              </a:rPr>
              <a:t>menor e </a:t>
            </a:r>
            <a:r>
              <a:rPr b="0" lang="pt-BR" sz="2400" spc="-7" strike="noStrike">
                <a:latin typeface="Georgia"/>
              </a:rPr>
              <a:t>negativo: </a:t>
            </a:r>
            <a:r>
              <a:rPr b="0" lang="pt-BR" sz="2400" spc="-1" strike="noStrike">
                <a:latin typeface="Georgia"/>
              </a:rPr>
              <a:t>O  resultado é </a:t>
            </a:r>
            <a:r>
              <a:rPr b="0" lang="pt-BR" sz="2400" spc="-7" strike="noStrike">
                <a:latin typeface="Georgia"/>
              </a:rPr>
              <a:t>um </a:t>
            </a:r>
            <a:r>
              <a:rPr b="0" lang="pt-BR" sz="2400" spc="-1" strike="noStrike">
                <a:latin typeface="Georgia"/>
              </a:rPr>
              <a:t>número</a:t>
            </a:r>
            <a:r>
              <a:rPr b="0" lang="pt-BR" sz="2400" spc="-46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positivo;</a:t>
            </a:r>
            <a:endParaRPr b="0" lang="pt-BR" sz="2400" spc="-1" strike="noStrike">
              <a:latin typeface="Arial"/>
            </a:endParaRPr>
          </a:p>
          <a:p>
            <a:pPr lvl="1" marL="927000" indent="-457560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StarSymbol"/>
              <a:buAutoNum type="arabicPeriod"/>
            </a:pPr>
            <a:r>
              <a:rPr b="0" lang="pt-BR" sz="2400" spc="-7" strike="noStrike">
                <a:latin typeface="Georgia"/>
              </a:rPr>
              <a:t>Um número positivo </a:t>
            </a:r>
            <a:r>
              <a:rPr b="0" lang="pt-BR" sz="2400" spc="-1" strike="noStrike">
                <a:latin typeface="Georgia"/>
              </a:rPr>
              <a:t>e </a:t>
            </a:r>
            <a:r>
              <a:rPr b="0" lang="pt-BR" sz="2400" spc="-7" strike="noStrike">
                <a:latin typeface="Georgia"/>
              </a:rPr>
              <a:t>outro número </a:t>
            </a:r>
            <a:r>
              <a:rPr b="0" lang="pt-BR" sz="2400" spc="-1" strike="noStrike">
                <a:latin typeface="Georgia"/>
              </a:rPr>
              <a:t>maior e </a:t>
            </a:r>
            <a:r>
              <a:rPr b="0" lang="pt-BR" sz="2400" spc="-7" strike="noStrike">
                <a:latin typeface="Georgia"/>
              </a:rPr>
              <a:t>negativo: </a:t>
            </a:r>
            <a:r>
              <a:rPr b="0" lang="pt-BR" sz="2400" spc="-1" strike="noStrike">
                <a:latin typeface="Georgia"/>
              </a:rPr>
              <a:t>O  resultado é </a:t>
            </a:r>
            <a:r>
              <a:rPr b="0" lang="pt-BR" sz="2400" spc="-7" strike="noStrike">
                <a:latin typeface="Georgia"/>
              </a:rPr>
              <a:t>um </a:t>
            </a:r>
            <a:r>
              <a:rPr b="0" lang="pt-BR" sz="2400" spc="-1" strike="noStrike">
                <a:latin typeface="Georgia"/>
              </a:rPr>
              <a:t>número</a:t>
            </a:r>
            <a:r>
              <a:rPr b="0" lang="pt-BR" sz="2400" spc="-41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negativo;</a:t>
            </a:r>
            <a:endParaRPr b="0" lang="pt-BR" sz="2400" spc="-1" strike="noStrike">
              <a:latin typeface="Arial"/>
            </a:endParaRPr>
          </a:p>
          <a:p>
            <a:pPr lvl="1" marL="927000" indent="-457560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StarSymbol"/>
              <a:buAutoNum type="arabicPeriod"/>
            </a:pPr>
            <a:r>
              <a:rPr b="0" lang="pt-BR" sz="2400" spc="-7" strike="noStrike">
                <a:latin typeface="Georgia"/>
              </a:rPr>
              <a:t>Do</a:t>
            </a:r>
            <a:r>
              <a:rPr b="0" lang="pt-BR" sz="2400" spc="4" strike="noStrike">
                <a:latin typeface="Georgia"/>
              </a:rPr>
              <a:t>i</a:t>
            </a:r>
            <a:r>
              <a:rPr b="0" lang="pt-BR" sz="2400" spc="-1" strike="noStrike">
                <a:latin typeface="Georgia"/>
              </a:rPr>
              <a:t>s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números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neg</a:t>
            </a:r>
            <a:r>
              <a:rPr b="0" lang="pt-BR" sz="2400" spc="4" strike="noStrike">
                <a:latin typeface="Georgia"/>
              </a:rPr>
              <a:t>at</a:t>
            </a:r>
            <a:r>
              <a:rPr b="0" lang="pt-BR" sz="2400" spc="-1" strike="noStrike">
                <a:latin typeface="Georgia"/>
              </a:rPr>
              <a:t>ivos: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O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resultado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é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7" strike="noStrike">
                <a:latin typeface="Georgia"/>
              </a:rPr>
              <a:t>u</a:t>
            </a:r>
            <a:r>
              <a:rPr b="0" lang="pt-BR" sz="2400" spc="-1" strike="noStrike">
                <a:latin typeface="Georgia"/>
              </a:rPr>
              <a:t>m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núme</a:t>
            </a:r>
            <a:r>
              <a:rPr b="0" lang="pt-BR" sz="2400" spc="-15" strike="noStrike">
                <a:latin typeface="Georgia"/>
              </a:rPr>
              <a:t>r</a:t>
            </a:r>
            <a:r>
              <a:rPr b="0" lang="pt-BR" sz="2400" spc="-1" strike="noStrike">
                <a:latin typeface="Georgia"/>
              </a:rPr>
              <a:t>o  </a:t>
            </a:r>
            <a:r>
              <a:rPr b="0" lang="pt-BR" sz="2400" spc="-7" strike="noStrike">
                <a:latin typeface="Georgia"/>
              </a:rPr>
              <a:t>negativo;</a:t>
            </a:r>
            <a:endParaRPr b="0" lang="pt-BR" sz="2400" spc="-1" strike="noStrike">
              <a:latin typeface="Arial"/>
            </a:endParaRPr>
          </a:p>
          <a:p>
            <a:pPr lvl="1" marL="927000" indent="-457560">
              <a:lnSpc>
                <a:spcPct val="100000"/>
              </a:lnSpc>
              <a:spcBef>
                <a:spcPts val="306"/>
              </a:spcBef>
              <a:buClr>
                <a:srgbClr val="e7bb29"/>
              </a:buClr>
              <a:buFont typeface="StarSymbol"/>
              <a:buAutoNum type="arabicPeriod"/>
            </a:pPr>
            <a:r>
              <a:rPr b="0" lang="pt-BR" sz="2400" spc="-7" strike="noStrike">
                <a:latin typeface="Georgia"/>
              </a:rPr>
              <a:t>Números </a:t>
            </a:r>
            <a:r>
              <a:rPr b="0" lang="pt-BR" sz="2400" spc="-1" strike="noStrike">
                <a:latin typeface="Georgia"/>
              </a:rPr>
              <a:t>iguais e </a:t>
            </a:r>
            <a:r>
              <a:rPr b="0" lang="pt-BR" sz="2400" spc="-7" strike="noStrike">
                <a:latin typeface="Georgia"/>
              </a:rPr>
              <a:t>sinais opostos: </a:t>
            </a:r>
            <a:r>
              <a:rPr b="0" lang="pt-BR" sz="2400" spc="-1" strike="noStrike">
                <a:latin typeface="Georgia"/>
              </a:rPr>
              <a:t>O </a:t>
            </a:r>
            <a:r>
              <a:rPr b="0" lang="pt-BR" sz="2400" spc="-7" strike="noStrike">
                <a:latin typeface="Georgia"/>
              </a:rPr>
              <a:t>resultado </a:t>
            </a:r>
            <a:r>
              <a:rPr b="0" lang="pt-BR" sz="2400" spc="-1" strike="noStrike">
                <a:latin typeface="Georgia"/>
              </a:rPr>
              <a:t>é</a:t>
            </a:r>
            <a:r>
              <a:rPr b="0" lang="pt-BR" sz="2400" spc="-41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zero.</a:t>
            </a:r>
            <a:endParaRPr b="0" lang="pt-BR" sz="2400" spc="-1" strike="noStrike">
              <a:latin typeface="Arial"/>
            </a:endParaRPr>
          </a:p>
          <a:p>
            <a:pPr marL="268560" indent="-256320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Arial"/>
              <a:buChar char="•"/>
            </a:pPr>
            <a:r>
              <a:rPr b="0" lang="pt-BR" sz="2400" spc="-1" strike="noStrike">
                <a:latin typeface="Georgia"/>
              </a:rPr>
              <a:t>Em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7" strike="noStrike">
                <a:latin typeface="Georgia"/>
              </a:rPr>
              <a:t>tod</a:t>
            </a:r>
            <a:r>
              <a:rPr b="0" lang="pt-BR" sz="2400" spc="-1" strike="noStrike">
                <a:latin typeface="Georgia"/>
              </a:rPr>
              <a:t>os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os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7" strike="noStrike">
                <a:latin typeface="Georgia"/>
              </a:rPr>
              <a:t>ca</a:t>
            </a:r>
            <a:r>
              <a:rPr b="0" lang="pt-BR" sz="2400" spc="4" strike="noStrike">
                <a:latin typeface="Georgia"/>
              </a:rPr>
              <a:t>s</a:t>
            </a:r>
            <a:r>
              <a:rPr b="0" lang="pt-BR" sz="2400" spc="-7" strike="noStrike">
                <a:latin typeface="Georgia"/>
              </a:rPr>
              <a:t>os</a:t>
            </a:r>
            <a:r>
              <a:rPr b="0" lang="pt-BR" sz="2400" spc="-1" strike="noStrike">
                <a:latin typeface="Georgia"/>
              </a:rPr>
              <a:t>,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o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7" strike="noStrike">
                <a:latin typeface="Georgia"/>
              </a:rPr>
              <a:t>bi</a:t>
            </a:r>
            <a:r>
              <a:rPr b="0" lang="pt-BR" sz="2400" spc="-1" strike="noStrike">
                <a:latin typeface="Georgia"/>
              </a:rPr>
              <a:t>t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de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7" strike="noStrike">
                <a:latin typeface="Georgia"/>
              </a:rPr>
              <a:t>sina</a:t>
            </a:r>
            <a:r>
              <a:rPr b="0" lang="pt-BR" sz="2400" spc="-1" strike="noStrike">
                <a:latin typeface="Georgia"/>
              </a:rPr>
              <a:t>l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7" strike="noStrike">
                <a:latin typeface="Georgia"/>
              </a:rPr>
              <a:t>p</a:t>
            </a:r>
            <a:r>
              <a:rPr b="0" lang="pt-BR" sz="2400" spc="4" strike="noStrike">
                <a:latin typeface="Georgia"/>
              </a:rPr>
              <a:t>a</a:t>
            </a:r>
            <a:r>
              <a:rPr b="0" lang="pt-BR" sz="2400" spc="-1" strike="noStrike">
                <a:latin typeface="Georgia"/>
              </a:rPr>
              <a:t>rti</a:t>
            </a:r>
            <a:r>
              <a:rPr b="0" lang="pt-BR" sz="2400" spc="4" strike="noStrike">
                <a:latin typeface="Georgia"/>
              </a:rPr>
              <a:t>c</a:t>
            </a:r>
            <a:r>
              <a:rPr b="0" lang="pt-BR" sz="2400" spc="-1" strike="noStrike">
                <a:latin typeface="Georgia"/>
              </a:rPr>
              <a:t>i</a:t>
            </a:r>
            <a:r>
              <a:rPr b="0" lang="pt-BR" sz="2400" spc="-12" strike="noStrike">
                <a:latin typeface="Georgia"/>
              </a:rPr>
              <a:t>p</a:t>
            </a:r>
            <a:r>
              <a:rPr b="0" lang="pt-BR" sz="2400" spc="-1" strike="noStrike">
                <a:latin typeface="Georgia"/>
              </a:rPr>
              <a:t>a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do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7" strike="noStrike">
                <a:latin typeface="Georgia"/>
              </a:rPr>
              <a:t>proc</a:t>
            </a:r>
            <a:r>
              <a:rPr b="0" lang="pt-BR" sz="2400" spc="-1" strike="noStrike">
                <a:latin typeface="Georgia"/>
              </a:rPr>
              <a:t>e</a:t>
            </a:r>
            <a:r>
              <a:rPr b="0" lang="pt-BR" sz="2400" spc="-7" strike="noStrike">
                <a:latin typeface="Georgia"/>
              </a:rPr>
              <a:t>s</a:t>
            </a:r>
            <a:r>
              <a:rPr b="0" lang="pt-BR" sz="2400" spc="-12" strike="noStrike">
                <a:latin typeface="Georgia"/>
              </a:rPr>
              <a:t>s</a:t>
            </a:r>
            <a:r>
              <a:rPr b="0" lang="pt-BR" sz="2400" spc="-1" strike="noStrike">
                <a:latin typeface="Georgia"/>
              </a:rPr>
              <a:t>o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de  </a:t>
            </a:r>
            <a:r>
              <a:rPr b="0" lang="pt-BR" sz="2400" spc="-7" strike="noStrike">
                <a:latin typeface="Georgia"/>
              </a:rPr>
              <a:t>soma;</a:t>
            </a:r>
            <a:endParaRPr b="0" lang="pt-BR" sz="2400" spc="-1" strike="noStrike">
              <a:latin typeface="Arial"/>
            </a:endParaRPr>
          </a:p>
          <a:p>
            <a:pPr marL="268560" indent="-256320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Arial"/>
              <a:buChar char="•"/>
            </a:pPr>
            <a:r>
              <a:rPr b="0" lang="pt-BR" sz="2400" spc="-1" strike="noStrike">
                <a:latin typeface="Georgia"/>
              </a:rPr>
              <a:t>O </a:t>
            </a:r>
            <a:r>
              <a:rPr b="0" i="1" lang="pt-BR" sz="2400" spc="-7" strike="noStrike">
                <a:latin typeface="Georgia"/>
              </a:rPr>
              <a:t>Carry </a:t>
            </a:r>
            <a:r>
              <a:rPr b="0" lang="pt-BR" sz="2400" spc="-7" strike="noStrike">
                <a:latin typeface="Georgia"/>
              </a:rPr>
              <a:t>gerado pelos bits </a:t>
            </a:r>
            <a:r>
              <a:rPr b="0" lang="pt-BR" sz="2400" spc="-1" strike="noStrike">
                <a:latin typeface="Georgia"/>
              </a:rPr>
              <a:t>de </a:t>
            </a:r>
            <a:r>
              <a:rPr b="0" lang="pt-BR" sz="2400" spc="-7" strike="noStrike">
                <a:latin typeface="Georgia"/>
              </a:rPr>
              <a:t>sinal </a:t>
            </a:r>
            <a:r>
              <a:rPr b="0" lang="pt-BR" sz="2400" spc="-1" strike="noStrike">
                <a:latin typeface="Georgia"/>
              </a:rPr>
              <a:t>é </a:t>
            </a:r>
            <a:r>
              <a:rPr b="0" lang="pt-BR" sz="2400" spc="-7" strike="noStrike">
                <a:latin typeface="Georgia"/>
              </a:rPr>
              <a:t>sempre</a:t>
            </a:r>
            <a:r>
              <a:rPr b="0" lang="pt-BR" sz="2400" spc="-1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desconsiderado.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46480" y="597600"/>
            <a:ext cx="1837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1" strike="noStrike">
                <a:solidFill>
                  <a:srgbClr val="444d25"/>
                </a:solidFill>
                <a:latin typeface="Trebuchet MS"/>
              </a:rPr>
              <a:t>Subtração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77120" y="1293120"/>
            <a:ext cx="8723160" cy="46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81160" indent="-256320" algn="just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Arial"/>
              <a:buChar char="•"/>
            </a:pPr>
            <a:r>
              <a:rPr b="0" lang="pt-BR" sz="2400" spc="-1" strike="noStrike">
                <a:latin typeface="Georgia"/>
              </a:rPr>
              <a:t>Para realizar a </a:t>
            </a:r>
            <a:r>
              <a:rPr b="0" lang="pt-BR" sz="2400" spc="-7" strike="noStrike">
                <a:latin typeface="Georgia"/>
              </a:rPr>
              <a:t>subtração entre dois números binários, basta  somar </a:t>
            </a:r>
            <a:r>
              <a:rPr b="0" lang="pt-BR" sz="2400" spc="-1" strike="noStrike">
                <a:latin typeface="Georgia"/>
              </a:rPr>
              <a:t>o minuendo com a </a:t>
            </a:r>
            <a:r>
              <a:rPr b="0" lang="pt-BR" sz="2400" spc="-7" strike="noStrike">
                <a:latin typeface="Georgia"/>
              </a:rPr>
              <a:t>negação </a:t>
            </a:r>
            <a:r>
              <a:rPr b="0" lang="pt-BR" sz="2400" spc="-1" strike="noStrike">
                <a:latin typeface="Georgia"/>
              </a:rPr>
              <a:t>do</a:t>
            </a:r>
            <a:r>
              <a:rPr b="0" lang="pt-BR" sz="2400" spc="-46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subtraendo;</a:t>
            </a:r>
            <a:endParaRPr b="0" lang="pt-BR" sz="2400" spc="-1" strike="noStrike">
              <a:latin typeface="Arial"/>
            </a:endParaRPr>
          </a:p>
          <a:p>
            <a:pPr marL="281160" indent="-256320" algn="just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Arial"/>
              <a:buChar char="•"/>
            </a:pPr>
            <a:r>
              <a:rPr b="1" lang="pt-BR" sz="2400" spc="-1" strike="noStrike">
                <a:latin typeface="Georgia"/>
              </a:rPr>
              <a:t>Ex.: </a:t>
            </a:r>
            <a:r>
              <a:rPr b="0" lang="pt-BR" sz="2400" spc="-7" strike="noStrike">
                <a:latin typeface="Georgia"/>
              </a:rPr>
              <a:t>Considere duas palavras </a:t>
            </a:r>
            <a:r>
              <a:rPr b="0" lang="pt-BR" sz="2400" spc="-1" strike="noStrike">
                <a:latin typeface="Georgia"/>
              </a:rPr>
              <a:t>binárias (</a:t>
            </a:r>
            <a:r>
              <a:rPr b="1" lang="pt-BR" sz="2400" spc="-1" strike="noStrike">
                <a:latin typeface="Georgia"/>
              </a:rPr>
              <a:t>A </a:t>
            </a:r>
            <a:r>
              <a:rPr b="0" lang="pt-BR" sz="2400" spc="-1" strike="noStrike">
                <a:latin typeface="Georgia"/>
              </a:rPr>
              <a:t>e </a:t>
            </a:r>
            <a:r>
              <a:rPr b="1" lang="pt-BR" sz="2400" spc="-7" strike="noStrike">
                <a:latin typeface="Georgia"/>
              </a:rPr>
              <a:t>F</a:t>
            </a:r>
            <a:r>
              <a:rPr b="0" lang="pt-BR" sz="2400" spc="-7" strike="noStrike">
                <a:latin typeface="Georgia"/>
              </a:rPr>
              <a:t>) </a:t>
            </a:r>
            <a:r>
              <a:rPr b="0" lang="pt-BR" sz="2400" spc="-1" strike="noStrike">
                <a:latin typeface="Georgia"/>
              </a:rPr>
              <a:t>com </a:t>
            </a:r>
            <a:r>
              <a:rPr b="0" lang="pt-BR" sz="2400" spc="-7" strike="noStrike">
                <a:latin typeface="Georgia"/>
              </a:rPr>
              <a:t>três bits </a:t>
            </a:r>
            <a:r>
              <a:rPr b="0" lang="pt-BR" sz="2400" spc="-1" strike="noStrike">
                <a:latin typeface="Georgia"/>
              </a:rPr>
              <a:t>de  </a:t>
            </a:r>
            <a:r>
              <a:rPr b="0" lang="pt-BR" sz="2400" spc="-7" strike="noStrike">
                <a:latin typeface="Georgia"/>
              </a:rPr>
              <a:t>magnitude </a:t>
            </a:r>
            <a:r>
              <a:rPr b="0" lang="pt-BR" sz="2400" spc="-1" strike="noStrike">
                <a:latin typeface="Georgia"/>
              </a:rPr>
              <a:t>e </a:t>
            </a:r>
            <a:r>
              <a:rPr b="0" lang="pt-BR" sz="2400" spc="-7" strike="noStrike">
                <a:latin typeface="Georgia"/>
              </a:rPr>
              <a:t>um bit </a:t>
            </a:r>
            <a:r>
              <a:rPr b="0" lang="pt-BR" sz="2400" spc="-12" strike="noStrike">
                <a:latin typeface="Georgia"/>
              </a:rPr>
              <a:t>de </a:t>
            </a:r>
            <a:r>
              <a:rPr b="0" lang="pt-BR" sz="2400" spc="-7" strike="noStrike">
                <a:latin typeface="Georgia"/>
              </a:rPr>
              <a:t>sinal </a:t>
            </a:r>
            <a:r>
              <a:rPr b="0" lang="pt-BR" sz="2400" spc="-1" strike="noStrike">
                <a:latin typeface="Georgia"/>
              </a:rPr>
              <a:t>(bit mais </a:t>
            </a:r>
            <a:r>
              <a:rPr b="0" lang="pt-BR" sz="2400" spc="-7" strike="noStrike">
                <a:latin typeface="Georgia"/>
              </a:rPr>
              <a:t>significativo). Digamos  </a:t>
            </a:r>
            <a:r>
              <a:rPr b="0" lang="pt-BR" sz="2400" spc="-1" strike="noStrike">
                <a:latin typeface="Georgia"/>
              </a:rPr>
              <a:t>que você </a:t>
            </a:r>
            <a:r>
              <a:rPr b="0" lang="pt-BR" sz="2400" spc="-7" strike="noStrike">
                <a:latin typeface="Georgia"/>
              </a:rPr>
              <a:t>queira subtrair </a:t>
            </a:r>
            <a:r>
              <a:rPr b="1" lang="pt-BR" sz="2400" spc="-1" strike="noStrike">
                <a:latin typeface="Georgia"/>
              </a:rPr>
              <a:t>F </a:t>
            </a:r>
            <a:r>
              <a:rPr b="0" lang="pt-BR" sz="2400" spc="-1" strike="noStrike">
                <a:latin typeface="Georgia"/>
              </a:rPr>
              <a:t>de </a:t>
            </a:r>
            <a:r>
              <a:rPr b="1" lang="pt-BR" sz="2400" spc="-1" strike="noStrike">
                <a:latin typeface="Georgia"/>
              </a:rPr>
              <a:t>A</a:t>
            </a:r>
            <a:r>
              <a:rPr b="0" lang="pt-BR" sz="2400" spc="-1" strike="noStrike">
                <a:latin typeface="Georgia"/>
              </a:rPr>
              <a:t>. Em </a:t>
            </a:r>
            <a:r>
              <a:rPr b="0" lang="pt-BR" sz="2400" spc="-7" strike="noStrike">
                <a:latin typeface="Georgia"/>
              </a:rPr>
              <a:t>primeiro lugar, deve-se  obter </a:t>
            </a:r>
            <a:r>
              <a:rPr b="0" lang="pt-BR" sz="2400" spc="-1" strike="noStrike">
                <a:latin typeface="Georgia"/>
              </a:rPr>
              <a:t>o </a:t>
            </a:r>
            <a:r>
              <a:rPr b="0" lang="pt-BR" sz="2400" spc="-7" strike="noStrike">
                <a:latin typeface="Georgia"/>
              </a:rPr>
              <a:t>complemento </a:t>
            </a:r>
            <a:r>
              <a:rPr b="0" lang="pt-BR" sz="2400" spc="-1" strike="noStrike">
                <a:latin typeface="Georgia"/>
              </a:rPr>
              <a:t>de 2 da </a:t>
            </a:r>
            <a:r>
              <a:rPr b="0" lang="pt-BR" sz="2400" spc="-7" strike="noStrike">
                <a:latin typeface="Georgia"/>
              </a:rPr>
              <a:t>palavra </a:t>
            </a:r>
            <a:r>
              <a:rPr b="1" lang="pt-BR" sz="2400" spc="-1" strike="noStrike">
                <a:latin typeface="Georgia"/>
              </a:rPr>
              <a:t>F: </a:t>
            </a:r>
            <a:r>
              <a:rPr b="1" lang="pt-BR" sz="2400" spc="-7" strike="noStrike">
                <a:latin typeface="Georgia"/>
              </a:rPr>
              <a:t>(F</a:t>
            </a:r>
            <a:r>
              <a:rPr b="1" lang="pt-BR" sz="2400" spc="-7" strike="noStrike" baseline="-20000">
                <a:latin typeface="Georgia"/>
              </a:rPr>
              <a:t>4</a:t>
            </a:r>
            <a:r>
              <a:rPr b="1" lang="pt-BR" sz="2400" spc="-7" strike="noStrike">
                <a:latin typeface="Georgia"/>
              </a:rPr>
              <a:t>F</a:t>
            </a:r>
            <a:r>
              <a:rPr b="1" lang="pt-BR" sz="2400" spc="-7" strike="noStrike" baseline="-20000">
                <a:latin typeface="Georgia"/>
              </a:rPr>
              <a:t>3</a:t>
            </a:r>
            <a:r>
              <a:rPr b="1" lang="pt-BR" sz="2400" spc="-7" strike="noStrike">
                <a:latin typeface="Georgia"/>
              </a:rPr>
              <a:t>F</a:t>
            </a:r>
            <a:r>
              <a:rPr b="1" lang="pt-BR" sz="2400" spc="-7" strike="noStrike" baseline="-20000">
                <a:latin typeface="Georgia"/>
              </a:rPr>
              <a:t>2</a:t>
            </a:r>
            <a:r>
              <a:rPr b="1" lang="pt-BR" sz="2400" spc="-7" strike="noStrike">
                <a:latin typeface="Georgia"/>
              </a:rPr>
              <a:t>F</a:t>
            </a:r>
            <a:r>
              <a:rPr b="1" lang="pt-BR" sz="2400" spc="-7" strike="noStrike" baseline="-20000">
                <a:latin typeface="Georgia"/>
              </a:rPr>
              <a:t>1</a:t>
            </a:r>
            <a:r>
              <a:rPr b="1" lang="pt-BR" sz="2400" spc="-7" strike="noStrike">
                <a:latin typeface="Georgia"/>
              </a:rPr>
              <a:t>) </a:t>
            </a:r>
            <a:r>
              <a:rPr b="0" lang="pt-BR" sz="2400" spc="-1" strike="noStrike">
                <a:latin typeface="Georgia"/>
              </a:rPr>
              <a:t>e </a:t>
            </a:r>
            <a:r>
              <a:rPr b="0" lang="pt-BR" sz="2400" spc="-7" strike="noStrike">
                <a:latin typeface="Georgia"/>
              </a:rPr>
              <a:t>depois  somar </a:t>
            </a:r>
            <a:r>
              <a:rPr b="0" lang="pt-BR" sz="2400" spc="-1" strike="noStrike">
                <a:latin typeface="Georgia"/>
              </a:rPr>
              <a:t>a </a:t>
            </a:r>
            <a:r>
              <a:rPr b="0" lang="pt-BR" sz="2400" spc="-7" strike="noStrike">
                <a:latin typeface="Georgia"/>
              </a:rPr>
              <a:t>palavra binária </a:t>
            </a:r>
            <a:r>
              <a:rPr b="1" lang="pt-BR" sz="2400" spc="-1" strike="noStrike">
                <a:latin typeface="Georgia"/>
              </a:rPr>
              <a:t>A: </a:t>
            </a:r>
            <a:r>
              <a:rPr b="1" lang="pt-BR" sz="2400" spc="-7" strike="noStrike">
                <a:latin typeface="Georgia"/>
              </a:rPr>
              <a:t>(A</a:t>
            </a:r>
            <a:r>
              <a:rPr b="1" lang="pt-BR" sz="2400" spc="-7" strike="noStrike" baseline="-20000">
                <a:latin typeface="Georgia"/>
              </a:rPr>
              <a:t>4</a:t>
            </a:r>
            <a:r>
              <a:rPr b="1" lang="pt-BR" sz="2400" spc="-7" strike="noStrike">
                <a:latin typeface="Georgia"/>
              </a:rPr>
              <a:t>A</a:t>
            </a:r>
            <a:r>
              <a:rPr b="1" lang="pt-BR" sz="2400" spc="-7" strike="noStrike" baseline="-20000">
                <a:latin typeface="Georgia"/>
              </a:rPr>
              <a:t>3</a:t>
            </a:r>
            <a:r>
              <a:rPr b="1" lang="pt-BR" sz="2400" spc="-7" strike="noStrike">
                <a:latin typeface="Georgia"/>
              </a:rPr>
              <a:t>A</a:t>
            </a:r>
            <a:r>
              <a:rPr b="1" lang="pt-BR" sz="2400" spc="-7" strike="noStrike" baseline="-20000">
                <a:latin typeface="Georgia"/>
              </a:rPr>
              <a:t>2</a:t>
            </a:r>
            <a:r>
              <a:rPr b="1" lang="pt-BR" sz="2400" spc="-7" strike="noStrike">
                <a:latin typeface="Georgia"/>
              </a:rPr>
              <a:t>A</a:t>
            </a:r>
            <a:r>
              <a:rPr b="1" lang="pt-BR" sz="2400" spc="-7" strike="noStrike" baseline="-20000">
                <a:latin typeface="Georgia"/>
              </a:rPr>
              <a:t>1</a:t>
            </a:r>
            <a:r>
              <a:rPr b="1" lang="pt-BR" sz="2400" spc="-7" strike="noStrike">
                <a:latin typeface="Georgia"/>
              </a:rPr>
              <a:t>) </a:t>
            </a:r>
            <a:r>
              <a:rPr b="0" lang="pt-BR" sz="2400" spc="-1" strike="noStrike">
                <a:latin typeface="Georgia"/>
              </a:rPr>
              <a:t>com o </a:t>
            </a:r>
            <a:r>
              <a:rPr b="0" lang="pt-BR" sz="2400" spc="-7" strike="noStrike">
                <a:latin typeface="Georgia"/>
              </a:rPr>
              <a:t>complemento  </a:t>
            </a:r>
            <a:r>
              <a:rPr b="0" lang="pt-BR" sz="2400" spc="-1" strike="noStrike">
                <a:latin typeface="Georgia"/>
              </a:rPr>
              <a:t>de 2 de </a:t>
            </a:r>
            <a:r>
              <a:rPr b="1" lang="pt-BR" sz="2400" spc="-7" strike="noStrike">
                <a:latin typeface="Georgia"/>
              </a:rPr>
              <a:t>F</a:t>
            </a:r>
            <a:r>
              <a:rPr b="0" lang="pt-BR" sz="2400" spc="-7" strike="noStrike">
                <a:latin typeface="Georgia"/>
              </a:rPr>
              <a:t>. Observe </a:t>
            </a:r>
            <a:r>
              <a:rPr b="0" lang="pt-BR" sz="2400" spc="-1" strike="noStrike">
                <a:latin typeface="Georgia"/>
              </a:rPr>
              <a:t>a </a:t>
            </a:r>
            <a:r>
              <a:rPr b="0" lang="pt-BR" sz="2400" spc="-7" strike="noStrike">
                <a:latin typeface="Georgia"/>
              </a:rPr>
              <a:t>figura </a:t>
            </a:r>
            <a:r>
              <a:rPr b="0" lang="pt-BR" sz="2400" spc="-1" strike="noStrike">
                <a:latin typeface="Georgia"/>
              </a:rPr>
              <a:t>do </a:t>
            </a:r>
            <a:r>
              <a:rPr b="0" lang="pt-BR" sz="2400" spc="-7" strike="noStrike">
                <a:latin typeface="Georgia"/>
              </a:rPr>
              <a:t>próximo slide </a:t>
            </a:r>
            <a:r>
              <a:rPr b="0" lang="pt-BR" sz="2400" spc="-1" strike="noStrike">
                <a:latin typeface="Georgia"/>
              </a:rPr>
              <a:t>e repare que o  resultado </a:t>
            </a:r>
            <a:r>
              <a:rPr b="0" lang="pt-BR" sz="2400" spc="-7" strike="noStrike">
                <a:latin typeface="Georgia"/>
              </a:rPr>
              <a:t>desta soma será </a:t>
            </a:r>
            <a:r>
              <a:rPr b="0" lang="pt-BR" sz="2400" spc="-1" strike="noStrike">
                <a:latin typeface="Georgia"/>
              </a:rPr>
              <a:t>a </a:t>
            </a:r>
            <a:r>
              <a:rPr b="1" lang="pt-BR" sz="2400" spc="-7" strike="noStrike">
                <a:latin typeface="Georgia"/>
              </a:rPr>
              <a:t>subtração </a:t>
            </a:r>
            <a:r>
              <a:rPr b="1" lang="pt-BR" sz="2400" spc="-1" strike="noStrike">
                <a:latin typeface="Georgia"/>
              </a:rPr>
              <a:t>de A por F  </a:t>
            </a:r>
            <a:r>
              <a:rPr b="1" lang="pt-BR" sz="2400" spc="-7" strike="noStrike">
                <a:latin typeface="Georgia"/>
              </a:rPr>
              <a:t>(∑</a:t>
            </a:r>
            <a:r>
              <a:rPr b="1" lang="pt-BR" sz="2400" spc="-7" strike="noStrike" baseline="-20000">
                <a:latin typeface="Georgia"/>
              </a:rPr>
              <a:t>4</a:t>
            </a:r>
            <a:r>
              <a:rPr b="1" lang="pt-BR" sz="2400" spc="-7" strike="noStrike">
                <a:latin typeface="Georgia"/>
              </a:rPr>
              <a:t>∑</a:t>
            </a:r>
            <a:r>
              <a:rPr b="1" lang="pt-BR" sz="2400" spc="-7" strike="noStrike" baseline="-20000">
                <a:latin typeface="Georgia"/>
              </a:rPr>
              <a:t>3</a:t>
            </a:r>
            <a:r>
              <a:rPr b="1" lang="pt-BR" sz="2400" spc="-7" strike="noStrike">
                <a:latin typeface="Georgia"/>
              </a:rPr>
              <a:t>∑</a:t>
            </a:r>
            <a:r>
              <a:rPr b="1" lang="pt-BR" sz="2400" spc="-7" strike="noStrike" baseline="-20000">
                <a:latin typeface="Georgia"/>
              </a:rPr>
              <a:t>2</a:t>
            </a:r>
            <a:r>
              <a:rPr b="1" lang="pt-BR" sz="2400" spc="-7" strike="noStrike">
                <a:latin typeface="Georgia"/>
              </a:rPr>
              <a:t>∑</a:t>
            </a:r>
            <a:r>
              <a:rPr b="1" lang="pt-BR" sz="2400" spc="-7" strike="noStrike" baseline="-20000">
                <a:latin typeface="Georgia"/>
              </a:rPr>
              <a:t>1</a:t>
            </a:r>
            <a:r>
              <a:rPr b="1" lang="pt-BR" sz="2400" spc="-7" strike="noStrike">
                <a:latin typeface="Georgia"/>
              </a:rPr>
              <a:t>)</a:t>
            </a:r>
            <a:r>
              <a:rPr b="0" lang="pt-BR" sz="2400" spc="-7" strike="noStrike">
                <a:latin typeface="Georgia"/>
              </a:rPr>
              <a:t>. </a:t>
            </a:r>
            <a:r>
              <a:rPr b="0" lang="pt-BR" sz="2400" spc="-1" strike="noStrike">
                <a:latin typeface="Georgia"/>
              </a:rPr>
              <a:t>Os </a:t>
            </a:r>
            <a:r>
              <a:rPr b="0" lang="pt-BR" sz="2400" spc="-7" strike="noStrike">
                <a:latin typeface="Georgia"/>
              </a:rPr>
              <a:t>bits </a:t>
            </a:r>
            <a:r>
              <a:rPr b="1" lang="pt-BR" sz="2400" spc="-7" strike="noStrike">
                <a:latin typeface="Georgia"/>
              </a:rPr>
              <a:t>F</a:t>
            </a:r>
            <a:r>
              <a:rPr b="1" lang="pt-BR" sz="2400" spc="-7" strike="noStrike" baseline="-20000">
                <a:latin typeface="Georgia"/>
              </a:rPr>
              <a:t>4 </a:t>
            </a:r>
            <a:r>
              <a:rPr b="0" lang="pt-BR" sz="2400" spc="-1" strike="noStrike">
                <a:latin typeface="Georgia"/>
              </a:rPr>
              <a:t>e </a:t>
            </a:r>
            <a:r>
              <a:rPr b="1" lang="pt-BR" sz="2400" spc="4" strike="noStrike">
                <a:latin typeface="Georgia"/>
              </a:rPr>
              <a:t>A</a:t>
            </a:r>
            <a:r>
              <a:rPr b="1" lang="pt-BR" sz="2400" spc="4" strike="noStrike" baseline="-20000">
                <a:latin typeface="Georgia"/>
              </a:rPr>
              <a:t>4 </a:t>
            </a:r>
            <a:r>
              <a:rPr b="0" lang="pt-BR" sz="2400" spc="-1" strike="noStrike">
                <a:latin typeface="Georgia"/>
              </a:rPr>
              <a:t>são os </a:t>
            </a:r>
            <a:r>
              <a:rPr b="0" lang="pt-BR" sz="2400" spc="-7" strike="noStrike">
                <a:latin typeface="Georgia"/>
              </a:rPr>
              <a:t>bits </a:t>
            </a:r>
            <a:r>
              <a:rPr b="0" lang="pt-BR" sz="2400" spc="-1" strike="noStrike">
                <a:latin typeface="Georgia"/>
              </a:rPr>
              <a:t>de </a:t>
            </a:r>
            <a:r>
              <a:rPr b="0" lang="pt-BR" sz="2400" spc="-7" strike="noStrike">
                <a:latin typeface="Georgia"/>
              </a:rPr>
              <a:t>sinal. </a:t>
            </a:r>
            <a:r>
              <a:rPr b="0" lang="pt-BR" sz="2400" spc="-1" strike="noStrike">
                <a:latin typeface="Georgia"/>
              </a:rPr>
              <a:t>Os </a:t>
            </a:r>
            <a:r>
              <a:rPr b="0" lang="pt-BR" sz="2400" spc="-7" strike="noStrike">
                <a:latin typeface="Georgia"/>
              </a:rPr>
              <a:t>bits  </a:t>
            </a:r>
            <a:r>
              <a:rPr b="1" lang="pt-BR" sz="2400" spc="-7" strike="noStrike">
                <a:latin typeface="Georgia"/>
              </a:rPr>
              <a:t>(F</a:t>
            </a:r>
            <a:r>
              <a:rPr b="1" lang="pt-BR" sz="2400" spc="-7" strike="noStrike" baseline="-20000">
                <a:latin typeface="Georgia"/>
              </a:rPr>
              <a:t>3</a:t>
            </a:r>
            <a:r>
              <a:rPr b="1" lang="pt-BR" sz="2400" spc="-7" strike="noStrike">
                <a:latin typeface="Georgia"/>
              </a:rPr>
              <a:t>F</a:t>
            </a:r>
            <a:r>
              <a:rPr b="1" lang="pt-BR" sz="2400" spc="-7" strike="noStrike" baseline="-20000">
                <a:latin typeface="Georgia"/>
              </a:rPr>
              <a:t>2</a:t>
            </a:r>
            <a:r>
              <a:rPr b="1" lang="pt-BR" sz="2400" spc="-7" strike="noStrike">
                <a:latin typeface="Georgia"/>
              </a:rPr>
              <a:t>F</a:t>
            </a:r>
            <a:r>
              <a:rPr b="1" lang="pt-BR" sz="2400" spc="-7" strike="noStrike" baseline="-20000">
                <a:latin typeface="Georgia"/>
              </a:rPr>
              <a:t>1</a:t>
            </a:r>
            <a:r>
              <a:rPr b="1" lang="pt-BR" sz="2400" spc="-7" strike="noStrike">
                <a:latin typeface="Georgia"/>
              </a:rPr>
              <a:t>) </a:t>
            </a:r>
            <a:r>
              <a:rPr b="0" lang="pt-BR" sz="2400" spc="-1" strike="noStrike">
                <a:latin typeface="Georgia"/>
              </a:rPr>
              <a:t>e </a:t>
            </a:r>
            <a:r>
              <a:rPr b="1" lang="pt-BR" sz="2400" spc="-1" strike="noStrike">
                <a:latin typeface="Georgia"/>
              </a:rPr>
              <a:t>(A</a:t>
            </a:r>
            <a:r>
              <a:rPr b="1" lang="pt-BR" sz="2400" spc="-1" strike="noStrike" baseline="-20000">
                <a:latin typeface="Georgia"/>
              </a:rPr>
              <a:t>3</a:t>
            </a:r>
            <a:r>
              <a:rPr b="1" lang="pt-BR" sz="2400" spc="-1" strike="noStrike">
                <a:latin typeface="Georgia"/>
              </a:rPr>
              <a:t>A</a:t>
            </a:r>
            <a:r>
              <a:rPr b="1" lang="pt-BR" sz="2400" spc="-1" strike="noStrike" baseline="-20000">
                <a:latin typeface="Georgia"/>
              </a:rPr>
              <a:t>2</a:t>
            </a:r>
            <a:r>
              <a:rPr b="1" lang="pt-BR" sz="2400" spc="-1" strike="noStrike">
                <a:latin typeface="Georgia"/>
              </a:rPr>
              <a:t>A</a:t>
            </a:r>
            <a:r>
              <a:rPr b="1" lang="pt-BR" sz="2400" spc="-1" strike="noStrike" baseline="-20000">
                <a:latin typeface="Georgia"/>
              </a:rPr>
              <a:t>1</a:t>
            </a:r>
            <a:r>
              <a:rPr b="1" lang="pt-BR" sz="2400" spc="-1" strike="noStrike">
                <a:latin typeface="Georgia"/>
              </a:rPr>
              <a:t>) </a:t>
            </a:r>
            <a:r>
              <a:rPr b="0" lang="pt-BR" sz="2400" spc="-1" strike="noStrike">
                <a:latin typeface="Georgia"/>
              </a:rPr>
              <a:t>são os </a:t>
            </a:r>
            <a:r>
              <a:rPr b="0" lang="pt-BR" sz="2400" spc="-7" strike="noStrike">
                <a:latin typeface="Georgia"/>
              </a:rPr>
              <a:t>bits </a:t>
            </a:r>
            <a:r>
              <a:rPr b="0" lang="pt-BR" sz="2400" spc="-1" strike="noStrike">
                <a:latin typeface="Georgia"/>
              </a:rPr>
              <a:t>de </a:t>
            </a:r>
            <a:r>
              <a:rPr b="0" lang="pt-BR" sz="2400" spc="-7" strike="noStrike">
                <a:latin typeface="Georgia"/>
              </a:rPr>
              <a:t>magnitude. </a:t>
            </a:r>
            <a:r>
              <a:rPr b="0" lang="pt-BR" sz="2400" spc="-1" strike="noStrike">
                <a:latin typeface="Georgia"/>
              </a:rPr>
              <a:t>O </a:t>
            </a:r>
            <a:r>
              <a:rPr b="0" lang="pt-BR" sz="2400" spc="-7" strike="noStrike">
                <a:latin typeface="Georgia"/>
              </a:rPr>
              <a:t>bit </a:t>
            </a:r>
            <a:r>
              <a:rPr b="0" lang="pt-BR" sz="2400" spc="-1" strike="noStrike">
                <a:latin typeface="Georgia"/>
              </a:rPr>
              <a:t>de </a:t>
            </a:r>
            <a:r>
              <a:rPr b="0" i="1" lang="pt-BR" sz="2400" spc="-7" strike="noStrike">
                <a:latin typeface="Georgia"/>
              </a:rPr>
              <a:t>Carry  </a:t>
            </a:r>
            <a:r>
              <a:rPr b="1" lang="pt-BR" sz="2400" spc="-7" strike="noStrike">
                <a:latin typeface="Georgia"/>
              </a:rPr>
              <a:t>C</a:t>
            </a:r>
            <a:r>
              <a:rPr b="1" lang="pt-BR" sz="2400" spc="-7" strike="noStrike" baseline="-20000">
                <a:latin typeface="Georgia"/>
              </a:rPr>
              <a:t>4 </a:t>
            </a:r>
            <a:r>
              <a:rPr b="0" lang="pt-BR" sz="2400" spc="-1" strike="noStrike">
                <a:latin typeface="Georgia"/>
              </a:rPr>
              <a:t>é</a:t>
            </a:r>
            <a:r>
              <a:rPr b="0" lang="pt-BR" sz="2400" spc="-41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desconsiderado.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46480" y="597600"/>
            <a:ext cx="1837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1" strike="noStrike">
                <a:solidFill>
                  <a:srgbClr val="444d25"/>
                </a:solidFill>
                <a:latin typeface="Trebuchet MS"/>
              </a:rPr>
              <a:t>Subtração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251640" y="1268640"/>
            <a:ext cx="8636760" cy="5351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46480" y="597600"/>
            <a:ext cx="24138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Multiplicador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88640" y="1293120"/>
            <a:ext cx="8698680" cy="51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68560" indent="-256320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Symbol" charset="2"/>
              <a:buChar char=""/>
            </a:pPr>
            <a:r>
              <a:rPr b="0" lang="pt-BR" sz="2400" spc="-7" strike="noStrike">
                <a:latin typeface="Georgia"/>
              </a:rPr>
              <a:t>As </a:t>
            </a:r>
            <a:r>
              <a:rPr b="0" lang="pt-BR" sz="2400" spc="-1" strike="noStrike">
                <a:latin typeface="Georgia"/>
              </a:rPr>
              <a:t>regras </a:t>
            </a:r>
            <a:r>
              <a:rPr b="0" lang="pt-BR" sz="2400" spc="-7" strike="noStrike">
                <a:latin typeface="Georgia"/>
              </a:rPr>
              <a:t>básicas para </a:t>
            </a:r>
            <a:r>
              <a:rPr b="0" lang="pt-BR" sz="2400" spc="-1" strike="noStrike">
                <a:latin typeface="Georgia"/>
              </a:rPr>
              <a:t>multiplicação </a:t>
            </a:r>
            <a:r>
              <a:rPr b="0" lang="pt-BR" sz="2400" spc="-7" strike="noStrike">
                <a:latin typeface="Georgia"/>
              </a:rPr>
              <a:t>binária</a:t>
            </a:r>
            <a:r>
              <a:rPr b="0" lang="pt-BR" sz="2400" spc="-15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são: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b="0" lang="pt-BR" sz="2400" spc="-1" strike="noStrike">
              <a:latin typeface="Arial"/>
            </a:endParaRPr>
          </a:p>
          <a:p>
            <a:pPr marL="525960">
              <a:lnSpc>
                <a:spcPct val="100000"/>
              </a:lnSpc>
            </a:pP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1.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	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0 x 0 = 0</a:t>
            </a:r>
            <a:endParaRPr b="0" lang="pt-BR" sz="2400" spc="-1" strike="noStrike">
              <a:latin typeface="Arial"/>
            </a:endParaRPr>
          </a:p>
          <a:p>
            <a:pPr marL="525960">
              <a:lnSpc>
                <a:spcPct val="100000"/>
              </a:lnSpc>
              <a:spcBef>
                <a:spcPts val="300"/>
              </a:spcBef>
            </a:pPr>
            <a:r>
              <a:rPr b="1" lang="pt-BR" sz="2400" spc="-7" strike="noStrike">
                <a:solidFill>
                  <a:srgbClr val="e7bb29"/>
                </a:solidFill>
                <a:latin typeface="Georgia"/>
              </a:rPr>
              <a:t>2.</a:t>
            </a:r>
            <a:r>
              <a:rPr b="1" lang="pt-BR" sz="2400" spc="-7" strike="noStrike">
                <a:solidFill>
                  <a:srgbClr val="e7bb29"/>
                </a:solidFill>
                <a:latin typeface="Georgia"/>
              </a:rPr>
              <a:t>	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0 x 1 =</a:t>
            </a:r>
            <a:r>
              <a:rPr b="1" lang="pt-BR" sz="2400" spc="-106" strike="noStrike">
                <a:solidFill>
                  <a:srgbClr val="e7bb29"/>
                </a:solidFill>
                <a:latin typeface="Georgia"/>
              </a:rPr>
              <a:t> 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0</a:t>
            </a:r>
            <a:endParaRPr b="0" lang="pt-BR" sz="2400" spc="-1" strike="noStrike">
              <a:latin typeface="Arial"/>
            </a:endParaRPr>
          </a:p>
          <a:p>
            <a:pPr marL="525960">
              <a:lnSpc>
                <a:spcPct val="100000"/>
              </a:lnSpc>
              <a:spcBef>
                <a:spcPts val="300"/>
              </a:spcBef>
            </a:pP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3.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	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1 x 0 =</a:t>
            </a:r>
            <a:r>
              <a:rPr b="1" lang="pt-BR" sz="2400" spc="-106" strike="noStrike">
                <a:solidFill>
                  <a:srgbClr val="e7bb29"/>
                </a:solidFill>
                <a:latin typeface="Georgia"/>
              </a:rPr>
              <a:t> 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0</a:t>
            </a:r>
            <a:endParaRPr b="0" lang="pt-BR" sz="2400" spc="-1" strike="noStrike">
              <a:latin typeface="Arial"/>
            </a:endParaRPr>
          </a:p>
          <a:p>
            <a:pPr marL="525960">
              <a:lnSpc>
                <a:spcPct val="100000"/>
              </a:lnSpc>
              <a:spcBef>
                <a:spcPts val="300"/>
              </a:spcBef>
            </a:pP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4.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	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1 x 1 =</a:t>
            </a:r>
            <a:r>
              <a:rPr b="1" lang="pt-BR" sz="2400" spc="-15" strike="noStrike">
                <a:solidFill>
                  <a:srgbClr val="e7bb29"/>
                </a:solidFill>
                <a:latin typeface="Georgia"/>
              </a:rPr>
              <a:t> 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1</a:t>
            </a:r>
            <a:endParaRPr b="0" lang="pt-BR" sz="2400" spc="-1" strike="noStrike">
              <a:latin typeface="Arial"/>
            </a:endParaRPr>
          </a:p>
          <a:p>
            <a:pPr marL="525960">
              <a:lnSpc>
                <a:spcPct val="100000"/>
              </a:lnSpc>
              <a:spcBef>
                <a:spcPts val="14"/>
              </a:spcBef>
            </a:pPr>
            <a:endParaRPr b="0" lang="pt-BR" sz="2400" spc="-1" strike="noStrike">
              <a:latin typeface="Arial"/>
            </a:endParaRPr>
          </a:p>
          <a:p>
            <a:pPr marL="270000" indent="-256320" algn="just">
              <a:lnSpc>
                <a:spcPct val="100000"/>
              </a:lnSpc>
              <a:buClr>
                <a:srgbClr val="e7bb29"/>
              </a:buClr>
              <a:buFont typeface="Arial"/>
              <a:buChar char="•"/>
            </a:pP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Ao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analisarmos </a:t>
            </a:r>
            <a:r>
              <a:rPr b="0" lang="pt-BR" sz="2400" spc="4" strike="noStrike">
                <a:solidFill>
                  <a:srgbClr val="e7bb29"/>
                </a:solidFill>
                <a:latin typeface="Georgia"/>
              </a:rPr>
              <a:t>os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resultados,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podemos perceber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que a 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operação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de multiplicação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binária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é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similar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à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operação</a:t>
            </a:r>
            <a:r>
              <a:rPr b="0" lang="pt-BR" sz="2400" spc="-41" strike="noStrike">
                <a:solidFill>
                  <a:srgbClr val="e7bb29"/>
                </a:solidFill>
                <a:latin typeface="Georgia"/>
              </a:rPr>
              <a:t>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AND;</a:t>
            </a:r>
            <a:endParaRPr b="0" lang="pt-BR" sz="2400" spc="-1" strike="noStrike">
              <a:latin typeface="Arial"/>
            </a:endParaRPr>
          </a:p>
          <a:p>
            <a:pPr marL="270000" indent="-256320" algn="just">
              <a:lnSpc>
                <a:spcPct val="100000"/>
              </a:lnSpc>
              <a:spcBef>
                <a:spcPts val="306"/>
              </a:spcBef>
              <a:buClr>
                <a:srgbClr val="e7bb29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A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multiplicação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de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duas palavras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com 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N bits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resulta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em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uma  palavra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de 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( 2 x N )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bits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caso tenha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o </a:t>
            </a:r>
            <a:r>
              <a:rPr b="0" i="1" lang="pt-BR" sz="2400" spc="-7" strike="noStrike">
                <a:solidFill>
                  <a:srgbClr val="e7bb29"/>
                </a:solidFill>
                <a:latin typeface="Georgia"/>
              </a:rPr>
              <a:t>carry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mais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significativo 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e 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( </a:t>
            </a:r>
            <a:r>
              <a:rPr b="1" lang="pt-BR" sz="2400" spc="-7" strike="noStrike">
                <a:solidFill>
                  <a:srgbClr val="e7bb29"/>
                </a:solidFill>
                <a:latin typeface="Georgia"/>
              </a:rPr>
              <a:t>(2 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x N) – 1 )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bits caso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não </a:t>
            </a:r>
            <a:r>
              <a:rPr b="0" lang="pt-BR" sz="2400" spc="-12" strike="noStrike">
                <a:solidFill>
                  <a:srgbClr val="e7bb29"/>
                </a:solidFill>
                <a:latin typeface="Georgia"/>
              </a:rPr>
              <a:t>tenha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o </a:t>
            </a:r>
            <a:r>
              <a:rPr b="0" i="1" lang="pt-BR" sz="2400" spc="-1" strike="noStrike">
                <a:solidFill>
                  <a:srgbClr val="e7bb29"/>
                </a:solidFill>
                <a:latin typeface="Georgia"/>
              </a:rPr>
              <a:t>carry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mais 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significativo.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46480" y="597600"/>
            <a:ext cx="3409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Multiplicador </a:t>
            </a:r>
            <a:r>
              <a:rPr b="0" lang="pt-BR" sz="3200" spc="-1" strike="noStrike">
                <a:solidFill>
                  <a:srgbClr val="444d25"/>
                </a:solidFill>
                <a:latin typeface="Trebuchet MS"/>
              </a:rPr>
              <a:t>2 x</a:t>
            </a:r>
            <a:r>
              <a:rPr b="0" lang="pt-BR" sz="3200" spc="-80" strike="noStrike">
                <a:solidFill>
                  <a:srgbClr val="444d25"/>
                </a:solidFill>
                <a:latin typeface="Trebuchet MS"/>
              </a:rPr>
              <a:t> </a:t>
            </a:r>
            <a:r>
              <a:rPr b="0" lang="pt-BR" sz="3200" spc="-1" strike="noStrike">
                <a:solidFill>
                  <a:srgbClr val="444d25"/>
                </a:solidFill>
                <a:latin typeface="Trebuchet MS"/>
              </a:rPr>
              <a:t>2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63080" y="1293120"/>
            <a:ext cx="8760240" cy="15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94120" indent="-256320" algn="just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Symbol" charset="2"/>
              <a:buChar char=""/>
            </a:pPr>
            <a:r>
              <a:rPr b="0" lang="pt-BR" sz="2400" spc="-1" strike="noStrike">
                <a:latin typeface="Georgia"/>
              </a:rPr>
              <a:t>A </a:t>
            </a:r>
            <a:r>
              <a:rPr b="0" lang="pt-BR" sz="2400" spc="-7" strike="noStrike">
                <a:latin typeface="Georgia"/>
              </a:rPr>
              <a:t>figura </a:t>
            </a:r>
            <a:r>
              <a:rPr b="0" lang="pt-BR" sz="2400" spc="-1" strike="noStrike">
                <a:latin typeface="Georgia"/>
              </a:rPr>
              <a:t>abaixo mostra </a:t>
            </a:r>
            <a:r>
              <a:rPr b="0" lang="pt-BR" sz="2400" spc="-7" strike="noStrike">
                <a:latin typeface="Georgia"/>
              </a:rPr>
              <a:t>um multiplicador </a:t>
            </a:r>
            <a:r>
              <a:rPr b="0" lang="pt-BR" sz="2400" spc="-1" strike="noStrike">
                <a:latin typeface="Georgia"/>
              </a:rPr>
              <a:t>de 2 </a:t>
            </a:r>
            <a:r>
              <a:rPr b="0" lang="pt-BR" sz="2400" spc="-7" strike="noStrike">
                <a:latin typeface="Georgia"/>
              </a:rPr>
              <a:t>palavras  binárias </a:t>
            </a:r>
            <a:r>
              <a:rPr b="0" lang="pt-BR" sz="2400" spc="-1" strike="noStrike">
                <a:latin typeface="Georgia"/>
              </a:rPr>
              <a:t>de 2 </a:t>
            </a:r>
            <a:r>
              <a:rPr b="0" lang="pt-BR" sz="2400" spc="-7" strike="noStrike">
                <a:latin typeface="Georgia"/>
              </a:rPr>
              <a:t>bits </a:t>
            </a:r>
            <a:r>
              <a:rPr b="0" lang="pt-BR" sz="2400" spc="-1" strike="noStrike">
                <a:latin typeface="Georgia"/>
              </a:rPr>
              <a:t>que resulta em </a:t>
            </a:r>
            <a:r>
              <a:rPr b="0" lang="pt-BR" sz="2400" spc="-7" strike="noStrike">
                <a:latin typeface="Georgia"/>
              </a:rPr>
              <a:t>uma palavra </a:t>
            </a:r>
            <a:r>
              <a:rPr b="0" lang="pt-BR" sz="2400" spc="-1" strike="noStrike">
                <a:latin typeface="Georgia"/>
              </a:rPr>
              <a:t>de 4 </a:t>
            </a:r>
            <a:r>
              <a:rPr b="0" lang="pt-BR" sz="2400" spc="-7" strike="noStrike">
                <a:latin typeface="Georgia"/>
              </a:rPr>
              <a:t>bits </a:t>
            </a:r>
            <a:r>
              <a:rPr b="0" lang="pt-BR" sz="2400" spc="-1" strike="noStrike">
                <a:latin typeface="Georgia"/>
              </a:rPr>
              <a:t>[caso  </a:t>
            </a:r>
            <a:r>
              <a:rPr b="0" lang="pt-BR" sz="2400" spc="-7" strike="noStrike">
                <a:latin typeface="Georgia"/>
              </a:rPr>
              <a:t>seja considerado </a:t>
            </a:r>
            <a:r>
              <a:rPr b="0" lang="pt-BR" sz="2400" spc="-1" strike="noStrike">
                <a:latin typeface="Georgia"/>
              </a:rPr>
              <a:t>o </a:t>
            </a:r>
            <a:r>
              <a:rPr b="0" i="1" lang="pt-BR" sz="2400" spc="-7" strike="noStrike">
                <a:latin typeface="Georgia"/>
              </a:rPr>
              <a:t>carry </a:t>
            </a:r>
            <a:r>
              <a:rPr b="0" lang="pt-BR" sz="2400" spc="-1" strike="noStrike">
                <a:latin typeface="Georgia"/>
              </a:rPr>
              <a:t>mais </a:t>
            </a:r>
            <a:r>
              <a:rPr b="0" lang="pt-BR" sz="2400" spc="-7" strike="noStrike">
                <a:latin typeface="Georgia"/>
              </a:rPr>
              <a:t>significativo </a:t>
            </a:r>
            <a:r>
              <a:rPr b="1" lang="pt-BR" sz="2400" spc="-1" strike="noStrike">
                <a:latin typeface="Georgia"/>
              </a:rPr>
              <a:t>(C</a:t>
            </a:r>
            <a:r>
              <a:rPr b="1" lang="pt-BR" sz="2400" spc="-1" strike="noStrike" baseline="-20000">
                <a:latin typeface="Georgia"/>
              </a:rPr>
              <a:t>3</a:t>
            </a:r>
            <a:r>
              <a:rPr b="1" lang="pt-BR" sz="2400" spc="-1" strike="noStrike">
                <a:latin typeface="Georgia"/>
              </a:rPr>
              <a:t>) </a:t>
            </a:r>
            <a:r>
              <a:rPr b="0" lang="pt-BR" sz="2400" spc="-1" strike="noStrike">
                <a:latin typeface="Georgia"/>
              </a:rPr>
              <a:t>]. No </a:t>
            </a:r>
            <a:r>
              <a:rPr b="0" lang="pt-BR" sz="2400" spc="-7" strike="noStrike">
                <a:latin typeface="Georgia"/>
              </a:rPr>
              <a:t>slide  posterior, </a:t>
            </a:r>
            <a:r>
              <a:rPr b="0" lang="pt-BR" sz="2400" spc="-1" strike="noStrike">
                <a:latin typeface="Georgia"/>
              </a:rPr>
              <a:t>mostra o </a:t>
            </a:r>
            <a:r>
              <a:rPr b="0" lang="pt-BR" sz="2400" spc="-7" strike="noStrike">
                <a:latin typeface="Georgia"/>
              </a:rPr>
              <a:t>circuito lógico deste </a:t>
            </a:r>
            <a:r>
              <a:rPr b="0" lang="pt-BR" sz="2400" spc="-1" strike="noStrike">
                <a:latin typeface="Georgia"/>
              </a:rPr>
              <a:t>multiplicador.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15440" y="3232800"/>
            <a:ext cx="8368200" cy="3030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504000"/>
            <a:ext cx="3823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Circuitos</a:t>
            </a:r>
            <a:r>
              <a:rPr b="0" lang="pt-BR" sz="3200" spc="-1" strike="noStrike">
                <a:solidFill>
                  <a:srgbClr val="444d25"/>
                </a:solidFill>
                <a:latin typeface="Trebuchet MS"/>
              </a:rPr>
              <a:t>Aritméticos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88640" y="1436760"/>
            <a:ext cx="8699040" cy="47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68560" indent="-256320" algn="just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Symbol" charset="2"/>
              <a:buChar char=""/>
            </a:pPr>
            <a:r>
              <a:rPr b="0" lang="pt-BR" sz="2400" spc="-7" strike="noStrike">
                <a:latin typeface="Georgia"/>
              </a:rPr>
              <a:t>Circuitos </a:t>
            </a:r>
            <a:r>
              <a:rPr b="0" lang="pt-BR" sz="2400" spc="-1" strike="noStrike">
                <a:latin typeface="Georgia"/>
              </a:rPr>
              <a:t>Aritméticos </a:t>
            </a:r>
            <a:r>
              <a:rPr b="0" lang="pt-BR" sz="2400" spc="-7" strike="noStrike">
                <a:latin typeface="Georgia"/>
              </a:rPr>
              <a:t>são aqueles </a:t>
            </a:r>
            <a:r>
              <a:rPr b="0" lang="pt-BR" sz="2400" spc="-1" strike="noStrike">
                <a:latin typeface="Georgia"/>
              </a:rPr>
              <a:t>que </a:t>
            </a:r>
            <a:r>
              <a:rPr b="0" lang="pt-BR" sz="2400" spc="-7" strike="noStrike">
                <a:latin typeface="Georgia"/>
              </a:rPr>
              <a:t>realizam operações  aritméticas sobre </a:t>
            </a:r>
            <a:r>
              <a:rPr b="0" lang="pt-BR" sz="2400" spc="-1" strike="noStrike">
                <a:latin typeface="Georgia"/>
              </a:rPr>
              <a:t>números</a:t>
            </a:r>
            <a:r>
              <a:rPr b="0" lang="pt-BR" sz="2400" spc="-21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binários;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b="0" lang="pt-BR" sz="2400" spc="-1" strike="noStrike">
              <a:latin typeface="Arial"/>
            </a:endParaRPr>
          </a:p>
          <a:p>
            <a:pPr marL="268560" indent="-256320" algn="just">
              <a:lnSpc>
                <a:spcPct val="100000"/>
              </a:lnSpc>
              <a:buClr>
                <a:srgbClr val="e7bb29"/>
              </a:buClr>
              <a:buFont typeface="Georgia"/>
              <a:buChar char="•"/>
            </a:pPr>
            <a:r>
              <a:rPr b="0" lang="pt-BR" sz="2400" spc="-1" strike="noStrike">
                <a:latin typeface="Georgia"/>
              </a:rPr>
              <a:t>O </a:t>
            </a:r>
            <a:r>
              <a:rPr b="0" lang="pt-BR" sz="2400" spc="-7" strike="noStrike">
                <a:latin typeface="Georgia"/>
              </a:rPr>
              <a:t>Circuito </a:t>
            </a:r>
            <a:r>
              <a:rPr b="0" lang="pt-BR" sz="2400" spc="-1" strike="noStrike">
                <a:latin typeface="Georgia"/>
              </a:rPr>
              <a:t>Aritmético mais </a:t>
            </a:r>
            <a:r>
              <a:rPr b="0" lang="pt-BR" sz="2400" spc="-7" strike="noStrike">
                <a:latin typeface="Georgia"/>
              </a:rPr>
              <a:t>simples </a:t>
            </a:r>
            <a:r>
              <a:rPr b="0" lang="pt-BR" sz="2400" spc="-1" strike="noStrike">
                <a:latin typeface="Georgia"/>
              </a:rPr>
              <a:t>é o que </a:t>
            </a:r>
            <a:r>
              <a:rPr b="0" lang="pt-BR" sz="2400" spc="-7" strike="noStrike">
                <a:latin typeface="Georgia"/>
              </a:rPr>
              <a:t>soma </a:t>
            </a:r>
            <a:r>
              <a:rPr b="0" lang="pt-BR" sz="2400" spc="-1" strike="noStrike">
                <a:latin typeface="Georgia"/>
              </a:rPr>
              <a:t>números de  apenas 1</a:t>
            </a:r>
            <a:r>
              <a:rPr b="0" lang="pt-BR" sz="2400" spc="-26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bit;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b="0" lang="pt-BR" sz="2400" spc="-1" strike="noStrike">
              <a:latin typeface="Arial"/>
            </a:endParaRPr>
          </a:p>
          <a:p>
            <a:pPr marL="268560" indent="-256320" algn="just">
              <a:lnSpc>
                <a:spcPct val="100000"/>
              </a:lnSpc>
              <a:buClr>
                <a:srgbClr val="e7bb29"/>
              </a:buClr>
              <a:buFont typeface="Georgia"/>
              <a:buChar char="•"/>
            </a:pPr>
            <a:r>
              <a:rPr b="0" lang="pt-BR" sz="2400" spc="-1" strike="noStrike">
                <a:latin typeface="Georgia"/>
              </a:rPr>
              <a:t>Os </a:t>
            </a:r>
            <a:r>
              <a:rPr b="0" lang="pt-BR" sz="2400" spc="-7" strike="noStrike">
                <a:latin typeface="Georgia"/>
              </a:rPr>
              <a:t>Circuitos Aritméticos são fundamentais na construção </a:t>
            </a:r>
            <a:r>
              <a:rPr b="0" lang="pt-BR" sz="2400" spc="-1" strike="noStrike">
                <a:latin typeface="Georgia"/>
              </a:rPr>
              <a:t>de  </a:t>
            </a:r>
            <a:r>
              <a:rPr b="0" lang="pt-BR" sz="2400" spc="-7" strike="noStrike">
                <a:latin typeface="Georgia"/>
              </a:rPr>
              <a:t>um</a:t>
            </a:r>
            <a:r>
              <a:rPr b="0" lang="pt-BR" sz="2400" spc="-26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Computador;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b="0" lang="pt-BR" sz="2400" spc="-1" strike="noStrike">
              <a:latin typeface="Arial"/>
            </a:endParaRPr>
          </a:p>
          <a:p>
            <a:pPr marL="268560" indent="-256320" algn="just">
              <a:lnSpc>
                <a:spcPct val="100000"/>
              </a:lnSpc>
              <a:buClr>
                <a:srgbClr val="e7bb29"/>
              </a:buClr>
              <a:buFont typeface="Georgia"/>
              <a:buChar char="•"/>
            </a:pPr>
            <a:r>
              <a:rPr b="0" lang="pt-BR" sz="2400" spc="-1" strike="noStrike">
                <a:latin typeface="Georgia"/>
              </a:rPr>
              <a:t>Iremos </a:t>
            </a:r>
            <a:r>
              <a:rPr b="0" lang="pt-BR" sz="2400" spc="-7" strike="noStrike">
                <a:latin typeface="Georgia"/>
              </a:rPr>
              <a:t>mostrar </a:t>
            </a:r>
            <a:r>
              <a:rPr b="0" lang="pt-BR" sz="2400" spc="-1" strike="noStrike">
                <a:latin typeface="Georgia"/>
              </a:rPr>
              <a:t>neste momento quatro </a:t>
            </a:r>
            <a:r>
              <a:rPr b="0" lang="pt-BR" sz="2400" spc="-7" strike="noStrike">
                <a:latin typeface="Georgia"/>
              </a:rPr>
              <a:t>tipos </a:t>
            </a:r>
            <a:r>
              <a:rPr b="0" lang="pt-BR" sz="2400" spc="-1" strike="noStrike">
                <a:latin typeface="Georgia"/>
              </a:rPr>
              <a:t>de </a:t>
            </a:r>
            <a:r>
              <a:rPr b="0" lang="pt-BR" sz="2400" spc="-7" strike="noStrike">
                <a:latin typeface="Georgia"/>
              </a:rPr>
              <a:t>Circuitos  Aritméticos: </a:t>
            </a:r>
            <a:r>
              <a:rPr b="1" lang="pt-BR" sz="2400" spc="-7" strike="noStrike">
                <a:latin typeface="Georgia"/>
              </a:rPr>
              <a:t>Somador</a:t>
            </a:r>
            <a:r>
              <a:rPr b="0" lang="pt-BR" sz="2400" spc="-7" strike="noStrike">
                <a:latin typeface="Georgia"/>
              </a:rPr>
              <a:t>, </a:t>
            </a:r>
            <a:r>
              <a:rPr b="1" lang="pt-BR" sz="2400" spc="-7" strike="noStrike">
                <a:latin typeface="Georgia"/>
              </a:rPr>
              <a:t>Subtrator, Multiplicador </a:t>
            </a:r>
            <a:r>
              <a:rPr b="1" lang="pt-BR" sz="2400" spc="-1" strike="noStrike">
                <a:latin typeface="Georgia"/>
              </a:rPr>
              <a:t>e  Divisor.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546480" y="597600"/>
            <a:ext cx="65523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Multiplicador </a:t>
            </a:r>
            <a:r>
              <a:rPr b="0" lang="pt-BR" sz="3200" spc="-1" strike="noStrike">
                <a:solidFill>
                  <a:srgbClr val="444d25"/>
                </a:solidFill>
                <a:latin typeface="Trebuchet MS"/>
              </a:rPr>
              <a:t>2 x 2 </a:t>
            </a: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(Circuito</a:t>
            </a:r>
            <a:r>
              <a:rPr b="0" lang="pt-BR" sz="3200" spc="-46" strike="noStrike">
                <a:solidFill>
                  <a:srgbClr val="444d25"/>
                </a:solidFill>
                <a:latin typeface="Trebuchet MS"/>
              </a:rPr>
              <a:t> </a:t>
            </a: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Lógico)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74520" y="1340640"/>
            <a:ext cx="9004320" cy="5064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46480" y="597600"/>
            <a:ext cx="33962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1" strike="noStrike">
                <a:solidFill>
                  <a:srgbClr val="444d25"/>
                </a:solidFill>
                <a:latin typeface="Trebuchet MS"/>
              </a:rPr>
              <a:t>Exemplo</a:t>
            </a:r>
            <a:r>
              <a:rPr b="0" lang="pt-BR" sz="3200" spc="-92" strike="noStrike">
                <a:solidFill>
                  <a:srgbClr val="444d25"/>
                </a:solidFill>
                <a:latin typeface="Trebuchet MS"/>
              </a:rPr>
              <a:t> </a:t>
            </a:r>
            <a:r>
              <a:rPr b="0" lang="pt-BR" sz="3200" spc="-21" strike="noStrike">
                <a:solidFill>
                  <a:srgbClr val="444d25"/>
                </a:solidFill>
                <a:latin typeface="Trebuchet MS"/>
              </a:rPr>
              <a:t>Resolvido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90080" y="1193400"/>
            <a:ext cx="500652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68560" indent="-256320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Arial"/>
              <a:buChar char="•"/>
            </a:pPr>
            <a:r>
              <a:rPr b="0" lang="pt-BR" sz="2400" spc="-1" strike="noStrike">
                <a:latin typeface="Georgia"/>
              </a:rPr>
              <a:t>Faça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a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7" strike="noStrike">
                <a:latin typeface="Georgia"/>
              </a:rPr>
              <a:t>Multiplicação</a:t>
            </a:r>
            <a:r>
              <a:rPr b="0" lang="pt-BR" sz="2400" spc="-7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de</a:t>
            </a:r>
            <a:r>
              <a:rPr b="0" lang="pt-BR" sz="2400" spc="-1" strike="noStrike">
                <a:latin typeface="Georgia"/>
              </a:rPr>
              <a:t>	</a:t>
            </a:r>
            <a:r>
              <a:rPr b="1" lang="pt-BR" sz="2400" spc="-1" strike="noStrike">
                <a:latin typeface="Georgia"/>
              </a:rPr>
              <a:t>1101</a:t>
            </a:r>
            <a:endParaRPr b="0" lang="pt-BR" sz="2400" spc="-1" strike="noStrike">
              <a:latin typeface="Arial"/>
            </a:endParaRPr>
          </a:p>
          <a:p>
            <a:pPr marL="268560">
              <a:lnSpc>
                <a:spcPct val="100000"/>
              </a:lnSpc>
            </a:pPr>
            <a:r>
              <a:rPr b="0" lang="pt-BR" sz="2400" spc="-7" strike="noStrike">
                <a:latin typeface="Georgia"/>
              </a:rPr>
              <a:t>produtos parciais </a:t>
            </a:r>
            <a:r>
              <a:rPr b="0" lang="pt-BR" sz="2400" spc="-1" strike="noStrike">
                <a:latin typeface="Georgia"/>
              </a:rPr>
              <a:t>e o </a:t>
            </a:r>
            <a:r>
              <a:rPr b="0" lang="pt-BR" sz="2400" spc="-7" strike="noStrike">
                <a:latin typeface="Georgia"/>
              </a:rPr>
              <a:t>produto</a:t>
            </a:r>
            <a:r>
              <a:rPr b="0" lang="pt-BR" sz="2400" spc="-41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final.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5197320" y="1193400"/>
            <a:ext cx="36903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400" spc="-7" strike="noStrike">
                <a:latin typeface="Georgia"/>
              </a:rPr>
              <a:t>p</a:t>
            </a:r>
            <a:r>
              <a:rPr b="0" lang="pt-BR" sz="2400" spc="4" strike="noStrike">
                <a:latin typeface="Georgia"/>
              </a:rPr>
              <a:t>o</a:t>
            </a:r>
            <a:r>
              <a:rPr b="0" lang="pt-BR" sz="2400" spc="-1" strike="noStrike">
                <a:latin typeface="Georgia"/>
              </a:rPr>
              <a:t>r</a:t>
            </a:r>
            <a:r>
              <a:rPr b="0" lang="pt-BR" sz="2400" spc="-1" strike="noStrike">
                <a:latin typeface="Georgia"/>
              </a:rPr>
              <a:t>	</a:t>
            </a:r>
            <a:r>
              <a:rPr b="1" lang="pt-BR" sz="2400" spc="-1" strike="noStrike">
                <a:latin typeface="Georgia"/>
              </a:rPr>
              <a:t>1011</a:t>
            </a:r>
            <a:r>
              <a:rPr b="0" lang="pt-BR" sz="2400" spc="-1" strike="noStrike">
                <a:latin typeface="Georgia"/>
              </a:rPr>
              <a:t>,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mo</a:t>
            </a:r>
            <a:r>
              <a:rPr b="0" lang="pt-BR" sz="2400" spc="-12" strike="noStrike">
                <a:latin typeface="Georgia"/>
              </a:rPr>
              <a:t>s</a:t>
            </a:r>
            <a:r>
              <a:rPr b="0" lang="pt-BR" sz="2400" spc="-7" strike="noStrike">
                <a:latin typeface="Georgia"/>
              </a:rPr>
              <a:t>tr</a:t>
            </a:r>
            <a:r>
              <a:rPr b="0" lang="pt-BR" sz="2400" spc="4" strike="noStrike">
                <a:latin typeface="Georgia"/>
              </a:rPr>
              <a:t>a</a:t>
            </a:r>
            <a:r>
              <a:rPr b="0" lang="pt-BR" sz="2400" spc="-1" strike="noStrike">
                <a:latin typeface="Georgia"/>
              </a:rPr>
              <a:t>ndo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9" strike="noStrike">
                <a:latin typeface="Georgia"/>
              </a:rPr>
              <a:t>os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190080" y="5195160"/>
            <a:ext cx="869544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68560" indent="-256320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Arial"/>
              <a:buChar char="•"/>
            </a:pPr>
            <a:r>
              <a:rPr b="1" lang="pt-BR" sz="2400" spc="-7" strike="noStrike">
                <a:latin typeface="Georgia"/>
              </a:rPr>
              <a:t>OBS.: </a:t>
            </a:r>
            <a:r>
              <a:rPr b="0" lang="pt-BR" sz="2400" spc="-7" strike="noStrike">
                <a:latin typeface="Georgia"/>
              </a:rPr>
              <a:t>Observe </a:t>
            </a:r>
            <a:r>
              <a:rPr b="0" lang="pt-BR" sz="2400" spc="-1" strike="noStrike">
                <a:latin typeface="Georgia"/>
              </a:rPr>
              <a:t>que </a:t>
            </a:r>
            <a:r>
              <a:rPr b="0" lang="pt-BR" sz="2400" spc="-12" strike="noStrike">
                <a:latin typeface="Georgia"/>
              </a:rPr>
              <a:t>neste </a:t>
            </a:r>
            <a:r>
              <a:rPr b="0" lang="pt-BR" sz="2400" spc="-7" strike="noStrike">
                <a:latin typeface="Georgia"/>
              </a:rPr>
              <a:t>caso foi considerado </a:t>
            </a:r>
            <a:r>
              <a:rPr b="0" lang="pt-BR" sz="2400" spc="-1" strike="noStrike">
                <a:latin typeface="Georgia"/>
              </a:rPr>
              <a:t>o </a:t>
            </a:r>
            <a:r>
              <a:rPr b="0" i="1" lang="pt-BR" sz="2400" spc="-1" strike="noStrike">
                <a:latin typeface="Georgia"/>
              </a:rPr>
              <a:t>carry </a:t>
            </a:r>
            <a:r>
              <a:rPr b="0" lang="pt-BR" sz="2400" spc="-1" strike="noStrike">
                <a:latin typeface="Georgia"/>
              </a:rPr>
              <a:t>mais  </a:t>
            </a:r>
            <a:r>
              <a:rPr b="0" lang="pt-BR" sz="2400" spc="-7" strike="noStrike">
                <a:latin typeface="Georgia"/>
              </a:rPr>
              <a:t>significativo.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2859480" y="2349000"/>
            <a:ext cx="3407400" cy="2465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546480" y="597600"/>
            <a:ext cx="1246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Divisor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88640" y="1653120"/>
            <a:ext cx="8700480" cy="35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68560" indent="-256320" algn="just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Symbol" charset="2"/>
              <a:buChar char=""/>
            </a:pPr>
            <a:r>
              <a:rPr b="0" lang="pt-BR" sz="2400" spc="-7" strike="noStrike">
                <a:latin typeface="Georgia"/>
              </a:rPr>
              <a:t>Inicialmente, examina-se </a:t>
            </a:r>
            <a:r>
              <a:rPr b="0" lang="pt-BR" sz="2400" spc="-1" strike="noStrike">
                <a:latin typeface="Georgia"/>
              </a:rPr>
              <a:t>o </a:t>
            </a:r>
            <a:r>
              <a:rPr b="0" lang="pt-BR" sz="2400" spc="-7" strike="noStrike">
                <a:latin typeface="Georgia"/>
              </a:rPr>
              <a:t>dividendo começando </a:t>
            </a:r>
            <a:r>
              <a:rPr b="0" lang="pt-BR" sz="2400" spc="-1" strike="noStrike">
                <a:latin typeface="Georgia"/>
              </a:rPr>
              <a:t>com o </a:t>
            </a:r>
            <a:r>
              <a:rPr b="0" lang="pt-BR" sz="2400" spc="-7" strike="noStrike">
                <a:latin typeface="Georgia"/>
              </a:rPr>
              <a:t>MSB  </a:t>
            </a:r>
            <a:r>
              <a:rPr b="0" lang="pt-BR" sz="2400" spc="-1" strike="noStrike">
                <a:latin typeface="Georgia"/>
              </a:rPr>
              <a:t>(bit mais </a:t>
            </a:r>
            <a:r>
              <a:rPr b="0" lang="pt-BR" sz="2400" spc="-12" strike="noStrike">
                <a:latin typeface="Georgia"/>
              </a:rPr>
              <a:t>significativo) </a:t>
            </a:r>
            <a:r>
              <a:rPr b="0" lang="pt-BR" sz="2400" spc="-1" strike="noStrike">
                <a:latin typeface="Georgia"/>
              </a:rPr>
              <a:t>e </a:t>
            </a:r>
            <a:r>
              <a:rPr b="0" lang="pt-BR" sz="2400" spc="-7" strike="noStrike">
                <a:latin typeface="Georgia"/>
              </a:rPr>
              <a:t>determina-se </a:t>
            </a:r>
            <a:r>
              <a:rPr b="0" lang="pt-BR" sz="2400" spc="-1" strike="noStrike">
                <a:latin typeface="Georgia"/>
              </a:rPr>
              <a:t>o </a:t>
            </a:r>
            <a:r>
              <a:rPr b="0" lang="pt-BR" sz="2400" spc="-7" strike="noStrike">
                <a:latin typeface="Georgia"/>
              </a:rPr>
              <a:t>número </a:t>
            </a:r>
            <a:r>
              <a:rPr b="0" lang="pt-BR" sz="2400" spc="-1" strike="noStrike">
                <a:latin typeface="Georgia"/>
              </a:rPr>
              <a:t>de </a:t>
            </a:r>
            <a:r>
              <a:rPr b="0" lang="pt-BR" sz="2400" spc="-7" strike="noStrike">
                <a:latin typeface="Georgia"/>
              </a:rPr>
              <a:t>bits  </a:t>
            </a:r>
            <a:r>
              <a:rPr b="0" lang="pt-BR" sz="2400" spc="-1" strike="noStrike">
                <a:latin typeface="Georgia"/>
              </a:rPr>
              <a:t>requerido </a:t>
            </a:r>
            <a:r>
              <a:rPr b="0" lang="pt-BR" sz="2400" spc="-7" strike="noStrike">
                <a:latin typeface="Georgia"/>
              </a:rPr>
              <a:t>para exceder </a:t>
            </a:r>
            <a:r>
              <a:rPr b="0" lang="pt-BR" sz="2400" spc="-1" strike="noStrike">
                <a:latin typeface="Georgia"/>
              </a:rPr>
              <a:t>o valor do</a:t>
            </a:r>
            <a:r>
              <a:rPr b="0" lang="pt-BR" sz="2400" spc="-35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divisor;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b="0" lang="pt-BR" sz="2400" spc="-1" strike="noStrike">
              <a:latin typeface="Arial"/>
            </a:endParaRPr>
          </a:p>
          <a:p>
            <a:pPr marL="268560" indent="-256320">
              <a:lnSpc>
                <a:spcPct val="100000"/>
              </a:lnSpc>
              <a:spcBef>
                <a:spcPts val="6"/>
              </a:spcBef>
              <a:buClr>
                <a:srgbClr val="e7bb29"/>
              </a:buClr>
              <a:buFont typeface="Georgia"/>
              <a:buChar char="•"/>
            </a:pPr>
            <a:r>
              <a:rPr b="0" lang="pt-BR" sz="2400" spc="-7" strike="noStrike">
                <a:latin typeface="Georgia"/>
              </a:rPr>
              <a:t>Quando</a:t>
            </a:r>
            <a:r>
              <a:rPr b="0" lang="pt-BR" sz="2400" spc="233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achar</a:t>
            </a:r>
            <a:r>
              <a:rPr b="0" lang="pt-BR" sz="2400" spc="233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este</a:t>
            </a:r>
            <a:r>
              <a:rPr b="0" lang="pt-BR" sz="2400" spc="242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valor,</a:t>
            </a:r>
            <a:r>
              <a:rPr b="0" lang="pt-BR" sz="2400" spc="239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coloque</a:t>
            </a:r>
            <a:r>
              <a:rPr b="0" lang="pt-BR" sz="2400" spc="242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1</a:t>
            </a:r>
            <a:r>
              <a:rPr b="0" lang="pt-BR" sz="2400" spc="239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no</a:t>
            </a:r>
            <a:r>
              <a:rPr b="0" lang="pt-BR" sz="2400" spc="239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quociente</a:t>
            </a:r>
            <a:r>
              <a:rPr b="0" lang="pt-BR" sz="2400" spc="239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e</a:t>
            </a:r>
            <a:r>
              <a:rPr b="0" lang="pt-BR" sz="2400" spc="239" strike="noStrike">
                <a:latin typeface="Georgia"/>
              </a:rPr>
              <a:t> </a:t>
            </a:r>
            <a:r>
              <a:rPr b="0" lang="pt-BR" sz="2400" spc="-12" strike="noStrike">
                <a:latin typeface="Georgia"/>
              </a:rPr>
              <a:t>subtraia</a:t>
            </a:r>
            <a:r>
              <a:rPr b="0" lang="pt-BR" sz="2400" spc="242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o</a:t>
            </a:r>
            <a:endParaRPr b="0" lang="pt-BR" sz="2400" spc="-1" strike="noStrike">
              <a:latin typeface="Arial"/>
            </a:endParaRPr>
          </a:p>
          <a:p>
            <a:pPr marL="268560">
              <a:lnSpc>
                <a:spcPct val="100000"/>
              </a:lnSpc>
            </a:pPr>
            <a:r>
              <a:rPr b="0" lang="pt-BR" sz="2400" spc="-7" strike="noStrike">
                <a:latin typeface="Georgia"/>
              </a:rPr>
              <a:t>divisor </a:t>
            </a:r>
            <a:r>
              <a:rPr b="0" lang="pt-BR" sz="2400" spc="-1" strike="noStrike">
                <a:latin typeface="Georgia"/>
              </a:rPr>
              <a:t>do valor do dividendo</a:t>
            </a:r>
            <a:r>
              <a:rPr b="0" lang="pt-BR" sz="2400" spc="-75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selecionado;</a:t>
            </a:r>
            <a:endParaRPr b="0" lang="pt-BR" sz="2400" spc="-1" strike="noStrike">
              <a:latin typeface="Arial"/>
            </a:endParaRPr>
          </a:p>
          <a:p>
            <a:pPr marL="268560">
              <a:lnSpc>
                <a:spcPct val="100000"/>
              </a:lnSpc>
              <a:spcBef>
                <a:spcPts val="14"/>
              </a:spcBef>
            </a:pPr>
            <a:endParaRPr b="0" lang="pt-BR" sz="2400" spc="-1" strike="noStrike">
              <a:latin typeface="Arial"/>
            </a:endParaRPr>
          </a:p>
          <a:p>
            <a:pPr marL="268560" indent="-256320" algn="just">
              <a:lnSpc>
                <a:spcPct val="100000"/>
              </a:lnSpc>
              <a:buClr>
                <a:srgbClr val="e7bb29"/>
              </a:buClr>
              <a:buFont typeface="Georgia"/>
              <a:buChar char="•"/>
            </a:pPr>
            <a:r>
              <a:rPr b="0" lang="pt-BR" sz="2400" spc="-7" strike="noStrike">
                <a:latin typeface="Georgia"/>
              </a:rPr>
              <a:t>Então </a:t>
            </a:r>
            <a:r>
              <a:rPr b="0" lang="pt-BR" sz="2400" spc="-12" strike="noStrike">
                <a:latin typeface="Georgia"/>
              </a:rPr>
              <a:t>transporte </a:t>
            </a:r>
            <a:r>
              <a:rPr b="0" lang="pt-BR" sz="2400" spc="-1" strike="noStrike">
                <a:latin typeface="Georgia"/>
              </a:rPr>
              <a:t>o </a:t>
            </a:r>
            <a:r>
              <a:rPr b="0" lang="pt-BR" sz="2400" spc="-7" strike="noStrike">
                <a:latin typeface="Georgia"/>
              </a:rPr>
              <a:t>próximo bit </a:t>
            </a:r>
            <a:r>
              <a:rPr b="0" lang="pt-BR" sz="2400" spc="-1" strike="noStrike">
                <a:latin typeface="Georgia"/>
              </a:rPr>
              <a:t>mais </a:t>
            </a:r>
            <a:r>
              <a:rPr b="0" lang="pt-BR" sz="2400" spc="-7" strike="noStrike">
                <a:latin typeface="Georgia"/>
              </a:rPr>
              <a:t>significativo </a:t>
            </a:r>
            <a:r>
              <a:rPr b="0" lang="pt-BR" sz="2400" spc="-1" strike="noStrike">
                <a:latin typeface="Georgia"/>
              </a:rPr>
              <a:t>do  dividendo </a:t>
            </a:r>
            <a:r>
              <a:rPr b="0" lang="pt-BR" sz="2400" spc="-7" strike="noStrike">
                <a:latin typeface="Georgia"/>
              </a:rPr>
              <a:t>para </a:t>
            </a:r>
            <a:r>
              <a:rPr b="0" lang="pt-BR" sz="2400" spc="-1" strike="noStrike">
                <a:latin typeface="Georgia"/>
              </a:rPr>
              <a:t>o atual</a:t>
            </a:r>
            <a:r>
              <a:rPr b="0" lang="pt-BR" sz="2400" spc="-46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resto.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546480" y="597600"/>
            <a:ext cx="33962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1" strike="noStrike">
                <a:solidFill>
                  <a:srgbClr val="444d25"/>
                </a:solidFill>
                <a:latin typeface="Trebuchet MS"/>
              </a:rPr>
              <a:t>Exemplo</a:t>
            </a:r>
            <a:r>
              <a:rPr b="0" lang="pt-BR" sz="3200" spc="-92" strike="noStrike">
                <a:solidFill>
                  <a:srgbClr val="444d25"/>
                </a:solidFill>
                <a:latin typeface="Trebuchet MS"/>
              </a:rPr>
              <a:t> </a:t>
            </a:r>
            <a:r>
              <a:rPr b="0" lang="pt-BR" sz="3200" spc="-21" strike="noStrike">
                <a:solidFill>
                  <a:srgbClr val="444d25"/>
                </a:solidFill>
                <a:latin typeface="Trebuchet MS"/>
              </a:rPr>
              <a:t>Resolvido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90080" y="1193400"/>
            <a:ext cx="869652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68560" indent="-256320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Arial"/>
              <a:buChar char="•"/>
            </a:pPr>
            <a:r>
              <a:rPr b="0" lang="pt-BR" sz="2400" spc="-1" strike="noStrike">
                <a:latin typeface="Georgia"/>
              </a:rPr>
              <a:t>Faça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a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5" strike="noStrike">
                <a:latin typeface="Georgia"/>
              </a:rPr>
              <a:t>D</a:t>
            </a:r>
            <a:r>
              <a:rPr b="0" lang="pt-BR" sz="2400" spc="-12" strike="noStrike">
                <a:latin typeface="Georgia"/>
              </a:rPr>
              <a:t>i</a:t>
            </a:r>
            <a:r>
              <a:rPr b="0" lang="pt-BR" sz="2400" spc="-1" strike="noStrike">
                <a:latin typeface="Georgia"/>
              </a:rPr>
              <a:t>vi</a:t>
            </a:r>
            <a:r>
              <a:rPr b="0" lang="pt-BR" sz="2400" spc="-12" strike="noStrike">
                <a:latin typeface="Georgia"/>
              </a:rPr>
              <a:t>s</a:t>
            </a:r>
            <a:r>
              <a:rPr b="0" lang="pt-BR" sz="2400" spc="-1" strike="noStrike">
                <a:latin typeface="Georgia"/>
              </a:rPr>
              <a:t>ão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de</a:t>
            </a:r>
            <a:r>
              <a:rPr b="0" lang="pt-BR" sz="2400" spc="-1" strike="noStrike">
                <a:latin typeface="Georgia"/>
              </a:rPr>
              <a:t>	</a:t>
            </a:r>
            <a:r>
              <a:rPr b="1" lang="pt-BR" sz="2400" spc="-15" strike="noStrike">
                <a:latin typeface="Georgia"/>
              </a:rPr>
              <a:t>1</a:t>
            </a:r>
            <a:r>
              <a:rPr b="1" lang="pt-BR" sz="2400" spc="-7" strike="noStrike">
                <a:latin typeface="Georgia"/>
              </a:rPr>
              <a:t>0</a:t>
            </a:r>
            <a:r>
              <a:rPr b="1" lang="pt-BR" sz="2400" spc="-12" strike="noStrike">
                <a:latin typeface="Georgia"/>
              </a:rPr>
              <a:t>0</a:t>
            </a:r>
            <a:r>
              <a:rPr b="1" lang="pt-BR" sz="2400" spc="-1" strike="noStrike">
                <a:latin typeface="Georgia"/>
              </a:rPr>
              <a:t>111</a:t>
            </a:r>
            <a:r>
              <a:rPr b="1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p</a:t>
            </a:r>
            <a:r>
              <a:rPr b="0" lang="pt-BR" sz="2400" spc="-7" strike="noStrike">
                <a:latin typeface="Georgia"/>
              </a:rPr>
              <a:t>o</a:t>
            </a:r>
            <a:r>
              <a:rPr b="0" lang="pt-BR" sz="2400" spc="-1" strike="noStrike">
                <a:latin typeface="Georgia"/>
              </a:rPr>
              <a:t>r</a:t>
            </a:r>
            <a:r>
              <a:rPr b="0" lang="pt-BR" sz="2400" spc="-1" strike="noStrike">
                <a:latin typeface="Georgia"/>
              </a:rPr>
              <a:t>	</a:t>
            </a:r>
            <a:r>
              <a:rPr b="1" lang="pt-BR" sz="2400" spc="-7" strike="noStrike">
                <a:latin typeface="Georgia"/>
              </a:rPr>
              <a:t>110</a:t>
            </a:r>
            <a:r>
              <a:rPr b="0" lang="pt-BR" sz="2400" spc="-1" strike="noStrike">
                <a:latin typeface="Georgia"/>
              </a:rPr>
              <a:t>,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mostrando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os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rest</a:t>
            </a:r>
            <a:r>
              <a:rPr b="0" lang="pt-BR" sz="2400" spc="4" strike="noStrike">
                <a:latin typeface="Georgia"/>
              </a:rPr>
              <a:t>o</a:t>
            </a:r>
            <a:r>
              <a:rPr b="0" lang="pt-BR" sz="2400" spc="-1" strike="noStrike">
                <a:latin typeface="Georgia"/>
              </a:rPr>
              <a:t>s</a:t>
            </a:r>
            <a:endParaRPr b="0" lang="pt-BR" sz="2400" spc="-1" strike="noStrike">
              <a:latin typeface="Arial"/>
            </a:endParaRPr>
          </a:p>
          <a:p>
            <a:pPr marL="268560">
              <a:lnSpc>
                <a:spcPct val="100000"/>
              </a:lnSpc>
            </a:pPr>
            <a:r>
              <a:rPr b="0" lang="pt-BR" sz="2400" spc="-7" strike="noStrike">
                <a:latin typeface="Georgia"/>
              </a:rPr>
              <a:t>parciais </a:t>
            </a:r>
            <a:r>
              <a:rPr b="0" lang="pt-BR" sz="2400" spc="-1" strike="noStrike">
                <a:latin typeface="Georgia"/>
              </a:rPr>
              <a:t>e o resto</a:t>
            </a:r>
            <a:r>
              <a:rPr b="0" lang="pt-BR" sz="2400" spc="-15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final.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827640" y="1989000"/>
            <a:ext cx="7587720" cy="4645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546480" y="597600"/>
            <a:ext cx="18468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1" strike="noStrike">
                <a:solidFill>
                  <a:srgbClr val="444d25"/>
                </a:solidFill>
                <a:latin typeface="Trebuchet MS"/>
              </a:rPr>
              <a:t>Exercícios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88640" y="1509120"/>
            <a:ext cx="8697960" cy="46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69800" indent="-456840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StarSymbol"/>
              <a:buAutoNum type="arabicPeriod"/>
            </a:pPr>
            <a:r>
              <a:rPr b="0" lang="pt-BR" sz="2400" spc="-7" strike="noStrike">
                <a:latin typeface="Georgia"/>
              </a:rPr>
              <a:t>Construa um Somador </a:t>
            </a:r>
            <a:r>
              <a:rPr b="0" lang="pt-BR" sz="2400" spc="-1" strike="noStrike">
                <a:latin typeface="Georgia"/>
              </a:rPr>
              <a:t>em Paralelo que </a:t>
            </a:r>
            <a:r>
              <a:rPr b="0" lang="pt-BR" sz="2400" spc="-12" strike="noStrike">
                <a:latin typeface="Georgia"/>
              </a:rPr>
              <a:t>tenha </a:t>
            </a:r>
            <a:r>
              <a:rPr b="0" lang="pt-BR" sz="2400" spc="-7" strike="noStrike">
                <a:latin typeface="Georgia"/>
              </a:rPr>
              <a:t>duas palavras  binárias </a:t>
            </a:r>
            <a:r>
              <a:rPr b="0" lang="pt-BR" sz="2400" spc="-1" strike="noStrike">
                <a:latin typeface="Georgia"/>
              </a:rPr>
              <a:t>de 4 </a:t>
            </a:r>
            <a:r>
              <a:rPr b="0" lang="pt-BR" sz="2400" spc="-7" strike="noStrike">
                <a:latin typeface="Georgia"/>
              </a:rPr>
              <a:t>bits </a:t>
            </a:r>
            <a:r>
              <a:rPr b="0" lang="pt-BR" sz="2400" spc="-1" strike="noStrike">
                <a:latin typeface="Georgia"/>
              </a:rPr>
              <a:t>(1 </a:t>
            </a:r>
            <a:r>
              <a:rPr b="0" lang="pt-BR" sz="2400" spc="-7" strike="noStrike">
                <a:latin typeface="Georgia"/>
              </a:rPr>
              <a:t>bit </a:t>
            </a:r>
            <a:r>
              <a:rPr b="0" lang="pt-BR" sz="2400" spc="-1" strike="noStrike">
                <a:latin typeface="Georgia"/>
              </a:rPr>
              <a:t>de </a:t>
            </a:r>
            <a:r>
              <a:rPr b="0" lang="pt-BR" sz="2400" spc="-7" strike="noStrike">
                <a:latin typeface="Georgia"/>
              </a:rPr>
              <a:t>sinal </a:t>
            </a:r>
            <a:r>
              <a:rPr b="0" lang="pt-BR" sz="2400" spc="-1" strike="noStrike">
                <a:latin typeface="Georgia"/>
              </a:rPr>
              <a:t>+ 3 </a:t>
            </a:r>
            <a:r>
              <a:rPr b="0" lang="pt-BR" sz="2400" spc="-7" strike="noStrike">
                <a:latin typeface="Georgia"/>
              </a:rPr>
              <a:t>bits </a:t>
            </a:r>
            <a:r>
              <a:rPr b="0" lang="pt-BR" sz="2400" spc="-1" strike="noStrike">
                <a:latin typeface="Georgia"/>
              </a:rPr>
              <a:t>de</a:t>
            </a:r>
            <a:r>
              <a:rPr b="0" lang="pt-BR" sz="2400" spc="-114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magnitude).</a:t>
            </a:r>
            <a:endParaRPr b="0" lang="pt-BR" sz="24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StarSymbol"/>
              <a:buAutoNum type="arabicPeriod"/>
            </a:pPr>
            <a:r>
              <a:rPr b="0" lang="pt-BR" sz="2400" spc="-1" strike="noStrike">
                <a:latin typeface="Georgia"/>
              </a:rPr>
              <a:t>Faça a </a:t>
            </a:r>
            <a:r>
              <a:rPr b="0" lang="pt-BR" sz="2400" spc="-7" strike="noStrike">
                <a:latin typeface="Georgia"/>
              </a:rPr>
              <a:t>Negação binária </a:t>
            </a:r>
            <a:r>
              <a:rPr b="0" lang="pt-BR" sz="2400" spc="-1" strike="noStrike">
                <a:latin typeface="Georgia"/>
              </a:rPr>
              <a:t>dos números decimais</a:t>
            </a:r>
            <a:r>
              <a:rPr b="0" lang="pt-BR" sz="2400" spc="-86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abaixo.</a:t>
            </a:r>
            <a:endParaRPr b="0" lang="pt-BR" sz="2400" spc="-1" strike="noStrike"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300"/>
              </a:spcBef>
            </a:pPr>
            <a:r>
              <a:rPr b="1" lang="pt-BR" sz="2400" spc="-7" strike="noStrike">
                <a:solidFill>
                  <a:srgbClr val="e7bb29"/>
                </a:solidFill>
                <a:latin typeface="Georgia"/>
              </a:rPr>
              <a:t>a)</a:t>
            </a:r>
            <a:r>
              <a:rPr b="1" lang="pt-BR" sz="2400" spc="-7" strike="noStrike">
                <a:solidFill>
                  <a:srgbClr val="e7bb29"/>
                </a:solidFill>
                <a:latin typeface="Georgia"/>
              </a:rPr>
              <a:t>	</a:t>
            </a:r>
            <a:r>
              <a:rPr b="1" lang="pt-BR" sz="2400" spc="-7" strike="noStrike">
                <a:solidFill>
                  <a:srgbClr val="e7bb29"/>
                </a:solidFill>
                <a:latin typeface="Georgia"/>
              </a:rPr>
              <a:t>+32</a:t>
            </a:r>
            <a:endParaRPr b="0" lang="pt-BR" sz="2400" spc="-1" strike="noStrike"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300"/>
              </a:spcBef>
            </a:pPr>
            <a:r>
              <a:rPr b="1" lang="pt-BR" sz="2400" spc="-7" strike="noStrike">
                <a:solidFill>
                  <a:srgbClr val="e7bb29"/>
                </a:solidFill>
                <a:latin typeface="Georgia"/>
              </a:rPr>
              <a:t>b)</a:t>
            </a:r>
            <a:r>
              <a:rPr b="1" lang="pt-BR" sz="2400" spc="364" strike="noStrike">
                <a:solidFill>
                  <a:srgbClr val="e7bb29"/>
                </a:solidFill>
                <a:latin typeface="Georgia"/>
              </a:rPr>
              <a:t> 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+6</a:t>
            </a:r>
            <a:endParaRPr b="0" lang="pt-BR" sz="2400" spc="-1" strike="noStrike"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300"/>
              </a:spcBef>
            </a:pPr>
            <a:r>
              <a:rPr b="1" lang="pt-BR" sz="2400" spc="-7" strike="noStrike">
                <a:solidFill>
                  <a:srgbClr val="e7bb29"/>
                </a:solidFill>
                <a:latin typeface="Georgia"/>
              </a:rPr>
              <a:t>c)</a:t>
            </a:r>
            <a:r>
              <a:rPr b="1" lang="pt-BR" sz="2400" spc="-7" strike="noStrike">
                <a:solidFill>
                  <a:srgbClr val="e7bb29"/>
                </a:solidFill>
                <a:latin typeface="Georgia"/>
              </a:rPr>
              <a:t>	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-54</a:t>
            </a:r>
            <a:endParaRPr b="0" lang="pt-BR" sz="2400" spc="-1" strike="noStrike"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306"/>
              </a:spcBef>
            </a:pP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d)</a:t>
            </a:r>
            <a:r>
              <a:rPr b="1" lang="pt-BR" sz="2400" spc="313" strike="noStrike">
                <a:solidFill>
                  <a:srgbClr val="e7bb29"/>
                </a:solidFill>
                <a:latin typeface="Georgia"/>
              </a:rPr>
              <a:t> </a:t>
            </a:r>
            <a:r>
              <a:rPr b="1" lang="pt-BR" sz="2400" spc="-7" strike="noStrike">
                <a:solidFill>
                  <a:srgbClr val="e7bb29"/>
                </a:solidFill>
                <a:latin typeface="Georgia"/>
              </a:rPr>
              <a:t>-13</a:t>
            </a:r>
            <a:endParaRPr b="0" lang="pt-BR" sz="24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StarSymbol"/>
              <a:buAutoNum type="arabicPeriod" startAt="3"/>
            </a:pP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Construa um Subtrador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que </a:t>
            </a:r>
            <a:r>
              <a:rPr b="0" lang="pt-BR" sz="2400" spc="-12" strike="noStrike">
                <a:solidFill>
                  <a:srgbClr val="e7bb29"/>
                </a:solidFill>
                <a:latin typeface="Georgia"/>
              </a:rPr>
              <a:t>tenha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duas palavras binárias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de  3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bits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(1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bit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de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sinal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+ 2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bits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de</a:t>
            </a:r>
            <a:r>
              <a:rPr b="0" lang="pt-BR" sz="2400" spc="-80" strike="noStrike">
                <a:solidFill>
                  <a:srgbClr val="e7bb29"/>
                </a:solidFill>
                <a:latin typeface="Georgia"/>
              </a:rPr>
              <a:t>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magnitude).</a:t>
            </a:r>
            <a:endParaRPr b="0" lang="pt-BR" sz="24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StarSymbol"/>
              <a:buAutoNum type="arabicPeriod" startAt="3"/>
            </a:pP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Construa</a:t>
            </a:r>
            <a:r>
              <a:rPr b="0" lang="pt-BR" sz="2400" spc="157" strike="noStrike">
                <a:solidFill>
                  <a:srgbClr val="e7bb29"/>
                </a:solidFill>
                <a:latin typeface="Georgia"/>
              </a:rPr>
              <a:t>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um</a:t>
            </a:r>
            <a:r>
              <a:rPr b="0" lang="pt-BR" sz="2400" spc="148" strike="noStrike">
                <a:solidFill>
                  <a:srgbClr val="e7bb29"/>
                </a:solidFill>
                <a:latin typeface="Georgia"/>
              </a:rPr>
              <a:t>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Multiplicador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	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3x3 mostrando </a:t>
            </a: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o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circuito</a:t>
            </a:r>
            <a:r>
              <a:rPr b="0" lang="pt-BR" sz="2400" spc="9" strike="noStrike">
                <a:solidFill>
                  <a:srgbClr val="e7bb29"/>
                </a:solidFill>
                <a:latin typeface="Georgia"/>
              </a:rPr>
              <a:t>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lógico</a:t>
            </a:r>
            <a:endParaRPr b="0" lang="pt-BR" sz="2400" spc="-1" strike="noStrike">
              <a:latin typeface="Arial"/>
            </a:endParaRPr>
          </a:p>
          <a:p>
            <a:pPr marL="469800">
              <a:lnSpc>
                <a:spcPct val="100000"/>
              </a:lnSpc>
            </a:pPr>
            <a:r>
              <a:rPr b="0" lang="pt-BR" sz="2400" spc="-1" strike="noStrike">
                <a:solidFill>
                  <a:srgbClr val="e7bb29"/>
                </a:solidFill>
                <a:latin typeface="Georgia"/>
              </a:rPr>
              <a:t>do</a:t>
            </a:r>
            <a:r>
              <a:rPr b="0" lang="pt-BR" sz="2400" spc="-21" strike="noStrike">
                <a:solidFill>
                  <a:srgbClr val="e7bb29"/>
                </a:solidFill>
                <a:latin typeface="Georgia"/>
              </a:rPr>
              <a:t> </a:t>
            </a:r>
            <a:r>
              <a:rPr b="0" lang="pt-BR" sz="2400" spc="-7" strike="noStrike">
                <a:solidFill>
                  <a:srgbClr val="e7bb29"/>
                </a:solidFill>
                <a:latin typeface="Georgia"/>
              </a:rPr>
              <a:t>mesmo.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46480" y="525600"/>
            <a:ext cx="68353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15" strike="noStrike">
                <a:solidFill>
                  <a:srgbClr val="444d25"/>
                </a:solidFill>
                <a:latin typeface="Trebuchet MS"/>
              </a:rPr>
              <a:t>Representação </a:t>
            </a: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de Números com</a:t>
            </a:r>
            <a:r>
              <a:rPr b="0" lang="pt-BR" sz="3200" spc="4" strike="noStrike">
                <a:solidFill>
                  <a:srgbClr val="444d25"/>
                </a:solidFill>
                <a:latin typeface="Trebuchet MS"/>
              </a:rPr>
              <a:t> </a:t>
            </a:r>
            <a:r>
              <a:rPr b="0" lang="pt-BR" sz="3200" spc="-1" strike="noStrike">
                <a:solidFill>
                  <a:srgbClr val="444d25"/>
                </a:solidFill>
                <a:latin typeface="Trebuchet MS"/>
              </a:rPr>
              <a:t>Sinal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8640" y="1148760"/>
            <a:ext cx="869868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68560" indent="-256320" algn="just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Symbol" charset="2"/>
              <a:buChar char=""/>
            </a:pPr>
            <a:r>
              <a:rPr b="0" lang="pt-BR" sz="2400" spc="-1" strike="noStrike">
                <a:latin typeface="Georgia"/>
              </a:rPr>
              <a:t>Para representarmos números </a:t>
            </a:r>
            <a:r>
              <a:rPr b="0" lang="pt-BR" sz="2400" spc="-7" strike="noStrike">
                <a:latin typeface="Georgia"/>
              </a:rPr>
              <a:t>binários </a:t>
            </a:r>
            <a:r>
              <a:rPr b="0" lang="pt-BR" sz="2400" spc="-1" strike="noStrike">
                <a:latin typeface="Georgia"/>
              </a:rPr>
              <a:t>com </a:t>
            </a:r>
            <a:r>
              <a:rPr b="0" lang="pt-BR" sz="2400" spc="-7" strike="noStrike">
                <a:latin typeface="Georgia"/>
              </a:rPr>
              <a:t>sinal, </a:t>
            </a:r>
            <a:r>
              <a:rPr b="0" lang="pt-BR" sz="2400" spc="-1" strike="noStrike">
                <a:latin typeface="Georgia"/>
              </a:rPr>
              <a:t>é </a:t>
            </a:r>
            <a:r>
              <a:rPr b="0" lang="pt-BR" sz="2400" spc="-7" strike="noStrike">
                <a:latin typeface="Georgia"/>
              </a:rPr>
              <a:t>necessário  </a:t>
            </a:r>
            <a:r>
              <a:rPr b="0" lang="pt-BR" sz="2400" spc="-1" strike="noStrike">
                <a:latin typeface="Georgia"/>
              </a:rPr>
              <a:t>acrescentarmos mais </a:t>
            </a:r>
            <a:r>
              <a:rPr b="0" lang="pt-BR" sz="2400" spc="4" strike="noStrike">
                <a:latin typeface="Georgia"/>
              </a:rPr>
              <a:t>um </a:t>
            </a:r>
            <a:r>
              <a:rPr b="0" lang="pt-BR" sz="2400" spc="-7" strike="noStrike">
                <a:latin typeface="Georgia"/>
              </a:rPr>
              <a:t>bit </a:t>
            </a:r>
            <a:r>
              <a:rPr b="0" lang="pt-BR" sz="2400" spc="-1" strike="noStrike">
                <a:latin typeface="Georgia"/>
              </a:rPr>
              <a:t>a frente da </a:t>
            </a:r>
            <a:r>
              <a:rPr b="0" lang="pt-BR" sz="2400" spc="-7" strike="noStrike">
                <a:latin typeface="Georgia"/>
              </a:rPr>
              <a:t>magnitude </a:t>
            </a:r>
            <a:r>
              <a:rPr b="0" lang="pt-BR" sz="2400" spc="-1" strike="noStrike">
                <a:latin typeface="Georgia"/>
              </a:rPr>
              <a:t>do </a:t>
            </a:r>
            <a:r>
              <a:rPr b="0" lang="pt-BR" sz="2400" spc="-12" strike="noStrike">
                <a:latin typeface="Georgia"/>
              </a:rPr>
              <a:t>número  </a:t>
            </a:r>
            <a:r>
              <a:rPr b="0" lang="pt-BR" sz="2400" spc="-1" strike="noStrike">
                <a:latin typeface="Georgia"/>
              </a:rPr>
              <a:t>(módulo do</a:t>
            </a:r>
            <a:r>
              <a:rPr b="0" lang="pt-BR" sz="2400" spc="-26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número);</a:t>
            </a:r>
            <a:endParaRPr b="0" lang="pt-BR" sz="2400" spc="-1" strike="noStrike">
              <a:latin typeface="Arial"/>
            </a:endParaRPr>
          </a:p>
          <a:p>
            <a:pPr marL="268560" indent="-256320" algn="just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Symbol" charset="2"/>
              <a:buChar char=""/>
            </a:pPr>
            <a:r>
              <a:rPr b="0" lang="pt-BR" sz="2400" spc="-7" strike="noStrike">
                <a:latin typeface="Georgia"/>
              </a:rPr>
              <a:t>Quando </a:t>
            </a:r>
            <a:r>
              <a:rPr b="0" lang="pt-BR" sz="2400" spc="-1" strike="noStrike">
                <a:latin typeface="Georgia"/>
              </a:rPr>
              <a:t>o </a:t>
            </a:r>
            <a:r>
              <a:rPr b="0" lang="pt-BR" sz="2400" spc="-7" strike="noStrike">
                <a:latin typeface="Georgia"/>
              </a:rPr>
              <a:t>bit </a:t>
            </a:r>
            <a:r>
              <a:rPr b="0" lang="pt-BR" sz="2400" spc="-1" strike="noStrike">
                <a:latin typeface="Georgia"/>
              </a:rPr>
              <a:t>de </a:t>
            </a:r>
            <a:r>
              <a:rPr b="0" lang="pt-BR" sz="2400" spc="-7" strike="noStrike">
                <a:latin typeface="Georgia"/>
              </a:rPr>
              <a:t>sinal </a:t>
            </a:r>
            <a:r>
              <a:rPr b="0" lang="pt-BR" sz="2400" spc="-1" strike="noStrike">
                <a:latin typeface="Georgia"/>
              </a:rPr>
              <a:t>é 0, </a:t>
            </a:r>
            <a:r>
              <a:rPr b="0" lang="pt-BR" sz="2400" spc="-7" strike="noStrike">
                <a:latin typeface="Georgia"/>
              </a:rPr>
              <a:t>significa </a:t>
            </a:r>
            <a:r>
              <a:rPr b="0" lang="pt-BR" sz="2400" spc="-12" strike="noStrike">
                <a:latin typeface="Georgia"/>
              </a:rPr>
              <a:t>que </a:t>
            </a:r>
            <a:r>
              <a:rPr b="0" lang="pt-BR" sz="2400" spc="-1" strike="noStrike">
                <a:latin typeface="Georgia"/>
              </a:rPr>
              <a:t>o número é </a:t>
            </a:r>
            <a:r>
              <a:rPr b="0" lang="pt-BR" sz="2400" spc="-7" strike="noStrike">
                <a:latin typeface="Georgia"/>
              </a:rPr>
              <a:t>positivo.  Quando </a:t>
            </a:r>
            <a:r>
              <a:rPr b="0" lang="pt-BR" sz="2400" spc="-1" strike="noStrike">
                <a:latin typeface="Georgia"/>
              </a:rPr>
              <a:t>o </a:t>
            </a:r>
            <a:r>
              <a:rPr b="0" lang="pt-BR" sz="2400" spc="-7" strike="noStrike">
                <a:latin typeface="Georgia"/>
              </a:rPr>
              <a:t>bit </a:t>
            </a:r>
            <a:r>
              <a:rPr b="0" lang="pt-BR" sz="2400" spc="-1" strike="noStrike">
                <a:latin typeface="Georgia"/>
              </a:rPr>
              <a:t>de </a:t>
            </a:r>
            <a:r>
              <a:rPr b="0" lang="pt-BR" sz="2400" spc="-7" strike="noStrike">
                <a:latin typeface="Georgia"/>
              </a:rPr>
              <a:t>sinal </a:t>
            </a:r>
            <a:r>
              <a:rPr b="0" lang="pt-BR" sz="2400" spc="-1" strike="noStrike">
                <a:latin typeface="Georgia"/>
              </a:rPr>
              <a:t>é 1, </a:t>
            </a:r>
            <a:r>
              <a:rPr b="0" lang="pt-BR" sz="2400" spc="-7" strike="noStrike">
                <a:latin typeface="Georgia"/>
              </a:rPr>
              <a:t>significa </a:t>
            </a:r>
            <a:r>
              <a:rPr b="0" lang="pt-BR" sz="2400" spc="-1" strike="noStrike">
                <a:latin typeface="Georgia"/>
              </a:rPr>
              <a:t>que o número é</a:t>
            </a:r>
            <a:r>
              <a:rPr b="0" lang="pt-BR" sz="2400" spc="-111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negativo.</a:t>
            </a:r>
            <a:endParaRPr b="0" lang="pt-BR" sz="2400" spc="-1" strike="noStrike">
              <a:latin typeface="Arial"/>
            </a:endParaRPr>
          </a:p>
          <a:p>
            <a:pPr marL="268560" indent="-256320" algn="just">
              <a:lnSpc>
                <a:spcPct val="100000"/>
              </a:lnSpc>
              <a:spcBef>
                <a:spcPts val="306"/>
              </a:spcBef>
              <a:buClr>
                <a:srgbClr val="e7bb29"/>
              </a:buClr>
              <a:buFont typeface="Symbol" charset="2"/>
              <a:buChar char=""/>
            </a:pPr>
            <a:r>
              <a:rPr b="0" lang="pt-BR" sz="2400" spc="-1" strike="noStrike">
                <a:latin typeface="Georgia"/>
              </a:rPr>
              <a:t>Veja os </a:t>
            </a:r>
            <a:r>
              <a:rPr b="0" lang="pt-BR" sz="2400" spc="-7" strike="noStrike">
                <a:latin typeface="Georgia"/>
              </a:rPr>
              <a:t>exemplos</a:t>
            </a:r>
            <a:r>
              <a:rPr b="0" lang="pt-BR" sz="2400" spc="-15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abaixo: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835640" y="3501000"/>
            <a:ext cx="6120360" cy="336240"/>
          </a:xfrm>
          <a:prstGeom prst="rect">
            <a:avLst/>
          </a:prstGeom>
          <a:solidFill>
            <a:srgbClr val="a4b592"/>
          </a:solidFill>
          <a:ln w="19080">
            <a:solidFill>
              <a:srgbClr val="788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84600">
              <a:lnSpc>
                <a:spcPts val="2645"/>
              </a:lnSpc>
            </a:pPr>
            <a:r>
              <a:rPr b="1" lang="pt-BR" sz="2400" spc="-1" strike="noStrike">
                <a:latin typeface="Georgia"/>
              </a:rPr>
              <a:t>10011 </a:t>
            </a:r>
            <a:r>
              <a:rPr b="0" lang="pt-BR" sz="2400" spc="-1" strike="noStrike">
                <a:latin typeface="Georgia"/>
              </a:rPr>
              <a:t>-&gt; </a:t>
            </a:r>
            <a:r>
              <a:rPr b="0" lang="pt-BR" sz="2400" spc="-7" strike="noStrike">
                <a:latin typeface="Georgia"/>
              </a:rPr>
              <a:t>Número </a:t>
            </a:r>
            <a:r>
              <a:rPr b="0" lang="pt-BR" sz="2400" spc="-1" strike="noStrike">
                <a:latin typeface="Georgia"/>
              </a:rPr>
              <a:t>19 em</a:t>
            </a:r>
            <a:r>
              <a:rPr b="0" lang="pt-BR" sz="2400" spc="-60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decimal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907640" y="3862080"/>
            <a:ext cx="558072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400" spc="-1" strike="noStrike">
                <a:latin typeface="Georgia"/>
              </a:rPr>
              <a:t>Agora </a:t>
            </a:r>
            <a:r>
              <a:rPr b="0" lang="pt-BR" sz="2400" spc="-7" strike="noStrike">
                <a:latin typeface="Georgia"/>
              </a:rPr>
              <a:t>considerando </a:t>
            </a:r>
            <a:r>
              <a:rPr b="0" lang="pt-BR" sz="2400" spc="-1" strike="noStrike">
                <a:latin typeface="Georgia"/>
              </a:rPr>
              <a:t>o </a:t>
            </a:r>
            <a:r>
              <a:rPr b="0" lang="pt-BR" sz="2400" spc="-7" strike="noStrike">
                <a:latin typeface="Georgia"/>
              </a:rPr>
              <a:t>bit </a:t>
            </a:r>
            <a:r>
              <a:rPr b="0" lang="pt-BR" sz="2400" spc="-1" strike="noStrike">
                <a:latin typeface="Georgia"/>
              </a:rPr>
              <a:t>de </a:t>
            </a:r>
            <a:r>
              <a:rPr b="0" lang="pt-BR" sz="2400" spc="-7" strike="noStrike">
                <a:latin typeface="Georgia"/>
              </a:rPr>
              <a:t>sinal,</a:t>
            </a:r>
            <a:r>
              <a:rPr b="0" lang="pt-BR" sz="2400" spc="-66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temos: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835640" y="4293000"/>
            <a:ext cx="6132960" cy="756000"/>
          </a:xfrm>
          <a:prstGeom prst="rect">
            <a:avLst/>
          </a:prstGeom>
          <a:solidFill>
            <a:srgbClr val="a4b592"/>
          </a:solidFill>
          <a:ln w="19080">
            <a:solidFill>
              <a:srgbClr val="788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84600">
              <a:lnSpc>
                <a:spcPts val="2769"/>
              </a:lnSpc>
            </a:pPr>
            <a:r>
              <a:rPr b="1" lang="pt-BR" sz="2400" spc="-7" strike="noStrike">
                <a:latin typeface="Georgia"/>
              </a:rPr>
              <a:t>010011 </a:t>
            </a:r>
            <a:r>
              <a:rPr b="0" lang="pt-BR" sz="2400" spc="-1" strike="noStrike">
                <a:latin typeface="Georgia"/>
              </a:rPr>
              <a:t>-&gt; </a:t>
            </a:r>
            <a:r>
              <a:rPr b="0" lang="pt-BR" sz="2400" spc="-7" strike="noStrike">
                <a:latin typeface="Georgia"/>
              </a:rPr>
              <a:t>Número 19</a:t>
            </a:r>
            <a:r>
              <a:rPr b="0" lang="pt-BR" sz="2400" spc="-46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(positivo)</a:t>
            </a:r>
            <a:endParaRPr b="0" lang="pt-BR" sz="2400" spc="-1" strike="noStrike">
              <a:latin typeface="Arial"/>
            </a:endParaRPr>
          </a:p>
          <a:p>
            <a:pPr marL="84600">
              <a:lnSpc>
                <a:spcPct val="100000"/>
              </a:lnSpc>
              <a:spcBef>
                <a:spcPts val="300"/>
              </a:spcBef>
            </a:pPr>
            <a:r>
              <a:rPr b="1" lang="pt-BR" sz="2400" spc="-1" strike="noStrike">
                <a:latin typeface="Georgia"/>
              </a:rPr>
              <a:t>110011 </a:t>
            </a:r>
            <a:r>
              <a:rPr b="0" lang="pt-BR" sz="2400" spc="-1" strike="noStrike">
                <a:latin typeface="Georgia"/>
              </a:rPr>
              <a:t>-&gt; ATENÇÃO! </a:t>
            </a:r>
            <a:r>
              <a:rPr b="0" lang="pt-BR" sz="2400" spc="-7" strike="noStrike">
                <a:latin typeface="Georgia"/>
              </a:rPr>
              <a:t>Número </a:t>
            </a:r>
            <a:r>
              <a:rPr b="0" lang="pt-BR" sz="2400" spc="-1" strike="noStrike">
                <a:latin typeface="Georgia"/>
              </a:rPr>
              <a:t>13</a:t>
            </a:r>
            <a:r>
              <a:rPr b="0" lang="pt-BR" sz="2400" spc="-120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(negativo)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188640" y="5036040"/>
            <a:ext cx="869868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>
            <a:spAutoFit/>
          </a:bodyPr>
          <a:p>
            <a:pPr marL="1731600" algn="just">
              <a:lnSpc>
                <a:spcPct val="100000"/>
              </a:lnSpc>
              <a:spcBef>
                <a:spcPts val="400"/>
              </a:spcBef>
            </a:pPr>
            <a:r>
              <a:rPr b="0" lang="pt-BR" sz="2400" spc="-1" strike="noStrike">
                <a:latin typeface="Georgia"/>
              </a:rPr>
              <a:t>O </a:t>
            </a:r>
            <a:r>
              <a:rPr b="0" lang="pt-BR" sz="2400" spc="-7" strike="noStrike">
                <a:latin typeface="Georgia"/>
              </a:rPr>
              <a:t>Número </a:t>
            </a:r>
            <a:r>
              <a:rPr b="0" lang="pt-BR" sz="2400" spc="-1" strike="noStrike">
                <a:latin typeface="Georgia"/>
              </a:rPr>
              <a:t>19 </a:t>
            </a:r>
            <a:r>
              <a:rPr b="0" lang="pt-BR" sz="2400" spc="-7" strike="noStrike">
                <a:latin typeface="Georgia"/>
              </a:rPr>
              <a:t>(negativo) </a:t>
            </a:r>
            <a:r>
              <a:rPr b="0" lang="pt-BR" sz="2400" spc="-1" strike="noStrike">
                <a:latin typeface="Georgia"/>
              </a:rPr>
              <a:t>em </a:t>
            </a:r>
            <a:r>
              <a:rPr b="0" lang="pt-BR" sz="2400" spc="-7" strike="noStrike">
                <a:latin typeface="Georgia"/>
              </a:rPr>
              <a:t>binário seria:</a:t>
            </a:r>
            <a:r>
              <a:rPr b="0" lang="pt-BR" sz="2400" spc="-41" strike="noStrike">
                <a:latin typeface="Georgia"/>
              </a:rPr>
              <a:t> </a:t>
            </a:r>
            <a:r>
              <a:rPr b="1" lang="pt-BR" sz="2400" spc="-1" strike="noStrike">
                <a:latin typeface="Georgia"/>
              </a:rPr>
              <a:t>101101</a:t>
            </a:r>
            <a:endParaRPr b="0" lang="pt-BR" sz="2400" spc="-1" strike="noStrike">
              <a:latin typeface="Arial"/>
            </a:endParaRPr>
          </a:p>
          <a:p>
            <a:pPr marL="268560" indent="-256320" algn="just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Arial"/>
              <a:buChar char="•"/>
            </a:pPr>
            <a:r>
              <a:rPr b="0" lang="pt-BR" sz="2400" spc="-7" strike="noStrike">
                <a:latin typeface="Georgia"/>
              </a:rPr>
              <a:t>Nos casos onde </a:t>
            </a:r>
            <a:r>
              <a:rPr b="0" lang="pt-BR" sz="2400" spc="-1" strike="noStrike">
                <a:latin typeface="Georgia"/>
              </a:rPr>
              <a:t>o </a:t>
            </a:r>
            <a:r>
              <a:rPr b="0" lang="pt-BR" sz="2400" spc="-7" strike="noStrike">
                <a:latin typeface="Georgia"/>
              </a:rPr>
              <a:t>número </a:t>
            </a:r>
            <a:r>
              <a:rPr b="0" lang="pt-BR" sz="2400" spc="-1" strike="noStrike">
                <a:latin typeface="Georgia"/>
              </a:rPr>
              <a:t>é negativo, é </a:t>
            </a:r>
            <a:r>
              <a:rPr b="0" lang="pt-BR" sz="2400" spc="-7" strike="noStrike">
                <a:latin typeface="Georgia"/>
              </a:rPr>
              <a:t>necessário </a:t>
            </a:r>
            <a:r>
              <a:rPr b="0" lang="pt-BR" sz="2400" spc="-1" strike="noStrike">
                <a:latin typeface="Georgia"/>
              </a:rPr>
              <a:t>realizar o  </a:t>
            </a:r>
            <a:r>
              <a:rPr b="1" lang="pt-BR" sz="2400" spc="-7" strike="noStrike">
                <a:latin typeface="Georgia"/>
              </a:rPr>
              <a:t>Complemento </a:t>
            </a:r>
            <a:r>
              <a:rPr b="1" lang="pt-BR" sz="2400" spc="-1" strike="noStrike">
                <a:latin typeface="Georgia"/>
              </a:rPr>
              <a:t>de 2 </a:t>
            </a:r>
            <a:r>
              <a:rPr b="0" lang="pt-BR" sz="2400" spc="-7" strike="noStrike">
                <a:latin typeface="Georgia"/>
              </a:rPr>
              <a:t>para saber </a:t>
            </a:r>
            <a:r>
              <a:rPr b="0" lang="pt-BR" sz="2400" spc="-1" strike="noStrike">
                <a:latin typeface="Georgia"/>
              </a:rPr>
              <a:t>qual é a </a:t>
            </a:r>
            <a:r>
              <a:rPr b="0" lang="pt-BR" sz="2400" spc="-7" strike="noStrike">
                <a:latin typeface="Georgia"/>
              </a:rPr>
              <a:t>magnitude </a:t>
            </a:r>
            <a:r>
              <a:rPr b="0" lang="pt-BR" sz="2400" spc="-1" strike="noStrike">
                <a:latin typeface="Georgia"/>
              </a:rPr>
              <a:t>do  número. </a:t>
            </a:r>
            <a:r>
              <a:rPr b="0" lang="pt-BR" sz="2400" spc="-7" strike="noStrike">
                <a:latin typeface="Georgia"/>
              </a:rPr>
              <a:t>Esta técnica será explicada </a:t>
            </a:r>
            <a:r>
              <a:rPr b="0" lang="pt-BR" sz="2400" spc="-1" strike="noStrike">
                <a:latin typeface="Georgia"/>
              </a:rPr>
              <a:t>nos </a:t>
            </a:r>
            <a:r>
              <a:rPr b="0" lang="pt-BR" sz="2400" spc="-7" strike="noStrike">
                <a:latin typeface="Georgia"/>
              </a:rPr>
              <a:t>próximos</a:t>
            </a:r>
            <a:r>
              <a:rPr b="0" lang="pt-BR" sz="2400" spc="-21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slides!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46480" y="597600"/>
            <a:ext cx="2556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Meio</a:t>
            </a:r>
            <a:r>
              <a:rPr b="0" lang="pt-BR" sz="3200" spc="-92" strike="noStrike">
                <a:solidFill>
                  <a:srgbClr val="444d25"/>
                </a:solidFill>
                <a:latin typeface="Trebuchet MS"/>
              </a:rPr>
              <a:t> </a:t>
            </a: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Somador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88640" y="1293120"/>
            <a:ext cx="585504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68560" indent="-256320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Symbol" charset="2"/>
              <a:buChar char=""/>
            </a:pPr>
            <a:r>
              <a:rPr b="0" lang="pt-BR" sz="2400" spc="-7" strike="noStrike">
                <a:latin typeface="Georgia"/>
              </a:rPr>
              <a:t>As </a:t>
            </a:r>
            <a:r>
              <a:rPr b="0" lang="pt-BR" sz="2400" spc="-1" strike="noStrike">
                <a:latin typeface="Georgia"/>
              </a:rPr>
              <a:t>regras </a:t>
            </a:r>
            <a:r>
              <a:rPr b="0" lang="pt-BR" sz="2400" spc="-7" strike="noStrike">
                <a:latin typeface="Georgia"/>
              </a:rPr>
              <a:t>básicas para adição binária</a:t>
            </a:r>
            <a:r>
              <a:rPr b="0" lang="pt-BR" sz="2400" spc="-21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são: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02000" y="2466720"/>
            <a:ext cx="1882440" cy="19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>
            <a:spAutoFit/>
          </a:bodyPr>
          <a:p>
            <a:pPr marL="12600">
              <a:lnSpc>
                <a:spcPct val="100000"/>
              </a:lnSpc>
              <a:spcBef>
                <a:spcPts val="400"/>
              </a:spcBef>
            </a:pP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1.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	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0 + 0 =</a:t>
            </a:r>
            <a:r>
              <a:rPr b="1" lang="pt-BR" sz="2400" spc="-92" strike="noStrike">
                <a:solidFill>
                  <a:srgbClr val="e7bb29"/>
                </a:solidFill>
                <a:latin typeface="Georgia"/>
              </a:rPr>
              <a:t> 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0</a:t>
            </a:r>
            <a:endParaRPr b="0" lang="pt-BR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00"/>
              </a:spcBef>
            </a:pPr>
            <a:r>
              <a:rPr b="1" lang="pt-BR" sz="2400" spc="-7" strike="noStrike">
                <a:solidFill>
                  <a:srgbClr val="e7bb29"/>
                </a:solidFill>
                <a:latin typeface="Georgia"/>
              </a:rPr>
              <a:t>2.</a:t>
            </a:r>
            <a:r>
              <a:rPr b="1" lang="pt-BR" sz="2400" spc="-7" strike="noStrike">
                <a:solidFill>
                  <a:srgbClr val="e7bb29"/>
                </a:solidFill>
                <a:latin typeface="Georgia"/>
              </a:rPr>
              <a:t>	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0 + 1 =</a:t>
            </a:r>
            <a:r>
              <a:rPr b="1" lang="pt-BR" sz="2400" spc="-106" strike="noStrike">
                <a:solidFill>
                  <a:srgbClr val="e7bb29"/>
                </a:solidFill>
                <a:latin typeface="Georgia"/>
              </a:rPr>
              <a:t> 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1</a:t>
            </a:r>
            <a:endParaRPr b="0" lang="pt-BR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00"/>
              </a:spcBef>
            </a:pP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3.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	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1 + 0 =</a:t>
            </a:r>
            <a:r>
              <a:rPr b="1" lang="pt-BR" sz="2400" spc="-106" strike="noStrike">
                <a:solidFill>
                  <a:srgbClr val="e7bb29"/>
                </a:solidFill>
                <a:latin typeface="Georgia"/>
              </a:rPr>
              <a:t> 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1</a:t>
            </a:r>
            <a:endParaRPr b="0" lang="pt-BR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00"/>
              </a:spcBef>
            </a:pP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4.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	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1 + 1 =</a:t>
            </a:r>
            <a:r>
              <a:rPr b="1" lang="pt-BR" sz="2400" spc="-111" strike="noStrike">
                <a:solidFill>
                  <a:srgbClr val="e7bb29"/>
                </a:solidFill>
                <a:latin typeface="Georgia"/>
              </a:rPr>
              <a:t> </a:t>
            </a:r>
            <a:r>
              <a:rPr b="1" lang="pt-BR" sz="2400" spc="-1" strike="noStrike">
                <a:solidFill>
                  <a:srgbClr val="e7bb29"/>
                </a:solidFill>
                <a:latin typeface="Georgia"/>
              </a:rPr>
              <a:t>10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90080" y="4928400"/>
            <a:ext cx="643536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55960" indent="-255600" algn="r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Arial"/>
              <a:buChar char="•"/>
            </a:pPr>
            <a:r>
              <a:rPr b="0" lang="pt-BR" sz="2400" spc="-7" strike="noStrike">
                <a:latin typeface="Georgia"/>
              </a:rPr>
              <a:t>Esta</a:t>
            </a:r>
            <a:r>
              <a:rPr b="0" lang="pt-BR" sz="2400" spc="-1" strike="noStrike">
                <a:latin typeface="Georgia"/>
              </a:rPr>
              <a:t>s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7" strike="noStrike">
                <a:latin typeface="Georgia"/>
              </a:rPr>
              <a:t>operaçõ</a:t>
            </a:r>
            <a:r>
              <a:rPr b="0" lang="pt-BR" sz="2400" spc="-1" strike="noStrike">
                <a:latin typeface="Georgia"/>
              </a:rPr>
              <a:t>es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7" strike="noStrike">
                <a:latin typeface="Georgia"/>
              </a:rPr>
              <a:t>s</a:t>
            </a:r>
            <a:r>
              <a:rPr b="0" lang="pt-BR" sz="2400" spc="-1" strike="noStrike">
                <a:latin typeface="Georgia"/>
              </a:rPr>
              <a:t>ão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realiz</a:t>
            </a:r>
            <a:r>
              <a:rPr b="0" lang="pt-BR" sz="2400" spc="4" strike="noStrike">
                <a:latin typeface="Georgia"/>
              </a:rPr>
              <a:t>a</a:t>
            </a:r>
            <a:r>
              <a:rPr b="0" lang="pt-BR" sz="2400" spc="-15" strike="noStrike">
                <a:latin typeface="Georgia"/>
              </a:rPr>
              <a:t>d</a:t>
            </a:r>
            <a:r>
              <a:rPr b="0" lang="pt-BR" sz="2400" spc="-1" strike="noStrike">
                <a:latin typeface="Georgia"/>
              </a:rPr>
              <a:t>as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p</a:t>
            </a:r>
            <a:r>
              <a:rPr b="0" lang="pt-BR" sz="2400" spc="-7" strike="noStrike">
                <a:latin typeface="Georgia"/>
              </a:rPr>
              <a:t>o</a:t>
            </a:r>
            <a:r>
              <a:rPr b="0" lang="pt-BR" sz="2400" spc="-1" strike="noStrike">
                <a:latin typeface="Georgia"/>
              </a:rPr>
              <a:t>r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7" strike="noStrike">
                <a:latin typeface="Georgia"/>
              </a:rPr>
              <a:t>um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2400" spc="-7" strike="noStrike">
                <a:latin typeface="Georgia"/>
              </a:rPr>
              <a:t>denominado </a:t>
            </a:r>
            <a:r>
              <a:rPr b="1" lang="pt-BR" sz="2400" spc="-7" strike="noStrike">
                <a:latin typeface="Georgia"/>
              </a:rPr>
              <a:t>Meio </a:t>
            </a:r>
            <a:r>
              <a:rPr b="1" lang="pt-BR" sz="2400" spc="-1" strike="noStrike">
                <a:latin typeface="Georgia"/>
              </a:rPr>
              <a:t>Somador </a:t>
            </a:r>
            <a:r>
              <a:rPr b="1" lang="pt-BR" sz="2400" spc="-7" strike="noStrike">
                <a:latin typeface="Georgia"/>
              </a:rPr>
              <a:t>(Half</a:t>
            </a:r>
            <a:r>
              <a:rPr b="1" lang="pt-BR" sz="2400" spc="-35" strike="noStrike">
                <a:latin typeface="Georgia"/>
              </a:rPr>
              <a:t> </a:t>
            </a:r>
            <a:r>
              <a:rPr b="1" lang="pt-BR" sz="2400" spc="-7" strike="noStrike">
                <a:latin typeface="Georgia"/>
              </a:rPr>
              <a:t>Adder)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6778080" y="4928400"/>
            <a:ext cx="10504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400" spc="-7" strike="noStrike">
                <a:latin typeface="Georgia"/>
              </a:rPr>
              <a:t>circuito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8059680" y="4928400"/>
            <a:ext cx="8244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2400" spc="-7" strike="noStrike">
                <a:latin typeface="Georgia"/>
              </a:rPr>
              <a:t>lógico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3132000" y="2349000"/>
            <a:ext cx="5256000" cy="1867320"/>
          </a:xfrm>
          <a:prstGeom prst="rect">
            <a:avLst/>
          </a:prstGeom>
          <a:solidFill>
            <a:srgbClr val="a4b592"/>
          </a:solidFill>
          <a:ln w="19080">
            <a:solidFill>
              <a:srgbClr val="788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>
            <a:spAutoFit/>
          </a:bodyPr>
          <a:p>
            <a:pPr marL="92160" algn="just">
              <a:lnSpc>
                <a:spcPct val="100000"/>
              </a:lnSpc>
              <a:spcBef>
                <a:spcPts val="295"/>
              </a:spcBef>
            </a:pPr>
            <a:r>
              <a:rPr b="1" lang="pt-BR" sz="2000" spc="-1" strike="noStrike">
                <a:latin typeface="Georgia"/>
              </a:rPr>
              <a:t>OBS.: </a:t>
            </a:r>
            <a:r>
              <a:rPr b="0" lang="pt-BR" sz="2000" spc="-1" strike="noStrike">
                <a:latin typeface="Georgia"/>
              </a:rPr>
              <a:t>O “1” no último resultado é o </a:t>
            </a:r>
            <a:r>
              <a:rPr b="0" lang="pt-BR" sz="2000" spc="-7" strike="noStrike">
                <a:latin typeface="Georgia"/>
              </a:rPr>
              <a:t>“vai-um”  </a:t>
            </a:r>
            <a:r>
              <a:rPr b="0" lang="pt-BR" sz="2000" spc="-1" strike="noStrike">
                <a:latin typeface="Georgia"/>
              </a:rPr>
              <a:t>(</a:t>
            </a:r>
            <a:r>
              <a:rPr b="0" i="1" lang="pt-BR" sz="2000" spc="-1" strike="noStrike">
                <a:latin typeface="Georgia"/>
              </a:rPr>
              <a:t>carry</a:t>
            </a:r>
            <a:r>
              <a:rPr b="0" lang="pt-BR" sz="2000" spc="-1" strike="noStrike">
                <a:latin typeface="Georgia"/>
              </a:rPr>
              <a:t>) </a:t>
            </a:r>
            <a:r>
              <a:rPr b="0" lang="pt-BR" sz="2000" spc="-7" strike="noStrike">
                <a:latin typeface="Georgia"/>
              </a:rPr>
              <a:t>gerado por </a:t>
            </a:r>
            <a:r>
              <a:rPr b="0" lang="pt-BR" sz="2000" spc="-1" strike="noStrike">
                <a:latin typeface="Georgia"/>
              </a:rPr>
              <a:t>ter </a:t>
            </a:r>
            <a:r>
              <a:rPr b="0" lang="pt-BR" sz="2000" spc="-7" strike="noStrike">
                <a:latin typeface="Georgia"/>
              </a:rPr>
              <a:t>sido esgotada </a:t>
            </a:r>
            <a:r>
              <a:rPr b="0" lang="pt-BR" sz="2000" spc="-1" strike="noStrike">
                <a:latin typeface="Georgia"/>
              </a:rPr>
              <a:t>a  </a:t>
            </a:r>
            <a:r>
              <a:rPr b="0" lang="pt-BR" sz="2000" spc="-7" strike="noStrike">
                <a:latin typeface="Georgia"/>
              </a:rPr>
              <a:t>capacidade </a:t>
            </a:r>
            <a:r>
              <a:rPr b="0" lang="pt-BR" sz="2000" spc="-1" strike="noStrike">
                <a:latin typeface="Georgia"/>
              </a:rPr>
              <a:t>de </a:t>
            </a:r>
            <a:r>
              <a:rPr b="0" lang="pt-BR" sz="2000" spc="-7" strike="noStrike">
                <a:latin typeface="Georgia"/>
              </a:rPr>
              <a:t>contagem. </a:t>
            </a:r>
            <a:r>
              <a:rPr b="0" lang="pt-BR" sz="2000" spc="-1" strike="noStrike">
                <a:latin typeface="Georgia"/>
              </a:rPr>
              <a:t>O </a:t>
            </a:r>
            <a:r>
              <a:rPr b="0" i="1" lang="pt-BR" sz="2000" spc="-1" strike="noStrike">
                <a:latin typeface="Georgia"/>
              </a:rPr>
              <a:t>carry </a:t>
            </a:r>
            <a:r>
              <a:rPr b="0" lang="pt-BR" sz="2000" spc="-7" strike="noStrike">
                <a:latin typeface="Georgia"/>
              </a:rPr>
              <a:t>deve ser  </a:t>
            </a:r>
            <a:r>
              <a:rPr b="0" lang="pt-BR" sz="2000" spc="-1" strike="noStrike">
                <a:latin typeface="Georgia"/>
              </a:rPr>
              <a:t>acrescentado à </a:t>
            </a:r>
            <a:r>
              <a:rPr b="0" lang="pt-BR" sz="2000" spc="-7" strike="noStrike">
                <a:latin typeface="Georgia"/>
              </a:rPr>
              <a:t>soma dos bits imediatamente  </a:t>
            </a:r>
            <a:r>
              <a:rPr b="0" lang="pt-BR" sz="2000" spc="-1" strike="noStrike">
                <a:latin typeface="Georgia"/>
              </a:rPr>
              <a:t>mais </a:t>
            </a:r>
            <a:r>
              <a:rPr b="0" lang="pt-BR" sz="2000" spc="-7" strike="noStrike">
                <a:latin typeface="Georgia"/>
              </a:rPr>
              <a:t>significativos </a:t>
            </a:r>
            <a:r>
              <a:rPr b="0" lang="pt-BR" sz="2000" spc="-1" strike="noStrike">
                <a:latin typeface="Georgia"/>
              </a:rPr>
              <a:t>à </a:t>
            </a:r>
            <a:r>
              <a:rPr b="0" lang="pt-BR" sz="2000" spc="-7" strike="noStrike">
                <a:latin typeface="Georgia"/>
              </a:rPr>
              <a:t>esquerda daqueles que  deram </a:t>
            </a:r>
            <a:r>
              <a:rPr b="0" lang="pt-BR" sz="2000" spc="-1" strike="noStrike">
                <a:latin typeface="Georgia"/>
              </a:rPr>
              <a:t>origem ao</a:t>
            </a:r>
            <a:r>
              <a:rPr b="0" lang="pt-BR" sz="2000" spc="-15" strike="noStrike">
                <a:latin typeface="Georgia"/>
              </a:rPr>
              <a:t> </a:t>
            </a:r>
            <a:r>
              <a:rPr b="0" i="1" lang="pt-BR" sz="2000" spc="-1" strike="noStrike">
                <a:latin typeface="Georgia"/>
              </a:rPr>
              <a:t>carry</a:t>
            </a:r>
            <a:r>
              <a:rPr b="0" lang="pt-BR" sz="2000" spc="-1" strike="noStrike">
                <a:latin typeface="Georgia"/>
              </a:rPr>
              <a:t>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"/>
          <p:cNvGrpSpPr/>
          <p:nvPr/>
        </p:nvGrpSpPr>
        <p:grpSpPr>
          <a:xfrm>
            <a:off x="687600" y="2853000"/>
            <a:ext cx="6620040" cy="3776760"/>
            <a:chOff x="687600" y="2853000"/>
            <a:chExt cx="6620040" cy="3776760"/>
          </a:xfrm>
        </p:grpSpPr>
        <p:sp>
          <p:nvSpPr>
            <p:cNvPr id="138" name="CustomShape 2"/>
            <p:cNvSpPr/>
            <p:nvPr/>
          </p:nvSpPr>
          <p:spPr>
            <a:xfrm>
              <a:off x="687600" y="4801320"/>
              <a:ext cx="3657240" cy="18284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3"/>
            <p:cNvSpPr/>
            <p:nvPr/>
          </p:nvSpPr>
          <p:spPr>
            <a:xfrm>
              <a:off x="1979640" y="2853000"/>
              <a:ext cx="5328000" cy="19620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0" name="TextShape 4"/>
          <p:cNvSpPr txBox="1"/>
          <p:nvPr/>
        </p:nvSpPr>
        <p:spPr>
          <a:xfrm>
            <a:off x="546480" y="597600"/>
            <a:ext cx="2556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Meio</a:t>
            </a:r>
            <a:r>
              <a:rPr b="0" lang="pt-BR" sz="3200" spc="-92" strike="noStrike">
                <a:solidFill>
                  <a:srgbClr val="444d25"/>
                </a:solidFill>
                <a:latin typeface="Trebuchet MS"/>
              </a:rPr>
              <a:t> </a:t>
            </a: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Somador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75680" y="1293120"/>
            <a:ext cx="8726400" cy="15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81160" indent="-256320" algn="just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Symbol" charset="2"/>
              <a:buChar char=""/>
            </a:pPr>
            <a:r>
              <a:rPr b="0" lang="pt-BR" sz="2400" spc="-7" strike="noStrike">
                <a:latin typeface="Georgia"/>
              </a:rPr>
              <a:t>Um Meio Somador recebe dois bits </a:t>
            </a:r>
            <a:r>
              <a:rPr b="0" lang="pt-BR" sz="2400" spc="-1" strike="noStrike">
                <a:latin typeface="Georgia"/>
              </a:rPr>
              <a:t>de </a:t>
            </a:r>
            <a:r>
              <a:rPr b="0" lang="pt-BR" sz="2400" spc="-7" strike="noStrike">
                <a:latin typeface="Georgia"/>
              </a:rPr>
              <a:t>entrada </a:t>
            </a:r>
            <a:r>
              <a:rPr b="0" lang="pt-BR" sz="2400" spc="-1" strike="noStrike">
                <a:latin typeface="Georgia"/>
              </a:rPr>
              <a:t>A e B e </a:t>
            </a:r>
            <a:r>
              <a:rPr b="0" lang="pt-BR" sz="2400" spc="-7" strike="noStrike">
                <a:latin typeface="Georgia"/>
              </a:rPr>
              <a:t>produz  dois bits </a:t>
            </a:r>
            <a:r>
              <a:rPr b="0" lang="pt-BR" sz="2400" spc="-12" strike="noStrike">
                <a:latin typeface="Georgia"/>
              </a:rPr>
              <a:t>de </a:t>
            </a:r>
            <a:r>
              <a:rPr b="0" lang="pt-BR" sz="2400" spc="-7" strike="noStrike">
                <a:latin typeface="Georgia"/>
              </a:rPr>
              <a:t>saída: </a:t>
            </a:r>
            <a:r>
              <a:rPr b="0" lang="pt-BR" sz="2400" spc="-1" strike="noStrike">
                <a:latin typeface="Georgia"/>
              </a:rPr>
              <a:t>o </a:t>
            </a:r>
            <a:r>
              <a:rPr b="1" lang="pt-BR" sz="2400" spc="-7" strike="noStrike">
                <a:latin typeface="Georgia"/>
              </a:rPr>
              <a:t>Bit </a:t>
            </a:r>
            <a:r>
              <a:rPr b="1" lang="pt-BR" sz="2400" spc="-1" strike="noStrike">
                <a:latin typeface="Georgia"/>
              </a:rPr>
              <a:t>de Soma </a:t>
            </a:r>
            <a:r>
              <a:rPr b="0" lang="pt-BR" sz="2400" spc="-1" strike="noStrike">
                <a:latin typeface="Georgia"/>
              </a:rPr>
              <a:t>(∑ = A + B) e o </a:t>
            </a:r>
            <a:r>
              <a:rPr b="1" lang="pt-BR" sz="2400" spc="-7" strike="noStrike">
                <a:latin typeface="Georgia"/>
              </a:rPr>
              <a:t>Bit </a:t>
            </a:r>
            <a:r>
              <a:rPr b="1" lang="pt-BR" sz="2400" spc="-1" strike="noStrike">
                <a:latin typeface="Georgia"/>
              </a:rPr>
              <a:t>de  </a:t>
            </a:r>
            <a:r>
              <a:rPr b="1" lang="pt-BR" sz="2400" spc="-7" strike="noStrike">
                <a:latin typeface="Georgia"/>
              </a:rPr>
              <a:t>Carry </a:t>
            </a:r>
            <a:r>
              <a:rPr b="0" lang="pt-BR" sz="2400" spc="-7" strike="noStrike">
                <a:latin typeface="Georgia"/>
              </a:rPr>
              <a:t>(C</a:t>
            </a:r>
            <a:r>
              <a:rPr b="0" lang="pt-BR" sz="2400" spc="-7" strike="noStrike" baseline="-20000">
                <a:latin typeface="Georgia"/>
              </a:rPr>
              <a:t>out</a:t>
            </a:r>
            <a:r>
              <a:rPr b="0" lang="pt-BR" sz="2400" spc="-7" strike="noStrike">
                <a:latin typeface="Georgia"/>
              </a:rPr>
              <a:t>). Observe </a:t>
            </a:r>
            <a:r>
              <a:rPr b="0" lang="pt-BR" sz="2400" spc="-1" strike="noStrike">
                <a:latin typeface="Georgia"/>
              </a:rPr>
              <a:t>abaixo o </a:t>
            </a:r>
            <a:r>
              <a:rPr b="0" lang="pt-BR" sz="2400" spc="-7" strike="noStrike">
                <a:latin typeface="Georgia"/>
              </a:rPr>
              <a:t>Símbolo </a:t>
            </a:r>
            <a:r>
              <a:rPr b="0" lang="pt-BR" sz="2400" spc="-1" strike="noStrike">
                <a:latin typeface="Georgia"/>
              </a:rPr>
              <a:t>Lógico, a </a:t>
            </a:r>
            <a:r>
              <a:rPr b="0" lang="pt-BR" sz="2400" spc="-7" strike="noStrike">
                <a:latin typeface="Georgia"/>
              </a:rPr>
              <a:t>Tabela  </a:t>
            </a:r>
            <a:r>
              <a:rPr b="0" lang="pt-BR" sz="2400" spc="-1" strike="noStrike">
                <a:latin typeface="Georgia"/>
              </a:rPr>
              <a:t>Verdade e o </a:t>
            </a:r>
            <a:r>
              <a:rPr b="0" lang="pt-BR" sz="2400" spc="-7" strike="noStrike">
                <a:latin typeface="Georgia"/>
              </a:rPr>
              <a:t>Diagrama </a:t>
            </a:r>
            <a:r>
              <a:rPr b="0" lang="pt-BR" sz="2400" spc="-1" strike="noStrike">
                <a:latin typeface="Georgia"/>
              </a:rPr>
              <a:t>Lógico de </a:t>
            </a:r>
            <a:r>
              <a:rPr b="0" lang="pt-BR" sz="2400" spc="-7" strike="noStrike">
                <a:latin typeface="Georgia"/>
              </a:rPr>
              <a:t>um Meio</a:t>
            </a:r>
            <a:r>
              <a:rPr b="0" lang="pt-BR" sz="2400" spc="-46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Somador:</a:t>
            </a:r>
            <a:endParaRPr b="0" lang="pt-BR" sz="2400" spc="-1" strike="noStrike">
              <a:latin typeface="Arial"/>
            </a:endParaRPr>
          </a:p>
        </p:txBody>
      </p:sp>
      <p:graphicFrame>
        <p:nvGraphicFramePr>
          <p:cNvPr id="142" name="Table 6"/>
          <p:cNvGraphicFramePr/>
          <p:nvPr/>
        </p:nvGraphicFramePr>
        <p:xfrm>
          <a:off x="5354640" y="4797000"/>
          <a:ext cx="3563280" cy="1828440"/>
        </p:xfrm>
        <a:graphic>
          <a:graphicData uri="http://schemas.openxmlformats.org/drawingml/2006/table">
            <a:tbl>
              <a:tblPr/>
              <a:tblGrid>
                <a:gridCol w="890640"/>
                <a:gridCol w="890640"/>
                <a:gridCol w="890640"/>
                <a:gridCol w="891360"/>
              </a:tblGrid>
              <a:tr h="371880">
                <a:tc>
                  <a:txBody>
                    <a:bodyPr lIns="0" rIns="0" tIns="39240" bIns="0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marL="35928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95760" bIns="0">
                      <a:noAutofit/>
                    </a:bodyPr>
                    <a:p>
                      <a:pPr marL="1800" algn="ctr">
                        <a:lnSpc>
                          <a:spcPts val="2075"/>
                        </a:lnSpc>
                        <a:spcBef>
                          <a:spcPts val="754"/>
                        </a:spcBef>
                      </a:pPr>
                      <a:r>
                        <a:rPr b="1" lang="pt-BR" sz="2700" spc="-7" strike="noStrike" baseline="13000">
                          <a:solidFill>
                            <a:srgbClr val="ffffff"/>
                          </a:solidFill>
                          <a:latin typeface="Georgia"/>
                        </a:rPr>
                        <a:t>C</a:t>
                      </a:r>
                      <a:r>
                        <a:rPr b="1" lang="pt-BR" sz="1200" spc="-7" strike="noStrike">
                          <a:solidFill>
                            <a:srgbClr val="ffffff"/>
                          </a:solidFill>
                          <a:latin typeface="Georgia"/>
                        </a:rPr>
                        <a:t>out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∑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59280">
                <a:tc>
                  <a:txBody>
                    <a:bodyPr lIns="0" rIns="0" tIns="32760" bIns="0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258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32760" bIns="0">
                      <a:noAutofit/>
                    </a:bodyPr>
                    <a:p>
                      <a:pPr marL="375840">
                        <a:lnSpc>
                          <a:spcPct val="100000"/>
                        </a:lnSpc>
                        <a:spcBef>
                          <a:spcPts val="258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32760" bIns="0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258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3276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258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</a:tr>
              <a:tr h="365400">
                <a:tc>
                  <a:txBody>
                    <a:bodyPr lIns="0" rIns="0" tIns="39240" bIns="0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marL="396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</a:tr>
              <a:tr h="365400">
                <a:tc>
                  <a:txBody>
                    <a:bodyPr lIns="0" rIns="0" tIns="39240" bIns="0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marL="3758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</a:tr>
              <a:tr h="366480">
                <a:tc>
                  <a:txBody>
                    <a:bodyPr lIns="0" rIns="0" tIns="39240" bIns="0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marL="3967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46480" y="597600"/>
            <a:ext cx="34617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Somador</a:t>
            </a:r>
            <a:r>
              <a:rPr b="0" lang="pt-BR" sz="3200" spc="-60" strike="noStrike">
                <a:solidFill>
                  <a:srgbClr val="444d25"/>
                </a:solidFill>
                <a:latin typeface="Trebuchet MS"/>
              </a:rPr>
              <a:t> </a:t>
            </a: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Completo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75680" y="1293120"/>
            <a:ext cx="8726400" cy="26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81160" indent="-256320" algn="just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Symbol" charset="2"/>
              <a:buChar char=""/>
            </a:pPr>
            <a:r>
              <a:rPr b="0" lang="pt-BR" sz="2400" spc="-7" strike="noStrike">
                <a:latin typeface="Georgia"/>
              </a:rPr>
              <a:t>Um </a:t>
            </a:r>
            <a:r>
              <a:rPr b="1" lang="pt-BR" sz="2400" spc="-1" strike="noStrike">
                <a:latin typeface="Georgia"/>
              </a:rPr>
              <a:t>Somador </a:t>
            </a:r>
            <a:r>
              <a:rPr b="1" lang="pt-BR" sz="2400" spc="-7" strike="noStrike">
                <a:latin typeface="Georgia"/>
              </a:rPr>
              <a:t>Completo </a:t>
            </a:r>
            <a:r>
              <a:rPr b="1" lang="pt-BR" sz="2400" spc="-1" strike="noStrike">
                <a:latin typeface="Georgia"/>
              </a:rPr>
              <a:t>(Full </a:t>
            </a:r>
            <a:r>
              <a:rPr b="1" lang="pt-BR" sz="2400" spc="-7" strike="noStrike">
                <a:latin typeface="Georgia"/>
              </a:rPr>
              <a:t>Adder) </a:t>
            </a:r>
            <a:r>
              <a:rPr b="0" lang="pt-BR" sz="2400" spc="-1" strike="noStrike">
                <a:latin typeface="Georgia"/>
              </a:rPr>
              <a:t>recebe </a:t>
            </a:r>
            <a:r>
              <a:rPr b="0" lang="pt-BR" sz="2400" spc="-7" strike="noStrike">
                <a:latin typeface="Georgia"/>
              </a:rPr>
              <a:t>três bits </a:t>
            </a:r>
            <a:r>
              <a:rPr b="0" lang="pt-BR" sz="2400" spc="-1" strike="noStrike">
                <a:latin typeface="Georgia"/>
              </a:rPr>
              <a:t>de  </a:t>
            </a:r>
            <a:r>
              <a:rPr b="0" lang="pt-BR" sz="2400" spc="-7" strike="noStrike">
                <a:latin typeface="Georgia"/>
              </a:rPr>
              <a:t>entrada A, </a:t>
            </a:r>
            <a:r>
              <a:rPr b="0" lang="pt-BR" sz="2400" spc="-1" strike="noStrike">
                <a:latin typeface="Georgia"/>
              </a:rPr>
              <a:t>B e </a:t>
            </a:r>
            <a:r>
              <a:rPr b="0" lang="pt-BR" sz="2400" spc="-7" strike="noStrike">
                <a:latin typeface="Georgia"/>
              </a:rPr>
              <a:t>C</a:t>
            </a:r>
            <a:r>
              <a:rPr b="0" lang="pt-BR" sz="2400" spc="-7" strike="noStrike" baseline="-20000">
                <a:latin typeface="Georgia"/>
              </a:rPr>
              <a:t>in </a:t>
            </a:r>
            <a:r>
              <a:rPr b="0" lang="pt-BR" sz="2400" spc="-1" strike="noStrike">
                <a:latin typeface="Georgia"/>
              </a:rPr>
              <a:t>(o </a:t>
            </a:r>
            <a:r>
              <a:rPr b="0" lang="pt-BR" sz="2400" spc="-12" strike="noStrike">
                <a:latin typeface="Georgia"/>
              </a:rPr>
              <a:t>último </a:t>
            </a:r>
            <a:r>
              <a:rPr b="0" lang="pt-BR" sz="2400" spc="-7" strike="noStrike">
                <a:latin typeface="Georgia"/>
              </a:rPr>
              <a:t>correspondendo </a:t>
            </a:r>
            <a:r>
              <a:rPr b="0" lang="pt-BR" sz="2400" spc="-1" strike="noStrike">
                <a:latin typeface="Georgia"/>
              </a:rPr>
              <a:t>ao </a:t>
            </a:r>
            <a:r>
              <a:rPr b="0" lang="pt-BR" sz="2400" spc="-12" strike="noStrike">
                <a:latin typeface="Georgia"/>
              </a:rPr>
              <a:t>eventual </a:t>
            </a:r>
            <a:r>
              <a:rPr b="0" i="1" lang="pt-BR" sz="2400" spc="-7" strike="noStrike">
                <a:latin typeface="Georgia"/>
              </a:rPr>
              <a:t>carry  </a:t>
            </a:r>
            <a:r>
              <a:rPr b="0" lang="pt-BR" sz="2400" spc="-7" strike="noStrike">
                <a:latin typeface="Georgia"/>
              </a:rPr>
              <a:t>gerado na operação </a:t>
            </a:r>
            <a:r>
              <a:rPr b="0" lang="pt-BR" sz="2400" spc="-1" strike="noStrike">
                <a:latin typeface="Georgia"/>
              </a:rPr>
              <a:t>com </a:t>
            </a:r>
            <a:r>
              <a:rPr b="0" lang="pt-BR" sz="2400" spc="-7" strike="noStrike">
                <a:latin typeface="Georgia"/>
              </a:rPr>
              <a:t>bits </a:t>
            </a:r>
            <a:r>
              <a:rPr b="0" lang="pt-BR" sz="2400" spc="-1" strike="noStrike">
                <a:latin typeface="Georgia"/>
              </a:rPr>
              <a:t>menos </a:t>
            </a:r>
            <a:r>
              <a:rPr b="0" lang="pt-BR" sz="2400" spc="-7" strike="noStrike">
                <a:latin typeface="Georgia"/>
              </a:rPr>
              <a:t>significativos) </a:t>
            </a:r>
            <a:r>
              <a:rPr b="0" lang="pt-BR" sz="2400" spc="-1" strike="noStrike">
                <a:latin typeface="Georgia"/>
              </a:rPr>
              <a:t>e </a:t>
            </a:r>
            <a:r>
              <a:rPr b="0" lang="pt-BR" sz="2400" spc="-7" strike="noStrike">
                <a:latin typeface="Georgia"/>
              </a:rPr>
              <a:t>produz  dois bits </a:t>
            </a:r>
            <a:r>
              <a:rPr b="0" lang="pt-BR" sz="2400" spc="-12" strike="noStrike">
                <a:latin typeface="Georgia"/>
              </a:rPr>
              <a:t>de </a:t>
            </a:r>
            <a:r>
              <a:rPr b="0" lang="pt-BR" sz="2400" spc="-7" strike="noStrike">
                <a:latin typeface="Georgia"/>
              </a:rPr>
              <a:t>saída: </a:t>
            </a:r>
            <a:r>
              <a:rPr b="0" lang="pt-BR" sz="2400" spc="-1" strike="noStrike">
                <a:latin typeface="Georgia"/>
              </a:rPr>
              <a:t>o </a:t>
            </a:r>
            <a:r>
              <a:rPr b="1" lang="pt-BR" sz="2400" spc="-7" strike="noStrike">
                <a:latin typeface="Georgia"/>
              </a:rPr>
              <a:t>Bit </a:t>
            </a:r>
            <a:r>
              <a:rPr b="1" lang="pt-BR" sz="2400" spc="-1" strike="noStrike">
                <a:latin typeface="Georgia"/>
              </a:rPr>
              <a:t>de Soma </a:t>
            </a:r>
            <a:r>
              <a:rPr b="0" lang="pt-BR" sz="2400" spc="-1" strike="noStrike">
                <a:latin typeface="Georgia"/>
              </a:rPr>
              <a:t>(∑ = A + B) e o </a:t>
            </a:r>
            <a:r>
              <a:rPr b="1" lang="pt-BR" sz="2400" spc="-7" strike="noStrike">
                <a:latin typeface="Georgia"/>
              </a:rPr>
              <a:t>Bit </a:t>
            </a:r>
            <a:r>
              <a:rPr b="1" lang="pt-BR" sz="2400" spc="-1" strike="noStrike">
                <a:latin typeface="Georgia"/>
              </a:rPr>
              <a:t>de  </a:t>
            </a:r>
            <a:r>
              <a:rPr b="1" lang="pt-BR" sz="2400" spc="-7" strike="noStrike">
                <a:latin typeface="Georgia"/>
              </a:rPr>
              <a:t>Carry </a:t>
            </a:r>
            <a:r>
              <a:rPr b="0" lang="pt-BR" sz="2400" spc="-1" strike="noStrike">
                <a:latin typeface="Georgia"/>
              </a:rPr>
              <a:t>(C</a:t>
            </a:r>
            <a:r>
              <a:rPr b="0" lang="pt-BR" sz="2400" spc="-1" strike="noStrike" baseline="-20000">
                <a:latin typeface="Georgia"/>
              </a:rPr>
              <a:t>out</a:t>
            </a:r>
            <a:r>
              <a:rPr b="0" lang="pt-BR" sz="2400" spc="-1" strike="noStrike">
                <a:latin typeface="Georgia"/>
              </a:rPr>
              <a:t>). </a:t>
            </a:r>
            <a:r>
              <a:rPr b="0" lang="pt-BR" sz="2400" spc="-7" strike="noStrike">
                <a:latin typeface="Georgia"/>
              </a:rPr>
              <a:t>Observe </a:t>
            </a:r>
            <a:r>
              <a:rPr b="0" lang="pt-BR" sz="2400" spc="-1" strike="noStrike">
                <a:latin typeface="Georgia"/>
              </a:rPr>
              <a:t>abaixo o </a:t>
            </a:r>
            <a:r>
              <a:rPr b="0" lang="pt-BR" sz="2400" spc="-7" strike="noStrike">
                <a:latin typeface="Georgia"/>
              </a:rPr>
              <a:t>Símbolo </a:t>
            </a:r>
            <a:r>
              <a:rPr b="0" lang="pt-BR" sz="2400" spc="-1" strike="noStrike">
                <a:latin typeface="Georgia"/>
              </a:rPr>
              <a:t>Lógico do </a:t>
            </a:r>
            <a:r>
              <a:rPr b="0" lang="pt-BR" sz="2400" spc="-7" strike="noStrike">
                <a:latin typeface="Georgia"/>
              </a:rPr>
              <a:t>Somador  Completo </a:t>
            </a:r>
            <a:r>
              <a:rPr b="0" lang="pt-BR" sz="2400" spc="-1" strike="noStrike">
                <a:latin typeface="Georgia"/>
              </a:rPr>
              <a:t>e nos </a:t>
            </a:r>
            <a:r>
              <a:rPr b="0" lang="pt-BR" sz="2400" spc="-7" strike="noStrike">
                <a:latin typeface="Georgia"/>
              </a:rPr>
              <a:t>slides posteriores </a:t>
            </a:r>
            <a:r>
              <a:rPr b="0" lang="pt-BR" sz="2400" spc="-1" strike="noStrike">
                <a:latin typeface="Georgia"/>
              </a:rPr>
              <a:t>a Tabela Verdade </a:t>
            </a:r>
            <a:r>
              <a:rPr b="0" lang="pt-BR" sz="2400" spc="-7" strike="noStrike">
                <a:latin typeface="Georgia"/>
              </a:rPr>
              <a:t>(com suas  devidas simplificações) </a:t>
            </a:r>
            <a:r>
              <a:rPr b="0" lang="pt-BR" sz="2400" spc="-1" strike="noStrike">
                <a:latin typeface="Georgia"/>
              </a:rPr>
              <a:t>e o </a:t>
            </a:r>
            <a:r>
              <a:rPr b="0" lang="pt-BR" sz="2400" spc="-7" strike="noStrike">
                <a:latin typeface="Georgia"/>
              </a:rPr>
              <a:t>Diagrama</a:t>
            </a:r>
            <a:r>
              <a:rPr b="0" lang="pt-BR" sz="2400" spc="-52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Lógico: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911960" y="4225320"/>
            <a:ext cx="5409720" cy="2057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46480" y="597600"/>
            <a:ext cx="66682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Somador Completo </a:t>
            </a:r>
            <a:r>
              <a:rPr b="0" lang="pt-BR" sz="3200" spc="-60" strike="noStrike">
                <a:solidFill>
                  <a:srgbClr val="444d25"/>
                </a:solidFill>
                <a:latin typeface="Trebuchet MS"/>
              </a:rPr>
              <a:t>(Tabela</a:t>
            </a:r>
            <a:r>
              <a:rPr b="0" lang="pt-BR" sz="3200" spc="-21" strike="noStrike">
                <a:solidFill>
                  <a:srgbClr val="444d25"/>
                </a:solidFill>
                <a:latin typeface="Trebuchet MS"/>
              </a:rPr>
              <a:t> </a:t>
            </a:r>
            <a:r>
              <a:rPr b="0" lang="pt-BR" sz="3200" spc="-32" strike="noStrike">
                <a:solidFill>
                  <a:srgbClr val="444d25"/>
                </a:solidFill>
                <a:latin typeface="Trebuchet MS"/>
              </a:rPr>
              <a:t>Verdade)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502960" y="1653120"/>
            <a:ext cx="3433680" cy="28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19320" indent="-256320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Symbol" charset="2"/>
              <a:buChar char=""/>
            </a:pPr>
            <a:r>
              <a:rPr b="0" lang="pt-BR" sz="2400" spc="-1" strike="noStrike">
                <a:latin typeface="Georgia"/>
              </a:rPr>
              <a:t>∑ </a:t>
            </a:r>
            <a:r>
              <a:rPr b="0" lang="pt-BR" sz="2400" spc="-1" strike="noStrike">
                <a:latin typeface="Georgia"/>
              </a:rPr>
              <a:t>= </a:t>
            </a:r>
            <a:r>
              <a:rPr b="0" lang="pt-BR" sz="2400" spc="-7" strike="noStrike">
                <a:latin typeface="Georgia"/>
              </a:rPr>
              <a:t>A’B’C</a:t>
            </a:r>
            <a:r>
              <a:rPr b="0" lang="pt-BR" sz="2400" spc="-7" strike="noStrike" baseline="-20000">
                <a:latin typeface="Georgia"/>
              </a:rPr>
              <a:t>in </a:t>
            </a:r>
            <a:r>
              <a:rPr b="0" lang="pt-BR" sz="2400" spc="-1" strike="noStrike">
                <a:latin typeface="Georgia"/>
              </a:rPr>
              <a:t>+ A’BC</a:t>
            </a:r>
            <a:r>
              <a:rPr b="0" lang="pt-BR" sz="2400" spc="-1" strike="noStrike" baseline="-20000">
                <a:latin typeface="Georgia"/>
              </a:rPr>
              <a:t>in</a:t>
            </a:r>
            <a:r>
              <a:rPr b="0" lang="pt-BR" sz="2400" spc="-1" strike="noStrike">
                <a:latin typeface="Georgia"/>
              </a:rPr>
              <a:t>’ +  </a:t>
            </a:r>
            <a:r>
              <a:rPr b="0" lang="pt-BR" sz="2400" spc="-7" strike="noStrike">
                <a:latin typeface="Georgia"/>
              </a:rPr>
              <a:t>AB’C</a:t>
            </a:r>
            <a:r>
              <a:rPr b="0" lang="pt-BR" sz="2400" spc="-7" strike="noStrike" baseline="-20000">
                <a:latin typeface="Georgia"/>
              </a:rPr>
              <a:t>in</a:t>
            </a:r>
            <a:r>
              <a:rPr b="0" lang="pt-BR" sz="2400" spc="-7" strike="noStrike">
                <a:latin typeface="Georgia"/>
              </a:rPr>
              <a:t>’ </a:t>
            </a:r>
            <a:r>
              <a:rPr b="0" lang="pt-BR" sz="2400" spc="-1" strike="noStrike">
                <a:latin typeface="Georgia"/>
              </a:rPr>
              <a:t>+</a:t>
            </a:r>
            <a:r>
              <a:rPr b="0" lang="pt-BR" sz="2400" spc="-7" strike="noStrike">
                <a:latin typeface="Georgia"/>
              </a:rPr>
              <a:t> ABC</a:t>
            </a:r>
            <a:r>
              <a:rPr b="0" lang="pt-BR" sz="2400" spc="-7" strike="noStrike" baseline="-20000">
                <a:latin typeface="Georgia"/>
              </a:rPr>
              <a:t>in</a:t>
            </a:r>
            <a:endParaRPr b="0" lang="pt-BR" sz="2400" spc="-1" strike="noStrike">
              <a:latin typeface="Arial"/>
            </a:endParaRPr>
          </a:p>
          <a:p>
            <a:pPr marL="319320" indent="-256320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Symbol" charset="2"/>
              <a:buChar char=""/>
            </a:pPr>
            <a:r>
              <a:rPr b="0" lang="pt-BR" sz="2400" spc="-1" strike="noStrike">
                <a:latin typeface="Georgia"/>
              </a:rPr>
              <a:t>∑ </a:t>
            </a:r>
            <a:r>
              <a:rPr b="0" lang="pt-BR" sz="2400" spc="-1" strike="noStrike">
                <a:latin typeface="Georgia"/>
              </a:rPr>
              <a:t>= </a:t>
            </a:r>
            <a:r>
              <a:rPr b="0" lang="pt-BR" sz="2400" spc="-7" strike="noStrike">
                <a:latin typeface="Georgia"/>
              </a:rPr>
              <a:t>C</a:t>
            </a:r>
            <a:r>
              <a:rPr b="0" lang="pt-BR" sz="2400" spc="-7" strike="noStrike" baseline="-20000">
                <a:latin typeface="Georgia"/>
              </a:rPr>
              <a:t>in</a:t>
            </a:r>
            <a:r>
              <a:rPr b="0" lang="pt-BR" sz="2400" spc="-7" strike="noStrike">
                <a:latin typeface="Georgia"/>
              </a:rPr>
              <a:t>’ </a:t>
            </a:r>
            <a:r>
              <a:rPr b="0" lang="pt-BR" sz="2400" spc="-1" strike="noStrike">
                <a:latin typeface="Georgia"/>
              </a:rPr>
              <a:t>. (AB’ + A’B)</a:t>
            </a:r>
            <a:r>
              <a:rPr b="0" lang="pt-BR" sz="2400" spc="162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+</a:t>
            </a:r>
            <a:endParaRPr b="0" lang="pt-BR" sz="2400" spc="-1" strike="noStrike">
              <a:latin typeface="Arial"/>
            </a:endParaRPr>
          </a:p>
          <a:p>
            <a:pPr marL="319320">
              <a:lnSpc>
                <a:spcPct val="100000"/>
              </a:lnSpc>
            </a:pPr>
            <a:r>
              <a:rPr b="0" lang="pt-BR" sz="2400" spc="-7" strike="noStrike">
                <a:latin typeface="Georgia"/>
              </a:rPr>
              <a:t>C</a:t>
            </a:r>
            <a:r>
              <a:rPr b="0" lang="pt-BR" sz="2400" spc="-7" strike="noStrike" baseline="-20000">
                <a:latin typeface="Georgia"/>
              </a:rPr>
              <a:t>in </a:t>
            </a:r>
            <a:r>
              <a:rPr b="0" lang="pt-BR" sz="2400" spc="-1" strike="noStrike">
                <a:latin typeface="Georgia"/>
              </a:rPr>
              <a:t>. </a:t>
            </a:r>
            <a:r>
              <a:rPr b="0" lang="pt-BR" sz="2400" spc="-7" strike="noStrike">
                <a:latin typeface="Georgia"/>
              </a:rPr>
              <a:t>(A’B’ </a:t>
            </a:r>
            <a:r>
              <a:rPr b="0" lang="pt-BR" sz="2400" spc="-1" strike="noStrike">
                <a:latin typeface="Georgia"/>
              </a:rPr>
              <a:t>+</a:t>
            </a:r>
            <a:r>
              <a:rPr b="0" lang="pt-BR" sz="2400" spc="-202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AB)</a:t>
            </a:r>
            <a:endParaRPr b="0" lang="pt-BR" sz="2400" spc="-1" strike="noStrike">
              <a:latin typeface="Arial"/>
            </a:endParaRPr>
          </a:p>
          <a:p>
            <a:pPr marL="319320" indent="-256320">
              <a:lnSpc>
                <a:spcPct val="100000"/>
              </a:lnSpc>
              <a:spcBef>
                <a:spcPts val="306"/>
              </a:spcBef>
              <a:buClr>
                <a:srgbClr val="e7bb29"/>
              </a:buClr>
              <a:buFont typeface="Symbol" charset="2"/>
              <a:buChar char=""/>
            </a:pPr>
            <a:r>
              <a:rPr b="0" lang="pt-BR" sz="2400" spc="-1" strike="noStrike">
                <a:latin typeface="Georgia"/>
              </a:rPr>
              <a:t>∑ </a:t>
            </a:r>
            <a:r>
              <a:rPr b="0" lang="pt-BR" sz="2400" spc="-1" strike="noStrike">
                <a:latin typeface="Georgia"/>
              </a:rPr>
              <a:t>= </a:t>
            </a:r>
            <a:r>
              <a:rPr b="0" lang="pt-BR" sz="2400" spc="-7" strike="noStrike">
                <a:latin typeface="Georgia"/>
              </a:rPr>
              <a:t>C</a:t>
            </a:r>
            <a:r>
              <a:rPr b="0" lang="pt-BR" sz="2400" spc="-7" strike="noStrike" baseline="-20000">
                <a:latin typeface="Georgia"/>
              </a:rPr>
              <a:t>in</a:t>
            </a:r>
            <a:r>
              <a:rPr b="0" lang="pt-BR" sz="2400" spc="-7" strike="noStrike">
                <a:latin typeface="Georgia"/>
              </a:rPr>
              <a:t>’</a:t>
            </a:r>
            <a:r>
              <a:rPr b="0" lang="pt-BR" sz="2400" spc="202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.</a:t>
            </a:r>
            <a:r>
              <a:rPr b="0" lang="pt-BR" sz="2400" spc="63" strike="noStrike">
                <a:latin typeface="Georgia"/>
              </a:rPr>
              <a:t> </a:t>
            </a:r>
            <a:r>
              <a:rPr b="0" lang="pt-BR" sz="2400" spc="4" strike="noStrike">
                <a:latin typeface="Georgia"/>
              </a:rPr>
              <a:t>(A</a:t>
            </a:r>
            <a:r>
              <a:rPr b="0" lang="pt-BR" sz="2400" spc="4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B) +</a:t>
            </a:r>
            <a:r>
              <a:rPr b="0" lang="pt-BR" sz="2400" spc="72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C</a:t>
            </a:r>
            <a:r>
              <a:rPr b="0" lang="pt-BR" sz="2400" spc="-1" strike="noStrike" baseline="-20000">
                <a:latin typeface="Georgia"/>
              </a:rPr>
              <a:t>in</a:t>
            </a:r>
            <a:endParaRPr b="0" lang="pt-BR" sz="2400" spc="-1" strike="noStrike">
              <a:latin typeface="Arial"/>
            </a:endParaRPr>
          </a:p>
          <a:p>
            <a:pPr marL="319320">
              <a:lnSpc>
                <a:spcPct val="100000"/>
              </a:lnSpc>
            </a:pPr>
            <a:r>
              <a:rPr b="0" lang="pt-BR" sz="2400" spc="-1" strike="noStrike">
                <a:latin typeface="Georgia"/>
              </a:rPr>
              <a:t>.</a:t>
            </a:r>
            <a:r>
              <a:rPr b="0" lang="pt-BR" sz="2400" spc="-15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(A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B)’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5553720" y="3962520"/>
            <a:ext cx="183492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68560" indent="-256320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Symbol" charset="2"/>
              <a:buChar char=""/>
            </a:pPr>
            <a:r>
              <a:rPr b="0" lang="pt-BR" sz="2400" spc="-1" strike="noStrike">
                <a:latin typeface="Georgia"/>
              </a:rPr>
              <a:t>∑</a:t>
            </a:r>
            <a:r>
              <a:rPr b="0" lang="pt-BR" sz="2400" spc="-21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=</a:t>
            </a:r>
            <a:r>
              <a:rPr b="0" lang="pt-BR" sz="2400" spc="-15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(A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B)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7628400" y="4037040"/>
            <a:ext cx="45036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b="0" lang="pt-BR" sz="3600" spc="-7" strike="noStrike" baseline="13000">
                <a:latin typeface="Georgia"/>
              </a:rPr>
              <a:t>C</a:t>
            </a:r>
            <a:r>
              <a:rPr b="0" lang="pt-BR" sz="1600" spc="-7" strike="noStrike">
                <a:latin typeface="Georgia"/>
              </a:rPr>
              <a:t>in</a:t>
            </a:r>
            <a:endParaRPr b="0" lang="pt-BR" sz="1600" spc="-1" strike="noStrike">
              <a:latin typeface="Arial"/>
            </a:endParaRPr>
          </a:p>
        </p:txBody>
      </p:sp>
      <p:graphicFrame>
        <p:nvGraphicFramePr>
          <p:cNvPr id="150" name="Table 5"/>
          <p:cNvGraphicFramePr/>
          <p:nvPr/>
        </p:nvGraphicFramePr>
        <p:xfrm>
          <a:off x="313920" y="1340640"/>
          <a:ext cx="4873320" cy="3337200"/>
        </p:xfrm>
        <a:graphic>
          <a:graphicData uri="http://schemas.openxmlformats.org/drawingml/2006/table">
            <a:tbl>
              <a:tblPr/>
              <a:tblGrid>
                <a:gridCol w="974520"/>
                <a:gridCol w="974520"/>
                <a:gridCol w="974520"/>
                <a:gridCol w="974520"/>
                <a:gridCol w="975240"/>
              </a:tblGrid>
              <a:tr h="376920">
                <a:tc>
                  <a:txBody>
                    <a:bodyPr lIns="0" rIns="0" tIns="40320" bIns="0">
                      <a:noAutofit/>
                    </a:bodyPr>
                    <a:p>
                      <a:pPr marL="3992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4032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96840" bIns="0">
                      <a:noAutofit/>
                    </a:bodyPr>
                    <a:p>
                      <a:pPr marL="720" algn="ctr">
                        <a:lnSpc>
                          <a:spcPts val="2106"/>
                        </a:lnSpc>
                        <a:spcBef>
                          <a:spcPts val="765"/>
                        </a:spcBef>
                      </a:pPr>
                      <a:r>
                        <a:rPr b="1" lang="pt-BR" sz="2700" spc="-7" strike="noStrike" baseline="13000">
                          <a:solidFill>
                            <a:srgbClr val="ffffff"/>
                          </a:solidFill>
                          <a:latin typeface="Georgia"/>
                        </a:rPr>
                        <a:t>C</a:t>
                      </a:r>
                      <a:r>
                        <a:rPr b="1" lang="pt-BR" sz="1200" spc="-7" strike="noStrike">
                          <a:solidFill>
                            <a:srgbClr val="ffffff"/>
                          </a:solidFill>
                          <a:latin typeface="Georgia"/>
                        </a:rPr>
                        <a:t>in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96840" bIns="0">
                      <a:noAutofit/>
                    </a:bodyPr>
                    <a:p>
                      <a:pPr marL="720" algn="ctr">
                        <a:lnSpc>
                          <a:spcPts val="2106"/>
                        </a:lnSpc>
                        <a:spcBef>
                          <a:spcPts val="765"/>
                        </a:spcBef>
                      </a:pPr>
                      <a:r>
                        <a:rPr b="1" lang="pt-BR" sz="2700" spc="-7" strike="noStrike" baseline="13000">
                          <a:solidFill>
                            <a:srgbClr val="ffffff"/>
                          </a:solidFill>
                          <a:latin typeface="Georgia"/>
                        </a:rPr>
                        <a:t>C</a:t>
                      </a:r>
                      <a:r>
                        <a:rPr b="1" lang="pt-BR" sz="1200" spc="-7" strike="noStrike">
                          <a:solidFill>
                            <a:srgbClr val="ffffff"/>
                          </a:solidFill>
                          <a:latin typeface="Georgia"/>
                        </a:rPr>
                        <a:t>out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40320" bIns="0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∑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64320">
                <a:tc>
                  <a:txBody>
                    <a:bodyPr lIns="0" rIns="0" tIns="34200" bIns="0">
                      <a:noAutofit/>
                    </a:bodyPr>
                    <a:p>
                      <a:pPr marL="415800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3420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342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342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342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</a:tr>
              <a:tr h="370800">
                <a:tc>
                  <a:txBody>
                    <a:bodyPr lIns="0" rIns="0" tIns="40320" bIns="0">
                      <a:noAutofit/>
                    </a:bodyPr>
                    <a:p>
                      <a:pPr marL="4158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4032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4032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4032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40320" bIns="0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</a:tr>
              <a:tr h="370800">
                <a:tc>
                  <a:txBody>
                    <a:bodyPr lIns="0" rIns="0" tIns="41040" bIns="0">
                      <a:noAutofit/>
                    </a:bodyPr>
                    <a:p>
                      <a:pPr marL="415800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</a:tr>
              <a:tr h="370800">
                <a:tc>
                  <a:txBody>
                    <a:bodyPr lIns="0" rIns="0" tIns="41040" bIns="0">
                      <a:noAutofit/>
                    </a:bodyPr>
                    <a:p>
                      <a:pPr marL="415800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</a:tr>
              <a:tr h="370800">
                <a:tc>
                  <a:txBody>
                    <a:bodyPr lIns="0" rIns="0" tIns="41040" bIns="0">
                      <a:noAutofit/>
                    </a:bodyPr>
                    <a:p>
                      <a:pPr marL="437400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</a:tr>
              <a:tr h="370800">
                <a:tc>
                  <a:txBody>
                    <a:bodyPr lIns="0" rIns="0" tIns="41040" bIns="0">
                      <a:noAutofit/>
                    </a:bodyPr>
                    <a:p>
                      <a:pPr marL="437400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</a:tr>
              <a:tr h="370800">
                <a:tc>
                  <a:txBody>
                    <a:bodyPr lIns="0" rIns="0" tIns="41040" bIns="0">
                      <a:noAutofit/>
                    </a:bodyPr>
                    <a:p>
                      <a:pPr marL="437400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6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28237"/>
                    </a:solidFill>
                  </a:tcPr>
                </a:tc>
              </a:tr>
              <a:tr h="371160">
                <a:tc>
                  <a:txBody>
                    <a:bodyPr lIns="0" rIns="0" tIns="41760" bIns="0">
                      <a:noAutofit/>
                    </a:bodyPr>
                    <a:p>
                      <a:pPr marL="437400">
                        <a:lnSpc>
                          <a:spcPct val="100000"/>
                        </a:lnSpc>
                        <a:spcBef>
                          <a:spcPts val="32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4176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2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4176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41760" bIns="0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2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  <a:tc>
                  <a:txBody>
                    <a:bodyPr lIns="0" rIns="0" tIns="41760" bIns="0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29"/>
                        </a:spcBef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3a346"/>
                    </a:solidFill>
                  </a:tcPr>
                </a:tc>
              </a:tr>
            </a:tbl>
          </a:graphicData>
        </a:graphic>
      </p:graphicFrame>
      <p:sp>
        <p:nvSpPr>
          <p:cNvPr id="151" name="CustomShape 6"/>
          <p:cNvSpPr/>
          <p:nvPr/>
        </p:nvSpPr>
        <p:spPr>
          <a:xfrm>
            <a:off x="7524360" y="3285000"/>
            <a:ext cx="220320" cy="215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7"/>
          <p:cNvSpPr/>
          <p:nvPr/>
        </p:nvSpPr>
        <p:spPr>
          <a:xfrm>
            <a:off x="7380360" y="4077000"/>
            <a:ext cx="220320" cy="215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8"/>
          <p:cNvSpPr/>
          <p:nvPr/>
        </p:nvSpPr>
        <p:spPr>
          <a:xfrm>
            <a:off x="6300360" y="3645000"/>
            <a:ext cx="220320" cy="2156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9"/>
          <p:cNvSpPr/>
          <p:nvPr/>
        </p:nvSpPr>
        <p:spPr>
          <a:xfrm>
            <a:off x="6732360" y="4077000"/>
            <a:ext cx="220320" cy="2156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0"/>
          <p:cNvSpPr/>
          <p:nvPr/>
        </p:nvSpPr>
        <p:spPr>
          <a:xfrm>
            <a:off x="1109520" y="5000040"/>
            <a:ext cx="5691960" cy="13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>
            <a:spAutoFit/>
          </a:bodyPr>
          <a:p>
            <a:pPr marL="319320" indent="-256320">
              <a:lnSpc>
                <a:spcPct val="100000"/>
              </a:lnSpc>
              <a:spcBef>
                <a:spcPts val="400"/>
              </a:spcBef>
              <a:buClr>
                <a:srgbClr val="e7bb29"/>
              </a:buClr>
              <a:buFont typeface="Symbol" charset="2"/>
              <a:buChar char=""/>
            </a:pPr>
            <a:r>
              <a:rPr b="0" lang="pt-BR" sz="2400" spc="-7" strike="noStrike">
                <a:latin typeface="Georgia"/>
              </a:rPr>
              <a:t>C</a:t>
            </a:r>
            <a:r>
              <a:rPr b="0" lang="pt-BR" sz="2400" spc="-7" strike="noStrike" baseline="-20000">
                <a:latin typeface="Georgia"/>
              </a:rPr>
              <a:t>out </a:t>
            </a:r>
            <a:r>
              <a:rPr b="0" lang="pt-BR" sz="2400" spc="-1" strike="noStrike">
                <a:latin typeface="Georgia"/>
              </a:rPr>
              <a:t>= </a:t>
            </a:r>
            <a:r>
              <a:rPr b="0" lang="pt-BR" sz="2400" spc="-7" strike="noStrike">
                <a:latin typeface="Georgia"/>
              </a:rPr>
              <a:t>A’BC</a:t>
            </a:r>
            <a:r>
              <a:rPr b="0" lang="pt-BR" sz="2400" spc="-7" strike="noStrike" baseline="-20000">
                <a:latin typeface="Georgia"/>
              </a:rPr>
              <a:t>in </a:t>
            </a:r>
            <a:r>
              <a:rPr b="0" lang="pt-BR" sz="2400" spc="-1" strike="noStrike">
                <a:latin typeface="Georgia"/>
              </a:rPr>
              <a:t>+ </a:t>
            </a:r>
            <a:r>
              <a:rPr b="0" lang="pt-BR" sz="2400" spc="-7" strike="noStrike">
                <a:latin typeface="Georgia"/>
              </a:rPr>
              <a:t>AB’C</a:t>
            </a:r>
            <a:r>
              <a:rPr b="0" lang="pt-BR" sz="2400" spc="-7" strike="noStrike" baseline="-20000">
                <a:latin typeface="Georgia"/>
              </a:rPr>
              <a:t>in </a:t>
            </a:r>
            <a:r>
              <a:rPr b="0" lang="pt-BR" sz="2400" spc="-1" strike="noStrike">
                <a:latin typeface="Georgia"/>
              </a:rPr>
              <a:t>+ </a:t>
            </a:r>
            <a:r>
              <a:rPr b="0" lang="pt-BR" sz="2400" spc="-7" strike="noStrike">
                <a:latin typeface="Georgia"/>
              </a:rPr>
              <a:t>ABC</a:t>
            </a:r>
            <a:r>
              <a:rPr b="0" lang="pt-BR" sz="2400" spc="-7" strike="noStrike" baseline="-20000">
                <a:latin typeface="Georgia"/>
              </a:rPr>
              <a:t>in</a:t>
            </a:r>
            <a:r>
              <a:rPr b="0" lang="pt-BR" sz="2400" spc="-7" strike="noStrike">
                <a:latin typeface="Georgia"/>
              </a:rPr>
              <a:t>’ </a:t>
            </a:r>
            <a:r>
              <a:rPr b="0" lang="pt-BR" sz="2400" spc="-1" strike="noStrike">
                <a:latin typeface="Georgia"/>
              </a:rPr>
              <a:t>+</a:t>
            </a:r>
            <a:r>
              <a:rPr b="0" lang="pt-BR" sz="2400" spc="-185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ABC</a:t>
            </a:r>
            <a:r>
              <a:rPr b="0" lang="pt-BR" sz="2400" spc="-7" strike="noStrike" baseline="-20000">
                <a:latin typeface="Georgia"/>
              </a:rPr>
              <a:t>in</a:t>
            </a:r>
            <a:endParaRPr b="0" lang="pt-BR" sz="2400" spc="-1" strike="noStrike">
              <a:latin typeface="Arial"/>
            </a:endParaRPr>
          </a:p>
          <a:p>
            <a:pPr marL="319320" indent="-256320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Symbol" charset="2"/>
              <a:buChar char=""/>
            </a:pPr>
            <a:r>
              <a:rPr b="0" lang="pt-BR" sz="2400" spc="-7" strike="noStrike">
                <a:latin typeface="Georgia"/>
              </a:rPr>
              <a:t>C</a:t>
            </a:r>
            <a:r>
              <a:rPr b="0" lang="pt-BR" sz="2400" spc="-7" strike="noStrike" baseline="-20000">
                <a:latin typeface="Georgia"/>
              </a:rPr>
              <a:t>out </a:t>
            </a:r>
            <a:r>
              <a:rPr b="0" lang="pt-BR" sz="2400" spc="-1" strike="noStrike">
                <a:latin typeface="Georgia"/>
              </a:rPr>
              <a:t>= </a:t>
            </a:r>
            <a:r>
              <a:rPr b="0" lang="pt-BR" sz="2400" spc="-7" strike="noStrike">
                <a:latin typeface="Georgia"/>
              </a:rPr>
              <a:t>AB </a:t>
            </a:r>
            <a:r>
              <a:rPr b="0" lang="pt-BR" sz="2400" spc="-1" strike="noStrike">
                <a:latin typeface="Georgia"/>
              </a:rPr>
              <a:t>. </a:t>
            </a:r>
            <a:r>
              <a:rPr b="0" lang="pt-BR" sz="2400" spc="-7" strike="noStrike">
                <a:latin typeface="Georgia"/>
              </a:rPr>
              <a:t>(C</a:t>
            </a:r>
            <a:r>
              <a:rPr b="0" lang="pt-BR" sz="2400" spc="-7" strike="noStrike" baseline="-20000">
                <a:latin typeface="Georgia"/>
              </a:rPr>
              <a:t>in</a:t>
            </a:r>
            <a:r>
              <a:rPr b="0" lang="pt-BR" sz="2400" spc="-7" strike="noStrike">
                <a:latin typeface="Georgia"/>
              </a:rPr>
              <a:t>’ </a:t>
            </a:r>
            <a:r>
              <a:rPr b="0" lang="pt-BR" sz="2400" spc="-1" strike="noStrike">
                <a:latin typeface="Georgia"/>
              </a:rPr>
              <a:t>+ </a:t>
            </a:r>
            <a:r>
              <a:rPr b="0" lang="pt-BR" sz="2400" spc="-7" strike="noStrike">
                <a:latin typeface="Georgia"/>
              </a:rPr>
              <a:t>C</a:t>
            </a:r>
            <a:r>
              <a:rPr b="0" lang="pt-BR" sz="2400" spc="-7" strike="noStrike" baseline="-20000">
                <a:latin typeface="Georgia"/>
              </a:rPr>
              <a:t>in</a:t>
            </a:r>
            <a:r>
              <a:rPr b="0" lang="pt-BR" sz="2400" spc="-7" strike="noStrike">
                <a:latin typeface="Georgia"/>
              </a:rPr>
              <a:t>) </a:t>
            </a:r>
            <a:r>
              <a:rPr b="0" lang="pt-BR" sz="2400" spc="-1" strike="noStrike">
                <a:latin typeface="Georgia"/>
              </a:rPr>
              <a:t>+ </a:t>
            </a:r>
            <a:r>
              <a:rPr b="0" lang="pt-BR" sz="2400" spc="-7" strike="noStrike">
                <a:latin typeface="Georgia"/>
              </a:rPr>
              <a:t>C</a:t>
            </a:r>
            <a:r>
              <a:rPr b="0" lang="pt-BR" sz="2400" spc="-7" strike="noStrike" baseline="-20000">
                <a:latin typeface="Georgia"/>
              </a:rPr>
              <a:t>in </a:t>
            </a:r>
            <a:r>
              <a:rPr b="0" lang="pt-BR" sz="2400" spc="-1" strike="noStrike">
                <a:latin typeface="Georgia"/>
              </a:rPr>
              <a:t>. (A’B +</a:t>
            </a:r>
            <a:r>
              <a:rPr b="0" lang="pt-BR" sz="2400" spc="-52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AB’)</a:t>
            </a:r>
            <a:endParaRPr b="0" lang="pt-BR" sz="2400" spc="-1" strike="noStrike">
              <a:latin typeface="Arial"/>
            </a:endParaRPr>
          </a:p>
          <a:p>
            <a:pPr marL="319320" indent="-256320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Symbol" charset="2"/>
              <a:buChar char=""/>
            </a:pPr>
            <a:r>
              <a:rPr b="0" lang="pt-BR" sz="2400" spc="-7" strike="noStrike">
                <a:latin typeface="Georgia"/>
              </a:rPr>
              <a:t>C</a:t>
            </a:r>
            <a:r>
              <a:rPr b="0" lang="pt-BR" sz="2400" spc="-7" strike="noStrike" baseline="-20000">
                <a:latin typeface="Georgia"/>
              </a:rPr>
              <a:t>out  </a:t>
            </a:r>
            <a:r>
              <a:rPr b="0" lang="pt-BR" sz="2400" spc="-1" strike="noStrike">
                <a:latin typeface="Georgia"/>
              </a:rPr>
              <a:t>= </a:t>
            </a:r>
            <a:r>
              <a:rPr b="0" lang="pt-BR" sz="2400" spc="-7" strike="noStrike">
                <a:latin typeface="Georgia"/>
              </a:rPr>
              <a:t>AB </a:t>
            </a:r>
            <a:r>
              <a:rPr b="0" lang="pt-BR" sz="2400" spc="-1" strike="noStrike">
                <a:latin typeface="Georgia"/>
              </a:rPr>
              <a:t>+ </a:t>
            </a:r>
            <a:r>
              <a:rPr b="0" lang="pt-BR" sz="2400" spc="-7" strike="noStrike">
                <a:latin typeface="Georgia"/>
              </a:rPr>
              <a:t>C</a:t>
            </a:r>
            <a:r>
              <a:rPr b="0" lang="pt-BR" sz="2400" spc="-7" strike="noStrike" baseline="-20000">
                <a:latin typeface="Georgia"/>
              </a:rPr>
              <a:t>in </a:t>
            </a:r>
            <a:r>
              <a:rPr b="0" lang="pt-BR" sz="2400" spc="-1" strike="noStrike">
                <a:latin typeface="Georgia"/>
              </a:rPr>
              <a:t>. (A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B)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6" name="CustomShape 11"/>
          <p:cNvSpPr/>
          <p:nvPr/>
        </p:nvSpPr>
        <p:spPr>
          <a:xfrm>
            <a:off x="3708000" y="5805360"/>
            <a:ext cx="220320" cy="2156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46480" y="597600"/>
            <a:ext cx="68734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Somador Completo (Diagrama</a:t>
            </a:r>
            <a:r>
              <a:rPr b="0" lang="pt-BR" sz="3200" spc="-32" strike="noStrike">
                <a:solidFill>
                  <a:srgbClr val="444d25"/>
                </a:solidFill>
                <a:latin typeface="Trebuchet MS"/>
              </a:rPr>
              <a:t> </a:t>
            </a: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Lógico)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75680" y="1293120"/>
            <a:ext cx="8725320" cy="15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82760" indent="-456840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StarSymbol"/>
              <a:buAutoNum type="alphaLcParenR"/>
            </a:pPr>
            <a:r>
              <a:rPr b="0" lang="pt-BR" sz="2400" spc="-1" strike="noStrike">
                <a:latin typeface="Georgia"/>
              </a:rPr>
              <a:t>Lógica </a:t>
            </a:r>
            <a:r>
              <a:rPr b="0" lang="pt-BR" sz="2400" spc="-7" strike="noStrike">
                <a:latin typeface="Georgia"/>
              </a:rPr>
              <a:t>necessária </a:t>
            </a:r>
            <a:r>
              <a:rPr b="0" lang="pt-BR" sz="2400" spc="-1" strike="noStrike">
                <a:latin typeface="Georgia"/>
              </a:rPr>
              <a:t>para </a:t>
            </a:r>
            <a:r>
              <a:rPr b="0" lang="pt-BR" sz="2400" spc="-7" strike="noStrike">
                <a:latin typeface="Georgia"/>
              </a:rPr>
              <a:t>formar </a:t>
            </a:r>
            <a:r>
              <a:rPr b="0" lang="pt-BR" sz="2400" spc="-1" strike="noStrike">
                <a:latin typeface="Georgia"/>
              </a:rPr>
              <a:t>a </a:t>
            </a:r>
            <a:r>
              <a:rPr b="0" lang="pt-BR" sz="2400" spc="-7" strike="noStrike">
                <a:latin typeface="Georgia"/>
              </a:rPr>
              <a:t>soma </a:t>
            </a:r>
            <a:r>
              <a:rPr b="0" lang="pt-BR" sz="2400" spc="-1" strike="noStrike">
                <a:latin typeface="Georgia"/>
              </a:rPr>
              <a:t>dos bits </a:t>
            </a:r>
            <a:r>
              <a:rPr b="0" lang="pt-BR" sz="2400" spc="-12" strike="noStrike">
                <a:latin typeface="Georgia"/>
              </a:rPr>
              <a:t>de entrada </a:t>
            </a:r>
            <a:r>
              <a:rPr b="0" lang="pt-BR" sz="2400" spc="-1" strike="noStrike">
                <a:latin typeface="Georgia"/>
              </a:rPr>
              <a:t>A e  B com </a:t>
            </a:r>
            <a:r>
              <a:rPr b="0" lang="pt-BR" sz="2400" spc="-7" strike="noStrike">
                <a:latin typeface="Georgia"/>
              </a:rPr>
              <a:t>carry </a:t>
            </a:r>
            <a:r>
              <a:rPr b="0" lang="pt-BR" sz="2400" spc="-1" strike="noStrike">
                <a:latin typeface="Georgia"/>
              </a:rPr>
              <a:t>de </a:t>
            </a:r>
            <a:r>
              <a:rPr b="0" lang="pt-BR" sz="2400" spc="-7" strike="noStrike">
                <a:latin typeface="Georgia"/>
              </a:rPr>
              <a:t>entrada</a:t>
            </a:r>
            <a:r>
              <a:rPr b="0" lang="pt-BR" sz="2400" spc="-21" strike="noStrike">
                <a:latin typeface="Georgia"/>
              </a:rPr>
              <a:t> </a:t>
            </a:r>
            <a:r>
              <a:rPr b="0" lang="pt-BR" sz="2400" spc="-7" strike="noStrike">
                <a:latin typeface="Georgia"/>
              </a:rPr>
              <a:t>C</a:t>
            </a:r>
            <a:r>
              <a:rPr b="0" lang="pt-BR" sz="2400" spc="-7" strike="noStrike" baseline="-20000">
                <a:latin typeface="Georgia"/>
              </a:rPr>
              <a:t>in</a:t>
            </a:r>
            <a:r>
              <a:rPr b="0" lang="pt-BR" sz="2400" spc="-7" strike="noStrike">
                <a:latin typeface="Georgia"/>
              </a:rPr>
              <a:t>;</a:t>
            </a:r>
            <a:endParaRPr b="0" lang="pt-BR" sz="2400" spc="-1" strike="noStrike">
              <a:latin typeface="Arial"/>
            </a:endParaRPr>
          </a:p>
          <a:p>
            <a:pPr marL="482760" indent="-456840">
              <a:lnSpc>
                <a:spcPct val="100000"/>
              </a:lnSpc>
              <a:spcBef>
                <a:spcPts val="300"/>
              </a:spcBef>
              <a:buClr>
                <a:srgbClr val="e7bb29"/>
              </a:buClr>
              <a:buFont typeface="StarSymbol"/>
              <a:buAutoNum type="alphaLcParenR"/>
            </a:pPr>
            <a:r>
              <a:rPr b="0" lang="pt-BR" sz="2400" spc="-7" strike="noStrike">
                <a:latin typeface="Georgia"/>
              </a:rPr>
              <a:t>Di</a:t>
            </a:r>
            <a:r>
              <a:rPr b="0" lang="pt-BR" sz="2400" spc="4" strike="noStrike">
                <a:latin typeface="Georgia"/>
              </a:rPr>
              <a:t>a</a:t>
            </a:r>
            <a:r>
              <a:rPr b="0" lang="pt-BR" sz="2400" spc="-7" strike="noStrike">
                <a:latin typeface="Georgia"/>
              </a:rPr>
              <a:t>gram</a:t>
            </a:r>
            <a:r>
              <a:rPr b="0" lang="pt-BR" sz="2400" spc="-1" strike="noStrike">
                <a:latin typeface="Georgia"/>
              </a:rPr>
              <a:t>a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Ló</a:t>
            </a:r>
            <a:r>
              <a:rPr b="0" lang="pt-BR" sz="2400" spc="4" strike="noStrike">
                <a:latin typeface="Georgia"/>
              </a:rPr>
              <a:t>g</a:t>
            </a:r>
            <a:r>
              <a:rPr b="0" lang="pt-BR" sz="2400" spc="-1" strike="noStrike">
                <a:latin typeface="Georgia"/>
              </a:rPr>
              <a:t>ico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1" strike="noStrike">
                <a:latin typeface="Georgia"/>
              </a:rPr>
              <a:t>do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7" strike="noStrike">
                <a:latin typeface="Georgia"/>
              </a:rPr>
              <a:t>Somado</a:t>
            </a:r>
            <a:r>
              <a:rPr b="0" lang="pt-BR" sz="2400" spc="-1" strike="noStrike">
                <a:latin typeface="Georgia"/>
              </a:rPr>
              <a:t>r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7" strike="noStrike">
                <a:latin typeface="Georgia"/>
              </a:rPr>
              <a:t>Com</a:t>
            </a:r>
            <a:r>
              <a:rPr b="0" lang="pt-BR" sz="2400" spc="-12" strike="noStrike">
                <a:latin typeface="Georgia"/>
              </a:rPr>
              <a:t>p</a:t>
            </a:r>
            <a:r>
              <a:rPr b="0" lang="pt-BR" sz="2400" spc="-7" strike="noStrike">
                <a:latin typeface="Georgia"/>
              </a:rPr>
              <a:t>leto</a:t>
            </a:r>
            <a:r>
              <a:rPr b="0" lang="pt-BR" sz="2400" spc="-1" strike="noStrike">
                <a:latin typeface="Georgia"/>
              </a:rPr>
              <a:t>,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7" strike="noStrike">
                <a:latin typeface="Georgia"/>
              </a:rPr>
              <a:t>compost</a:t>
            </a:r>
            <a:r>
              <a:rPr b="0" lang="pt-BR" sz="2400" spc="-1" strike="noStrike">
                <a:latin typeface="Georgia"/>
              </a:rPr>
              <a:t>o</a:t>
            </a:r>
            <a:r>
              <a:rPr b="0" lang="pt-BR" sz="2400" spc="-1" strike="noStrike">
                <a:latin typeface="Georgia"/>
              </a:rPr>
              <a:t>	</a:t>
            </a:r>
            <a:r>
              <a:rPr b="0" lang="pt-BR" sz="2400" spc="-7" strike="noStrike">
                <a:latin typeface="Georgia"/>
              </a:rPr>
              <a:t>pe</a:t>
            </a:r>
            <a:r>
              <a:rPr b="0" lang="pt-BR" sz="2400" spc="4" strike="noStrike">
                <a:latin typeface="Georgia"/>
              </a:rPr>
              <a:t>l</a:t>
            </a:r>
            <a:r>
              <a:rPr b="0" lang="pt-BR" sz="2400" spc="9" strike="noStrike">
                <a:latin typeface="Georgia"/>
              </a:rPr>
              <a:t>o</a:t>
            </a:r>
            <a:r>
              <a:rPr b="0" lang="pt-BR" sz="2400" spc="-1" strike="noStrike">
                <a:latin typeface="Georgia"/>
              </a:rPr>
              <a:t>s  </a:t>
            </a:r>
            <a:r>
              <a:rPr b="0" lang="pt-BR" sz="2400" spc="-7" strike="noStrike">
                <a:latin typeface="Georgia"/>
              </a:rPr>
              <a:t>Meio Somadores </a:t>
            </a:r>
            <a:r>
              <a:rPr b="0" lang="pt-BR" sz="2400" spc="-1" strike="noStrike">
                <a:latin typeface="Georgia"/>
              </a:rPr>
              <a:t>I e</a:t>
            </a:r>
            <a:r>
              <a:rPr b="0" lang="pt-BR" sz="2400" spc="-7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II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2280" y="3364560"/>
            <a:ext cx="9011520" cy="3018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46480" y="597600"/>
            <a:ext cx="15739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pt-BR" sz="3200" spc="-1" strike="noStrike">
                <a:solidFill>
                  <a:srgbClr val="444d25"/>
                </a:solidFill>
                <a:latin typeface="Trebuchet MS"/>
              </a:rPr>
              <a:t>Exe</a:t>
            </a:r>
            <a:r>
              <a:rPr b="0" lang="pt-BR" sz="3200" spc="9" strike="noStrike">
                <a:solidFill>
                  <a:srgbClr val="444d25"/>
                </a:solidFill>
                <a:latin typeface="Trebuchet MS"/>
              </a:rPr>
              <a:t>m</a:t>
            </a:r>
            <a:r>
              <a:rPr b="0" lang="pt-BR" sz="3200" spc="-7" strike="noStrike">
                <a:solidFill>
                  <a:srgbClr val="444d25"/>
                </a:solidFill>
                <a:latin typeface="Trebuchet MS"/>
              </a:rPr>
              <a:t>plo</a:t>
            </a:r>
            <a:endParaRPr b="0" lang="pt-BR" sz="3200" spc="-1" strike="noStrike">
              <a:latin typeface="Calibri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63080" y="1509120"/>
            <a:ext cx="8762040" cy="7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95360" indent="-456840">
              <a:lnSpc>
                <a:spcPct val="100000"/>
              </a:lnSpc>
              <a:spcBef>
                <a:spcPts val="99"/>
              </a:spcBef>
              <a:buClr>
                <a:srgbClr val="e7bb29"/>
              </a:buClr>
              <a:buFont typeface="Arial"/>
              <a:buChar char="•"/>
            </a:pPr>
            <a:r>
              <a:rPr b="0" lang="pt-BR" sz="2400" spc="-7" strike="noStrike">
                <a:latin typeface="Georgia"/>
              </a:rPr>
              <a:t>Determine </a:t>
            </a:r>
            <a:r>
              <a:rPr b="0" lang="pt-BR" sz="2400" spc="-1" strike="noStrike">
                <a:latin typeface="Georgia"/>
              </a:rPr>
              <a:t>as </a:t>
            </a:r>
            <a:r>
              <a:rPr b="0" lang="pt-BR" sz="2400" spc="-7" strike="noStrike">
                <a:latin typeface="Georgia"/>
              </a:rPr>
              <a:t>saídas </a:t>
            </a:r>
            <a:r>
              <a:rPr b="1" lang="pt-BR" sz="2400" spc="-1" strike="noStrike">
                <a:latin typeface="Georgia"/>
              </a:rPr>
              <a:t>∑ </a:t>
            </a:r>
            <a:r>
              <a:rPr b="0" lang="pt-BR" sz="2400" spc="-1" strike="noStrike">
                <a:latin typeface="Georgia"/>
              </a:rPr>
              <a:t>e </a:t>
            </a:r>
            <a:r>
              <a:rPr b="1" lang="pt-BR" sz="2400" spc="-7" strike="noStrike">
                <a:latin typeface="Georgia"/>
              </a:rPr>
              <a:t>C</a:t>
            </a:r>
            <a:r>
              <a:rPr b="1" lang="pt-BR" sz="2400" spc="-7" strike="noStrike" baseline="-20000">
                <a:latin typeface="Georgia"/>
              </a:rPr>
              <a:t>out </a:t>
            </a:r>
            <a:r>
              <a:rPr b="0" lang="pt-BR" sz="2400" spc="-7" strike="noStrike">
                <a:latin typeface="Georgia"/>
              </a:rPr>
              <a:t>para </a:t>
            </a:r>
            <a:r>
              <a:rPr b="0" lang="pt-BR" sz="2400" spc="-1" strike="noStrike">
                <a:latin typeface="Georgia"/>
              </a:rPr>
              <a:t>as </a:t>
            </a:r>
            <a:r>
              <a:rPr b="0" lang="pt-BR" sz="2400" spc="-7" strike="noStrike">
                <a:latin typeface="Georgia"/>
              </a:rPr>
              <a:t>situações </a:t>
            </a:r>
            <a:r>
              <a:rPr b="0" lang="pt-BR" sz="2400" spc="-1" strike="noStrike">
                <a:latin typeface="Georgia"/>
              </a:rPr>
              <a:t>de </a:t>
            </a:r>
            <a:r>
              <a:rPr b="0" lang="pt-BR" sz="2400" spc="-12" strike="noStrike">
                <a:latin typeface="Georgia"/>
              </a:rPr>
              <a:t>entrada  </a:t>
            </a:r>
            <a:r>
              <a:rPr b="0" lang="pt-BR" sz="2400" spc="-1" strike="noStrike">
                <a:latin typeface="Georgia"/>
              </a:rPr>
              <a:t>dos </a:t>
            </a:r>
            <a:r>
              <a:rPr b="0" lang="pt-BR" sz="2400" spc="-7" strike="noStrike">
                <a:latin typeface="Georgia"/>
              </a:rPr>
              <a:t>somadores completos </a:t>
            </a:r>
            <a:r>
              <a:rPr b="0" lang="pt-BR" sz="2400" spc="-1" strike="noStrike">
                <a:latin typeface="Georgia"/>
              </a:rPr>
              <a:t>mostrados</a:t>
            </a:r>
            <a:r>
              <a:rPr b="0" lang="pt-BR" sz="2400" spc="9" strike="noStrike">
                <a:latin typeface="Georgia"/>
              </a:rPr>
              <a:t> </a:t>
            </a:r>
            <a:r>
              <a:rPr b="0" lang="pt-BR" sz="2400" spc="-1" strike="noStrike">
                <a:latin typeface="Georgia"/>
              </a:rPr>
              <a:t>abaixo: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99600" y="3217320"/>
            <a:ext cx="8457840" cy="1980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2020-06-03T00:09:08Z</dcterms:created>
  <dc:creator>vanessa ogg</dc:creator>
  <dc:description/>
  <dc:language>pt-BR</dc:language>
  <cp:lastModifiedBy/>
  <dcterms:modified xsi:type="dcterms:W3CDTF">2020-06-02T21:13:05Z</dcterms:modified>
  <cp:revision>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2012-01-23T00:00:00Z</vt:filetime>
  </property>
  <property fmtid="{D5CDD505-2E9C-101B-9397-08002B2CF9AE}" pid="4" name="Creator">
    <vt:lpwstr>Microsoft® Office PowerPoint® 2007</vt:lpwstr>
  </property>
  <property fmtid="{D5CDD505-2E9C-101B-9397-08002B2CF9AE}" pid="5" name="HyperlinksChanged">
    <vt:bool>0</vt:bool>
  </property>
  <property fmtid="{D5CDD505-2E9C-101B-9397-08002B2CF9AE}" pid="6" name="LastSaved">
    <vt:filetime>2020-06-03T00:00:00Z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