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7" r:id="rId2"/>
    <p:sldId id="265" r:id="rId3"/>
    <p:sldId id="263" r:id="rId4"/>
    <p:sldId id="260" r:id="rId5"/>
    <p:sldId id="267" r:id="rId6"/>
    <p:sldId id="268" r:id="rId7"/>
    <p:sldId id="266" r:id="rId8"/>
    <p:sldId id="269" r:id="rId9"/>
    <p:sldId id="274" r:id="rId10"/>
    <p:sldId id="275" r:id="rId11"/>
    <p:sldId id="272" r:id="rId12"/>
    <p:sldId id="273" r:id="rId13"/>
    <p:sldId id="276" r:id="rId14"/>
    <p:sldId id="277" r:id="rId15"/>
    <p:sldId id="270" r:id="rId16"/>
    <p:sldId id="271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9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F15"/>
    <a:srgbClr val="2F4C55"/>
    <a:srgbClr val="17343C"/>
    <a:srgbClr val="17303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2496" y="58"/>
      </p:cViewPr>
      <p:guideLst>
        <p:guide orient="horz" pos="4009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6E769-66C7-46BD-B2F8-122E85F675F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3377A-7D13-4583-A09A-C01BF8617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51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6900-1AA0-4DAE-BD28-71A542DE6136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64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FB58-CFB5-4789-92E8-4E4D3D3EB9C7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89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EE50-3E83-4DE6-96BA-855CB936F41B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88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58DB-78DB-4AA8-9E68-E646A76029F0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18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F594-1E9A-4480-8460-23FBFC369FBE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78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9FD8-5530-45DB-9133-0E72EC1D196E}" type="datetime1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43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AF50-91CB-4D29-A480-0E1AF51CF39A}" type="datetime1">
              <a:rPr lang="pt-BR" smtClean="0"/>
              <a:t>07/05/2024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11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4253-F3BA-4CA1-905F-CF0253947E8D}" type="datetime1">
              <a:rPr lang="pt-BR" smtClean="0"/>
              <a:t>07/05/2024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90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7CC0-33B1-4BC8-B40E-7C37EF4233ED}" type="datetime1">
              <a:rPr lang="pt-BR" smtClean="0"/>
              <a:t>07/05/2024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11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15CA-98A7-4F4E-8DC7-E4FAB8B05BC3}" type="datetime1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92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9F3A-5B0F-4F11-9BBF-D0F4D5D63546}" type="datetime1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52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24DBF-F36D-4FD1-A6E7-773FEC785CA6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Python para dados - Lucas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0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ucas-Ribeir0/creating-a-ebook-with-ia-dio-me/tree/main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dio.me/users/lucasantonioribeiro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6D1907E-A9F8-0810-1E09-8059077966F2}"/>
              </a:ext>
            </a:extLst>
          </p:cNvPr>
          <p:cNvSpPr/>
          <p:nvPr/>
        </p:nvSpPr>
        <p:spPr>
          <a:xfrm>
            <a:off x="0" y="0"/>
            <a:ext cx="9601200" cy="3585882"/>
          </a:xfrm>
          <a:prstGeom prst="rect">
            <a:avLst/>
          </a:prstGeom>
          <a:solidFill>
            <a:srgbClr val="1734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Desenho de uma cidade&#10;&#10;Descrição gerada automaticamente">
            <a:extLst>
              <a:ext uri="{FF2B5EF4-FFF2-40B4-BE49-F238E27FC236}">
                <a16:creationId xmlns:a16="http://schemas.microsoft.com/office/drawing/2014/main" id="{1301D647-10E6-F1E2-B595-D0A54F33A7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5" r="12535"/>
          <a:stretch/>
        </p:blipFill>
        <p:spPr>
          <a:xfrm>
            <a:off x="-2" y="0"/>
            <a:ext cx="9601201" cy="12801601"/>
          </a:xfrm>
          <a:prstGeom prst="rect">
            <a:avLst/>
          </a:prstGeom>
        </p:spPr>
      </p:pic>
      <p:pic>
        <p:nvPicPr>
          <p:cNvPr id="4" name="Imagem 3" descr="Logotipo&#10;&#10;Descrição gerada automaticamente com confiança média">
            <a:extLst>
              <a:ext uri="{FF2B5EF4-FFF2-40B4-BE49-F238E27FC236}">
                <a16:creationId xmlns:a16="http://schemas.microsoft.com/office/drawing/2014/main" id="{C5E55236-88B7-0FFC-71E1-95D6003AA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95" y="11133745"/>
            <a:ext cx="1345798" cy="1506490"/>
          </a:xfrm>
          <a:prstGeom prst="rect">
            <a:avLst/>
          </a:prstGeom>
        </p:spPr>
      </p:pic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B3D727A0-C270-9059-0262-3D29BE4D492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93" y="11701944"/>
            <a:ext cx="2644589" cy="10691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322227F-5FDD-6E2C-227F-E6A9F4622705}"/>
              </a:ext>
            </a:extLst>
          </p:cNvPr>
          <p:cNvSpPr txBox="1"/>
          <p:nvPr/>
        </p:nvSpPr>
        <p:spPr>
          <a:xfrm>
            <a:off x="287541" y="0"/>
            <a:ext cx="79324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600" dirty="0">
                <a:effectLst>
                  <a:glow rad="63500">
                    <a:schemeClr val="accent2">
                      <a:lumMod val="60000"/>
                      <a:lumOff val="40000"/>
                      <a:alpha val="30000"/>
                    </a:schemeClr>
                  </a:glow>
                </a:effectLst>
                <a:latin typeface="Western Bang Bang" panose="02000500000000000000" pitchFamily="2" charset="0"/>
              </a:rPr>
              <a:t>No </a:t>
            </a:r>
            <a:r>
              <a:rPr lang="pt-BR" sz="9600" dirty="0">
                <a:effectLst>
                  <a:glow rad="63500">
                    <a:schemeClr val="accent2">
                      <a:lumMod val="60000"/>
                      <a:lumOff val="4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estern Bang Bang" panose="02000500000000000000" pitchFamily="2" charset="0"/>
              </a:rPr>
              <a:t>Rastro</a:t>
            </a:r>
            <a:r>
              <a:rPr lang="pt-BR" sz="9600" dirty="0">
                <a:effectLst>
                  <a:glow rad="63500">
                    <a:schemeClr val="accent2">
                      <a:lumMod val="60000"/>
                      <a:lumOff val="40000"/>
                      <a:alpha val="30000"/>
                    </a:schemeClr>
                  </a:glow>
                </a:effectLst>
                <a:latin typeface="Western Bang Bang" panose="02000500000000000000" pitchFamily="2" charset="0"/>
              </a:rPr>
              <a:t> dos Dados: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08DF25-AA7C-4DEC-9F03-C5B32D6E7CC5}"/>
              </a:ext>
            </a:extLst>
          </p:cNvPr>
          <p:cNvSpPr txBox="1"/>
          <p:nvPr/>
        </p:nvSpPr>
        <p:spPr>
          <a:xfrm>
            <a:off x="2845617" y="1184939"/>
            <a:ext cx="85668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u="sng" dirty="0">
                <a:effectLst>
                  <a:glow rad="63500">
                    <a:schemeClr val="accent2">
                      <a:lumMod val="60000"/>
                      <a:lumOff val="4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estern Bang Bang" panose="02000500000000000000" pitchFamily="2" charset="0"/>
              </a:rPr>
              <a:t>Cowboys na Saga pelo Ouro Digital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CD6FCBD-45C6-FC98-16F0-313BB88710AF}"/>
              </a:ext>
            </a:extLst>
          </p:cNvPr>
          <p:cNvSpPr txBox="1"/>
          <p:nvPr/>
        </p:nvSpPr>
        <p:spPr>
          <a:xfrm>
            <a:off x="7280587" y="12332607"/>
            <a:ext cx="47631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65000"/>
                  </a:schemeClr>
                </a:solidFill>
                <a:effectLst/>
                <a:latin typeface="Western Bang Bang" panose="02000500000000000000" pitchFamily="2" charset="0"/>
              </a:rPr>
              <a:t>Por: Lucas Ribeiro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4528474-B2F8-A6B5-4D80-9F73FD6316B4}"/>
              </a:ext>
            </a:extLst>
          </p:cNvPr>
          <p:cNvSpPr txBox="1"/>
          <p:nvPr/>
        </p:nvSpPr>
        <p:spPr>
          <a:xfrm>
            <a:off x="3606737" y="9608499"/>
            <a:ext cx="85668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chemeClr val="bg1">
                    <a:lumMod val="85000"/>
                  </a:schemeClr>
                </a:solidFill>
                <a:effectLst>
                  <a:glow rad="63500">
                    <a:schemeClr val="accent2">
                      <a:lumMod val="60000"/>
                      <a:lumOff val="4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estern Bang Bang" panose="02000500000000000000" pitchFamily="2" charset="0"/>
              </a:rPr>
              <a:t>Entenda os básicos da análise de dados</a:t>
            </a:r>
          </a:p>
        </p:txBody>
      </p:sp>
    </p:spTree>
    <p:extLst>
      <p:ext uri="{BB962C8B-B14F-4D97-AF65-F5344CB8AC3E}">
        <p14:creationId xmlns:p14="http://schemas.microsoft.com/office/powerpoint/2010/main" val="158187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1097280" y="3029352"/>
            <a:ext cx="8006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é o Pandas?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Pandas é uma biblioteca open-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fornece estruturas de dados flexíveis e ferramentas para trabalhar com dados estruturados. Seu principal objetivo é facilitar a manipulação, limpeza e análise de dados em Python.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1097280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Pandas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670890-DC6A-6964-2400-C5D0D7A0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10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5F14F-29FC-C657-4FB6-BA7C721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pic>
        <p:nvPicPr>
          <p:cNvPr id="11" name="Imagem 10" descr="Imagem em preto e branco&#10;&#10;Descrição gerada automaticamente">
            <a:extLst>
              <a:ext uri="{FF2B5EF4-FFF2-40B4-BE49-F238E27FC236}">
                <a16:creationId xmlns:a16="http://schemas.microsoft.com/office/drawing/2014/main" id="{ADC64EC1-D7CC-816D-865E-9773BBEE9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8" b="56779"/>
          <a:stretch/>
        </p:blipFill>
        <p:spPr>
          <a:xfrm>
            <a:off x="-394746" y="1554665"/>
            <a:ext cx="10390692" cy="1420686"/>
          </a:xfrm>
          <a:prstGeom prst="rect">
            <a:avLst/>
          </a:prstGeom>
        </p:spPr>
      </p:pic>
      <p:pic>
        <p:nvPicPr>
          <p:cNvPr id="17" name="Imagem 1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0D6FABDC-6606-445B-3E56-5C7DE2C71A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29" y="11865189"/>
            <a:ext cx="534139" cy="597917"/>
          </a:xfrm>
          <a:prstGeom prst="rect">
            <a:avLst/>
          </a:prstGeom>
        </p:spPr>
      </p:pic>
      <p:sp>
        <p:nvSpPr>
          <p:cNvPr id="8" name="conteúdo">
            <a:extLst>
              <a:ext uri="{FF2B5EF4-FFF2-40B4-BE49-F238E27FC236}">
                <a16:creationId xmlns:a16="http://schemas.microsoft.com/office/drawing/2014/main" id="{7A1ADD30-EA35-DD8F-72D8-D4915FF0BA3F}"/>
              </a:ext>
            </a:extLst>
          </p:cNvPr>
          <p:cNvSpPr txBox="1"/>
          <p:nvPr/>
        </p:nvSpPr>
        <p:spPr>
          <a:xfrm>
            <a:off x="1097280" y="6046873"/>
            <a:ext cx="80060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 que usar o Pandas?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Facilita a leitura e escrita de diferentes formatos de dados, como CSV, Excel, SQL, JSON, entre outros.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Oferece ferramentas poderosas para limpar e preparar dados para análise.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Permite realizar análises estatísticas e exploratórias de forma eficiente.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altamente flexível e extensível, com uma comunidade ativa que contribui com novos recursos e melhorias.</a:t>
            </a:r>
          </a:p>
        </p:txBody>
      </p:sp>
    </p:spTree>
    <p:extLst>
      <p:ext uri="{BB962C8B-B14F-4D97-AF65-F5344CB8AC3E}">
        <p14:creationId xmlns:p14="http://schemas.microsoft.com/office/powerpoint/2010/main" val="145322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AEB3ED-A440-74D9-C8B7-6F54572495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4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7343C"/>
              </a:solidFill>
            </a:endParaRP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0B89EF42-41D2-A963-CE29-601D20EDB094}"/>
              </a:ext>
            </a:extLst>
          </p:cNvPr>
          <p:cNvSpPr txBox="1"/>
          <p:nvPr/>
        </p:nvSpPr>
        <p:spPr>
          <a:xfrm>
            <a:off x="0" y="2677030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u="sng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noFill/>
                <a:latin typeface="Impact" panose="020B0806030902050204" pitchFamily="34" charset="0"/>
              </a:rPr>
              <a:t>05</a:t>
            </a:r>
            <a:endParaRPr lang="pt-BR" sz="19900" u="sng" dirty="0">
              <a:ln w="38100">
                <a:solidFill>
                  <a:schemeClr val="accent2">
                    <a:lumMod val="75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DE04608A-C07D-6979-977E-83DE6E4AE587}"/>
              </a:ext>
            </a:extLst>
          </p:cNvPr>
          <p:cNvSpPr txBox="1"/>
          <p:nvPr/>
        </p:nvSpPr>
        <p:spPr>
          <a:xfrm>
            <a:off x="0" y="5225258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 err="1">
                <a:solidFill>
                  <a:schemeClr val="bg1"/>
                </a:solidFill>
                <a:latin typeface="Western Bang Bang" panose="02000500000000000000" pitchFamily="2" charset="0"/>
              </a:rPr>
              <a:t>DataFrames</a:t>
            </a:r>
            <a:r>
              <a:rPr lang="pt-BR" sz="9600" dirty="0">
                <a:solidFill>
                  <a:schemeClr val="bg1"/>
                </a:solidFill>
                <a:latin typeface="Western Bang Bang" panose="02000500000000000000" pitchFamily="2" charset="0"/>
              </a:rPr>
              <a:t> </a:t>
            </a:r>
          </a:p>
        </p:txBody>
      </p:sp>
      <p:pic>
        <p:nvPicPr>
          <p:cNvPr id="11" name="Imagem 10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10040D4-C07A-F743-68FD-48DD8EBA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76" y="10722292"/>
            <a:ext cx="1637811" cy="2079308"/>
          </a:xfrm>
          <a:prstGeom prst="rect">
            <a:avLst/>
          </a:prstGeom>
        </p:spPr>
      </p:pic>
      <p:sp>
        <p:nvSpPr>
          <p:cNvPr id="5" name="conteúdo">
            <a:extLst>
              <a:ext uri="{FF2B5EF4-FFF2-40B4-BE49-F238E27FC236}">
                <a16:creationId xmlns:a16="http://schemas.microsoft.com/office/drawing/2014/main" id="{DFDE9441-1C38-0F13-DF30-6B2BBEBEB97E}"/>
              </a:ext>
            </a:extLst>
          </p:cNvPr>
          <p:cNvSpPr txBox="1"/>
          <p:nvPr/>
        </p:nvSpPr>
        <p:spPr>
          <a:xfrm>
            <a:off x="797560" y="7006299"/>
            <a:ext cx="8006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DataFrames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são estruturas de dados bidimensionais extremamente poderosas fornecidas pela biblioteca Pandas em Python. São semelhantes a tabelas de banco de dados ou planilhas Excel, permitindo manipulação e análise de dados de forma eficiente.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5D64B-605C-AE6D-A291-2E8F95FB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11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6336C88-0EB2-ECDE-4798-7C6286A8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8F80EB5-8987-3FCF-B028-6C6428B025CB}"/>
              </a:ext>
            </a:extLst>
          </p:cNvPr>
          <p:cNvSpPr/>
          <p:nvPr/>
        </p:nvSpPr>
        <p:spPr>
          <a:xfrm>
            <a:off x="2854960" y="6689227"/>
            <a:ext cx="3886200" cy="211381"/>
          </a:xfrm>
          <a:prstGeom prst="rect">
            <a:avLst/>
          </a:prstGeom>
          <a:noFill/>
          <a:ln w="28575">
            <a:solidFill>
              <a:srgbClr val="C04F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36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757A399B-7E75-58D4-3D88-EBF1F12DC2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51" y="11683999"/>
            <a:ext cx="780898" cy="1041197"/>
          </a:xfrm>
          <a:prstGeom prst="rect">
            <a:avLst/>
          </a:prstGeom>
        </p:spPr>
      </p:pic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1097280" y="3029353"/>
            <a:ext cx="8006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são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são estruturas de dados tabulares com linhas e colunas rotuladas. São construídos sobre a estrutura de Series do Pandas e são amplamente utilizados para análise e manipulação de dados.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1097280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latin typeface="Impact" panose="020B0806030902050204" pitchFamily="34" charset="0"/>
              </a:rPr>
              <a:t>DataFrames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670890-DC6A-6964-2400-C5D0D7A0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12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5F14F-29FC-C657-4FB6-BA7C721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Python para dados - Lucas Ribeiro</a:t>
            </a:r>
          </a:p>
        </p:txBody>
      </p:sp>
      <p:pic>
        <p:nvPicPr>
          <p:cNvPr id="11" name="Imagem 10" descr="Imagem em preto e branco&#10;&#10;Descrição gerada automaticamente">
            <a:extLst>
              <a:ext uri="{FF2B5EF4-FFF2-40B4-BE49-F238E27FC236}">
                <a16:creationId xmlns:a16="http://schemas.microsoft.com/office/drawing/2014/main" id="{ADC64EC1-D7CC-816D-865E-9773BBEE9D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8" b="56779"/>
          <a:stretch/>
        </p:blipFill>
        <p:spPr>
          <a:xfrm>
            <a:off x="-394746" y="1554665"/>
            <a:ext cx="10390692" cy="1420686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4088DD0C-7EB8-B277-F223-1AF6382DE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" y="6545434"/>
            <a:ext cx="8941118" cy="335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7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AEB3ED-A440-74D9-C8B7-6F54572495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4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7343C"/>
              </a:solidFill>
            </a:endParaRP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0B89EF42-41D2-A963-CE29-601D20EDB094}"/>
              </a:ext>
            </a:extLst>
          </p:cNvPr>
          <p:cNvSpPr txBox="1"/>
          <p:nvPr/>
        </p:nvSpPr>
        <p:spPr>
          <a:xfrm>
            <a:off x="0" y="2677030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u="sng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noFill/>
                <a:latin typeface="Impact" panose="020B0806030902050204" pitchFamily="34" charset="0"/>
              </a:rPr>
              <a:t>06</a:t>
            </a:r>
            <a:endParaRPr lang="pt-BR" sz="19900" u="sng" dirty="0">
              <a:ln w="38100">
                <a:solidFill>
                  <a:schemeClr val="accent2">
                    <a:lumMod val="75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DE04608A-C07D-6979-977E-83DE6E4AE587}"/>
              </a:ext>
            </a:extLst>
          </p:cNvPr>
          <p:cNvSpPr txBox="1"/>
          <p:nvPr/>
        </p:nvSpPr>
        <p:spPr>
          <a:xfrm>
            <a:off x="0" y="5225258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Western Bang Bang" panose="02000500000000000000" pitchFamily="2" charset="0"/>
              </a:rPr>
              <a:t>Séries </a:t>
            </a:r>
          </a:p>
        </p:txBody>
      </p:sp>
      <p:pic>
        <p:nvPicPr>
          <p:cNvPr id="11" name="Imagem 10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10040D4-C07A-F743-68FD-48DD8EBA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76" y="10722292"/>
            <a:ext cx="1637811" cy="2079308"/>
          </a:xfrm>
          <a:prstGeom prst="rect">
            <a:avLst/>
          </a:prstGeom>
        </p:spPr>
      </p:pic>
      <p:sp>
        <p:nvSpPr>
          <p:cNvPr id="5" name="conteúdo">
            <a:extLst>
              <a:ext uri="{FF2B5EF4-FFF2-40B4-BE49-F238E27FC236}">
                <a16:creationId xmlns:a16="http://schemas.microsoft.com/office/drawing/2014/main" id="{DFDE9441-1C38-0F13-DF30-6B2BBEBEB97E}"/>
              </a:ext>
            </a:extLst>
          </p:cNvPr>
          <p:cNvSpPr txBox="1"/>
          <p:nvPr/>
        </p:nvSpPr>
        <p:spPr>
          <a:xfrm>
            <a:off x="797560" y="7006299"/>
            <a:ext cx="8006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Séries são estruturas de dados unidimensionais fornecidas pela biblioteca Pandas em Python. Elas são semelhantes a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unidimensionais, mas com capacidades adicionais e funcionalidades otimizadas para análise de dados.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5D64B-605C-AE6D-A291-2E8F95FB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13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6336C88-0EB2-ECDE-4798-7C6286A8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8F80EB5-8987-3FCF-B028-6C6428B025CB}"/>
              </a:ext>
            </a:extLst>
          </p:cNvPr>
          <p:cNvSpPr/>
          <p:nvPr/>
        </p:nvSpPr>
        <p:spPr>
          <a:xfrm>
            <a:off x="2854960" y="6689227"/>
            <a:ext cx="3886200" cy="211381"/>
          </a:xfrm>
          <a:prstGeom prst="rect">
            <a:avLst/>
          </a:prstGeom>
          <a:noFill/>
          <a:ln w="28575">
            <a:solidFill>
              <a:srgbClr val="C04F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093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757A399B-7E75-58D4-3D88-EBF1F12DC2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51" y="11683999"/>
            <a:ext cx="780898" cy="1041197"/>
          </a:xfrm>
          <a:prstGeom prst="rect">
            <a:avLst/>
          </a:prstGeom>
        </p:spPr>
      </p:pic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1097280" y="3029353"/>
            <a:ext cx="8006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são Séries?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Séries são estruturas de dados unidimensionais rotuladas em Pandas. Elas são construídas sobre a estrutura de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mas com recursos adicionais, como rótulos de índice e manipulação integrada de dados ausentes.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1097280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Séries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670890-DC6A-6964-2400-C5D0D7A0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14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5F14F-29FC-C657-4FB6-BA7C721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Python para dados - Lucas Ribeiro</a:t>
            </a:r>
          </a:p>
        </p:txBody>
      </p:sp>
      <p:pic>
        <p:nvPicPr>
          <p:cNvPr id="11" name="Imagem 10" descr="Imagem em preto e branco&#10;&#10;Descrição gerada automaticamente">
            <a:extLst>
              <a:ext uri="{FF2B5EF4-FFF2-40B4-BE49-F238E27FC236}">
                <a16:creationId xmlns:a16="http://schemas.microsoft.com/office/drawing/2014/main" id="{ADC64EC1-D7CC-816D-865E-9773BBEE9D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8" b="56779"/>
          <a:stretch/>
        </p:blipFill>
        <p:spPr>
          <a:xfrm>
            <a:off x="-394746" y="1554665"/>
            <a:ext cx="10390692" cy="1420686"/>
          </a:xfrm>
          <a:prstGeom prst="rect">
            <a:avLst/>
          </a:prstGeom>
        </p:spPr>
      </p:pic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C6EE66A9-5C6A-AFBE-2F29-A9E980A25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018" y="6171796"/>
            <a:ext cx="10933235" cy="409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38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AEB3ED-A440-74D9-C8B7-6F54572495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4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7343C"/>
              </a:solidFill>
            </a:endParaRPr>
          </a:p>
        </p:txBody>
      </p:sp>
      <p:pic>
        <p:nvPicPr>
          <p:cNvPr id="11" name="Imagem 10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10040D4-C07A-F743-68FD-48DD8EBA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76" y="10722292"/>
            <a:ext cx="1637811" cy="2079308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5D64B-605C-AE6D-A291-2E8F95FB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15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6336C88-0EB2-ECDE-4798-7C6286A8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8" name="Estrela: 5 Pontas 7">
            <a:extLst>
              <a:ext uri="{FF2B5EF4-FFF2-40B4-BE49-F238E27FC236}">
                <a16:creationId xmlns:a16="http://schemas.microsoft.com/office/drawing/2014/main" id="{1A04ADF7-8B30-2D16-4D51-4319434D606F}"/>
              </a:ext>
            </a:extLst>
          </p:cNvPr>
          <p:cNvSpPr/>
          <p:nvPr/>
        </p:nvSpPr>
        <p:spPr>
          <a:xfrm>
            <a:off x="2759318" y="3542731"/>
            <a:ext cx="4082564" cy="4082564"/>
          </a:xfrm>
          <a:prstGeom prst="star5">
            <a:avLst/>
          </a:prstGeom>
          <a:noFill/>
          <a:ln w="57150">
            <a:solidFill>
              <a:srgbClr val="C04F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DE04608A-C07D-6979-977E-83DE6E4AE587}"/>
              </a:ext>
            </a:extLst>
          </p:cNvPr>
          <p:cNvSpPr txBox="1"/>
          <p:nvPr/>
        </p:nvSpPr>
        <p:spPr>
          <a:xfrm>
            <a:off x="-2540" y="4366244"/>
            <a:ext cx="9601200" cy="3046988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Western Bang Bang" panose="02000500000000000000" pitchFamily="2" charset="0"/>
              </a:rPr>
              <a:t>ESSE É O FIM, PARCEIRO!</a:t>
            </a:r>
          </a:p>
        </p:txBody>
      </p:sp>
      <p:sp>
        <p:nvSpPr>
          <p:cNvPr id="5" name="conteúdo">
            <a:extLst>
              <a:ext uri="{FF2B5EF4-FFF2-40B4-BE49-F238E27FC236}">
                <a16:creationId xmlns:a16="http://schemas.microsoft.com/office/drawing/2014/main" id="{DFDE9441-1C38-0F13-DF30-6B2BBEBEB97E}"/>
              </a:ext>
            </a:extLst>
          </p:cNvPr>
          <p:cNvSpPr txBox="1"/>
          <p:nvPr/>
        </p:nvSpPr>
        <p:spPr>
          <a:xfrm>
            <a:off x="797560" y="7476150"/>
            <a:ext cx="800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Agradecimentos logo em seguida!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6E21456-DAAF-F2C2-AC4C-3DBFF64A4370}"/>
              </a:ext>
            </a:extLst>
          </p:cNvPr>
          <p:cNvSpPr/>
          <p:nvPr/>
        </p:nvSpPr>
        <p:spPr>
          <a:xfrm>
            <a:off x="2854960" y="8010026"/>
            <a:ext cx="3886200" cy="211381"/>
          </a:xfrm>
          <a:prstGeom prst="rect">
            <a:avLst/>
          </a:prstGeom>
          <a:noFill/>
          <a:ln w="28575">
            <a:solidFill>
              <a:srgbClr val="C04F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86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797558" y="3029353"/>
            <a:ext cx="800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E-book que acabou de ler foi todo gerado por uma IA.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passo a passo se encontra no meu GitHub.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560292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acompanhar está jornada!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670890-DC6A-6964-2400-C5D0D7A0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16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5F14F-29FC-C657-4FB6-BA7C721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pic>
        <p:nvPicPr>
          <p:cNvPr id="11" name="Imagem 10" descr="Imagem em preto e branco&#10;&#10;Descrição gerada automaticamente">
            <a:extLst>
              <a:ext uri="{FF2B5EF4-FFF2-40B4-BE49-F238E27FC236}">
                <a16:creationId xmlns:a16="http://schemas.microsoft.com/office/drawing/2014/main" id="{ADC64EC1-D7CC-816D-865E-9773BBEE9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8" b="56779"/>
          <a:stretch/>
        </p:blipFill>
        <p:spPr>
          <a:xfrm>
            <a:off x="-394746" y="1554665"/>
            <a:ext cx="10390692" cy="1420686"/>
          </a:xfrm>
          <a:prstGeom prst="rect">
            <a:avLst/>
          </a:prstGeom>
        </p:spPr>
      </p:pic>
      <p:pic>
        <p:nvPicPr>
          <p:cNvPr id="13" name="Imagem 12" descr="Logotipo&#10;&#10;Descrição gerada automaticamente com confiança média">
            <a:extLst>
              <a:ext uri="{FF2B5EF4-FFF2-40B4-BE49-F238E27FC236}">
                <a16:creationId xmlns:a16="http://schemas.microsoft.com/office/drawing/2014/main" id="{BAF24114-7DD8-369A-DE16-55E7787E86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29" y="11865189"/>
            <a:ext cx="534139" cy="597917"/>
          </a:xfrm>
          <a:prstGeom prst="rect">
            <a:avLst/>
          </a:prstGeom>
        </p:spPr>
      </p:pic>
      <p:sp>
        <p:nvSpPr>
          <p:cNvPr id="6" name="conteúdo">
            <a:extLst>
              <a:ext uri="{FF2B5EF4-FFF2-40B4-BE49-F238E27FC236}">
                <a16:creationId xmlns:a16="http://schemas.microsoft.com/office/drawing/2014/main" id="{0F9B398D-4C21-CAF7-E7D6-24E8F874620D}"/>
              </a:ext>
            </a:extLst>
          </p:cNvPr>
          <p:cNvSpPr txBox="1"/>
          <p:nvPr/>
        </p:nvSpPr>
        <p:spPr>
          <a:xfrm>
            <a:off x="797558" y="4250417"/>
            <a:ext cx="800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 se tratar de uma obra com fins didáticos, nenhuma validação minuciosa foi realizada, portanto, erros podem acontecer.</a:t>
            </a:r>
          </a:p>
        </p:txBody>
      </p:sp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B604E091-040B-14B6-A505-7F0CDAACCD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76" y="5753701"/>
            <a:ext cx="1663449" cy="1663449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A44D420D-850B-E9BD-41C6-28449B08D7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000" y="8645474"/>
            <a:ext cx="1663200" cy="1663200"/>
          </a:xfrm>
          <a:prstGeom prst="rect">
            <a:avLst/>
          </a:prstGeom>
        </p:spPr>
      </p:pic>
      <p:sp>
        <p:nvSpPr>
          <p:cNvPr id="22" name="conteúdo">
            <a:hlinkClick r:id="rId7"/>
            <a:extLst>
              <a:ext uri="{FF2B5EF4-FFF2-40B4-BE49-F238E27FC236}">
                <a16:creationId xmlns:a16="http://schemas.microsoft.com/office/drawing/2014/main" id="{5293F346-320E-97F3-CA02-3D7CA61137DB}"/>
              </a:ext>
            </a:extLst>
          </p:cNvPr>
          <p:cNvSpPr txBox="1"/>
          <p:nvPr/>
        </p:nvSpPr>
        <p:spPr>
          <a:xfrm>
            <a:off x="0" y="10390502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Perfil da DIO</a:t>
            </a:r>
          </a:p>
        </p:txBody>
      </p:sp>
      <p:sp>
        <p:nvSpPr>
          <p:cNvPr id="23" name="conteúdo">
            <a:hlinkClick r:id="rId8"/>
            <a:extLst>
              <a:ext uri="{FF2B5EF4-FFF2-40B4-BE49-F238E27FC236}">
                <a16:creationId xmlns:a16="http://schemas.microsoft.com/office/drawing/2014/main" id="{38C5A5C0-301C-1207-4DA5-B48BB362049C}"/>
              </a:ext>
            </a:extLst>
          </p:cNvPr>
          <p:cNvSpPr txBox="1"/>
          <p:nvPr/>
        </p:nvSpPr>
        <p:spPr>
          <a:xfrm>
            <a:off x="-2" y="7720105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Repositório GitHub</a:t>
            </a:r>
          </a:p>
        </p:txBody>
      </p:sp>
    </p:spTree>
    <p:extLst>
      <p:ext uri="{BB962C8B-B14F-4D97-AF65-F5344CB8AC3E}">
        <p14:creationId xmlns:p14="http://schemas.microsoft.com/office/powerpoint/2010/main" val="85256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1097280" y="3434379"/>
            <a:ext cx="8006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 Python, a manipulação de dados é uma tarefa central e eficiente. Três estruturas de dados fundamentais para essa manipulação são as listas, tuplas e dicionários. Neste e-book, vamos explorar cada uma dessas estruturas e entender como elas podem ser utilizadas na prática.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1097280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Explorando a Eficiência do Python:</a:t>
            </a:r>
          </a:p>
        </p:txBody>
      </p:sp>
      <p:sp>
        <p:nvSpPr>
          <p:cNvPr id="4" name="subtitulo">
            <a:extLst>
              <a:ext uri="{FF2B5EF4-FFF2-40B4-BE49-F238E27FC236}">
                <a16:creationId xmlns:a16="http://schemas.microsoft.com/office/drawing/2014/main" id="{86899C37-F9E8-9523-2695-667D9F6B2143}"/>
              </a:ext>
            </a:extLst>
          </p:cNvPr>
          <p:cNvSpPr txBox="1"/>
          <p:nvPr/>
        </p:nvSpPr>
        <p:spPr>
          <a:xfrm>
            <a:off x="1097280" y="1590359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Listas, Tuplas e Dicionários</a:t>
            </a:r>
          </a:p>
        </p:txBody>
      </p:sp>
      <p:pic>
        <p:nvPicPr>
          <p:cNvPr id="5" name="Imagem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C5459A81-7B89-A1A2-B5EC-287EA1CF1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33" y="6632616"/>
            <a:ext cx="3940534" cy="4411045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BD2F17-AEE0-D49F-FD39-F6C983D7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2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0EF5CC3F-07A2-5D8F-EFE1-365614EA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</p:spTree>
    <p:extLst>
      <p:ext uri="{BB962C8B-B14F-4D97-AF65-F5344CB8AC3E}">
        <p14:creationId xmlns:p14="http://schemas.microsoft.com/office/powerpoint/2010/main" val="421686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AEB3ED-A440-74D9-C8B7-6F54572495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4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7343C"/>
              </a:solidFill>
            </a:endParaRP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0B89EF42-41D2-A963-CE29-601D20EDB094}"/>
              </a:ext>
            </a:extLst>
          </p:cNvPr>
          <p:cNvSpPr txBox="1"/>
          <p:nvPr/>
        </p:nvSpPr>
        <p:spPr>
          <a:xfrm>
            <a:off x="0" y="2677030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u="sng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noFill/>
                <a:latin typeface="Impact" panose="020B0806030902050204" pitchFamily="34" charset="0"/>
              </a:rPr>
              <a:t>01</a:t>
            </a:r>
            <a:endParaRPr lang="pt-BR" sz="19900" u="sng" dirty="0">
              <a:ln w="38100">
                <a:solidFill>
                  <a:schemeClr val="accent2">
                    <a:lumMod val="75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DE04608A-C07D-6979-977E-83DE6E4AE587}"/>
              </a:ext>
            </a:extLst>
          </p:cNvPr>
          <p:cNvSpPr txBox="1"/>
          <p:nvPr/>
        </p:nvSpPr>
        <p:spPr>
          <a:xfrm>
            <a:off x="0" y="5225258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Western Bang Bang" panose="02000500000000000000" pitchFamily="2" charset="0"/>
              </a:rPr>
              <a:t>Listas </a:t>
            </a:r>
          </a:p>
        </p:txBody>
      </p:sp>
      <p:pic>
        <p:nvPicPr>
          <p:cNvPr id="11" name="Imagem 10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10040D4-C07A-F743-68FD-48DD8EBA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53" y="10883658"/>
            <a:ext cx="1637811" cy="2079308"/>
          </a:xfrm>
          <a:prstGeom prst="rect">
            <a:avLst/>
          </a:prstGeom>
        </p:spPr>
      </p:pic>
      <p:sp>
        <p:nvSpPr>
          <p:cNvPr id="5" name="conteúdo">
            <a:extLst>
              <a:ext uri="{FF2B5EF4-FFF2-40B4-BE49-F238E27FC236}">
                <a16:creationId xmlns:a16="http://schemas.microsoft.com/office/drawing/2014/main" id="{DFDE9441-1C38-0F13-DF30-6B2BBEBEB97E}"/>
              </a:ext>
            </a:extLst>
          </p:cNvPr>
          <p:cNvSpPr txBox="1"/>
          <p:nvPr/>
        </p:nvSpPr>
        <p:spPr>
          <a:xfrm>
            <a:off x="797560" y="7006299"/>
            <a:ext cx="800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listas são estruturas de dados fundamentais em Python, permitindo armazenar coleções ordenadas de itens. São versáteis e podem conter elementos de diferentes tipos.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511031-8B5C-57AF-A3B0-635BD70C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3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F5CFCE7-B1FA-770C-673E-A15B8E73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</p:spTree>
    <p:extLst>
      <p:ext uri="{BB962C8B-B14F-4D97-AF65-F5344CB8AC3E}">
        <p14:creationId xmlns:p14="http://schemas.microsoft.com/office/powerpoint/2010/main" val="341305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1097280" y="3029353"/>
            <a:ext cx="8006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são listas?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Listas são conjuntos ordenados de itens em Python. São declaradas usando colchetes [] e os elementos são separados por vírgula.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1097280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Listas</a:t>
            </a:r>
          </a:p>
        </p:txBody>
      </p:sp>
      <p:pic>
        <p:nvPicPr>
          <p:cNvPr id="12" name="Imagem 11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618498FB-B78C-FBBB-3259-E261E712F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0" y="4878311"/>
            <a:ext cx="8352001" cy="5400000"/>
          </a:xfrm>
          <a:prstGeom prst="rect">
            <a:avLst/>
          </a:prstGeom>
        </p:spPr>
      </p:pic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6D03079D-9B79-5100-147C-46ED3FD3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4</a:t>
            </a:fld>
            <a:endParaRPr lang="pt-BR"/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30E7B21A-F6BB-CFCB-731C-7BF4737E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pic>
        <p:nvPicPr>
          <p:cNvPr id="16" name="Imagem 15" descr="Imagem em preto e branco&#10;&#10;Descrição gerada automaticamente">
            <a:extLst>
              <a:ext uri="{FF2B5EF4-FFF2-40B4-BE49-F238E27FC236}">
                <a16:creationId xmlns:a16="http://schemas.microsoft.com/office/drawing/2014/main" id="{3C77F659-5FF4-BDB7-ADE1-B934D4DD30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8" b="56779"/>
          <a:stretch/>
        </p:blipFill>
        <p:spPr>
          <a:xfrm>
            <a:off x="-394746" y="1554665"/>
            <a:ext cx="10390692" cy="1420686"/>
          </a:xfrm>
          <a:prstGeom prst="rect">
            <a:avLst/>
          </a:prstGeom>
        </p:spPr>
      </p:pic>
      <p:pic>
        <p:nvPicPr>
          <p:cNvPr id="17" name="Imagem 1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2806CFB0-0B2C-D787-B443-B1B82E1A13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29" y="11865189"/>
            <a:ext cx="534139" cy="59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0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AEB3ED-A440-74D9-C8B7-6F54572495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4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7343C"/>
              </a:solidFill>
            </a:endParaRP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0B89EF42-41D2-A963-CE29-601D20EDB094}"/>
              </a:ext>
            </a:extLst>
          </p:cNvPr>
          <p:cNvSpPr txBox="1"/>
          <p:nvPr/>
        </p:nvSpPr>
        <p:spPr>
          <a:xfrm>
            <a:off x="0" y="2677030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u="sng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noFill/>
                <a:latin typeface="Impact" panose="020B0806030902050204" pitchFamily="34" charset="0"/>
              </a:rPr>
              <a:t>02</a:t>
            </a:r>
            <a:endParaRPr lang="pt-BR" sz="19900" u="sng" dirty="0">
              <a:ln w="38100">
                <a:solidFill>
                  <a:schemeClr val="accent2">
                    <a:lumMod val="75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DE04608A-C07D-6979-977E-83DE6E4AE587}"/>
              </a:ext>
            </a:extLst>
          </p:cNvPr>
          <p:cNvSpPr txBox="1"/>
          <p:nvPr/>
        </p:nvSpPr>
        <p:spPr>
          <a:xfrm>
            <a:off x="0" y="5225258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Western Bang Bang" panose="02000500000000000000" pitchFamily="2" charset="0"/>
              </a:rPr>
              <a:t>Tuplas </a:t>
            </a:r>
          </a:p>
        </p:txBody>
      </p:sp>
      <p:pic>
        <p:nvPicPr>
          <p:cNvPr id="11" name="Imagem 10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10040D4-C07A-F743-68FD-48DD8EBA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53" y="10883658"/>
            <a:ext cx="1637811" cy="2079308"/>
          </a:xfrm>
          <a:prstGeom prst="rect">
            <a:avLst/>
          </a:prstGeom>
        </p:spPr>
      </p:pic>
      <p:sp>
        <p:nvSpPr>
          <p:cNvPr id="5" name="conteúdo">
            <a:extLst>
              <a:ext uri="{FF2B5EF4-FFF2-40B4-BE49-F238E27FC236}">
                <a16:creationId xmlns:a16="http://schemas.microsoft.com/office/drawing/2014/main" id="{DFDE9441-1C38-0F13-DF30-6B2BBEBEB97E}"/>
              </a:ext>
            </a:extLst>
          </p:cNvPr>
          <p:cNvSpPr txBox="1"/>
          <p:nvPr/>
        </p:nvSpPr>
        <p:spPr>
          <a:xfrm>
            <a:off x="797560" y="7006299"/>
            <a:ext cx="800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Tuplas são semelhantes às listas, mas com uma diferença crucial: elas são imutáveis, ou seja, seus elementos não podem ser alterados após a criação.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701D4C-867C-B71E-542B-6ED0F363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5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7B5D74C-CE46-BAE4-6CD0-E4CAB955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</p:spTree>
    <p:extLst>
      <p:ext uri="{BB962C8B-B14F-4D97-AF65-F5344CB8AC3E}">
        <p14:creationId xmlns:p14="http://schemas.microsoft.com/office/powerpoint/2010/main" val="319938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1097280" y="3029353"/>
            <a:ext cx="8006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são tuplas?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Tuplas são sequências ordenadas de elementos, semelhantes às listas, mas definidas por parênteses (). São úteis para dados que não devem ser alterados.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1097280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Tuplas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670890-DC6A-6964-2400-C5D0D7A0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5F14F-29FC-C657-4FB6-BA7C721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pic>
        <p:nvPicPr>
          <p:cNvPr id="7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F0CFA37-017D-56AA-1FDB-CC7C8F116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0" y="4854057"/>
            <a:ext cx="8352001" cy="5400000"/>
          </a:xfrm>
          <a:prstGeom prst="rect">
            <a:avLst/>
          </a:prstGeom>
        </p:spPr>
      </p:pic>
      <p:pic>
        <p:nvPicPr>
          <p:cNvPr id="11" name="Imagem 10" descr="Imagem em preto e branco&#10;&#10;Descrição gerada automaticamente">
            <a:extLst>
              <a:ext uri="{FF2B5EF4-FFF2-40B4-BE49-F238E27FC236}">
                <a16:creationId xmlns:a16="http://schemas.microsoft.com/office/drawing/2014/main" id="{ADC64EC1-D7CC-816D-865E-9773BBEE9D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8" b="56779"/>
          <a:stretch/>
        </p:blipFill>
        <p:spPr>
          <a:xfrm>
            <a:off x="-394746" y="1554665"/>
            <a:ext cx="10390692" cy="1420686"/>
          </a:xfrm>
          <a:prstGeom prst="rect">
            <a:avLst/>
          </a:prstGeom>
        </p:spPr>
      </p:pic>
      <p:pic>
        <p:nvPicPr>
          <p:cNvPr id="13" name="Imagem 12" descr="Logotipo&#10;&#10;Descrição gerada automaticamente com confiança média">
            <a:extLst>
              <a:ext uri="{FF2B5EF4-FFF2-40B4-BE49-F238E27FC236}">
                <a16:creationId xmlns:a16="http://schemas.microsoft.com/office/drawing/2014/main" id="{BAF24114-7DD8-369A-DE16-55E7787E86F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29" y="11865189"/>
            <a:ext cx="534139" cy="59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7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AEB3ED-A440-74D9-C8B7-6F54572495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4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7343C"/>
              </a:solidFill>
            </a:endParaRP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0B89EF42-41D2-A963-CE29-601D20EDB094}"/>
              </a:ext>
            </a:extLst>
          </p:cNvPr>
          <p:cNvSpPr txBox="1"/>
          <p:nvPr/>
        </p:nvSpPr>
        <p:spPr>
          <a:xfrm>
            <a:off x="0" y="2677030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u="sng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noFill/>
                <a:latin typeface="Impact" panose="020B0806030902050204" pitchFamily="34" charset="0"/>
              </a:rPr>
              <a:t>03</a:t>
            </a:r>
            <a:endParaRPr lang="pt-BR" sz="19900" u="sng" dirty="0">
              <a:ln w="38100">
                <a:solidFill>
                  <a:schemeClr val="accent2">
                    <a:lumMod val="75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DE04608A-C07D-6979-977E-83DE6E4AE587}"/>
              </a:ext>
            </a:extLst>
          </p:cNvPr>
          <p:cNvSpPr txBox="1"/>
          <p:nvPr/>
        </p:nvSpPr>
        <p:spPr>
          <a:xfrm>
            <a:off x="0" y="5225258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Western Bang Bang" panose="02000500000000000000" pitchFamily="2" charset="0"/>
              </a:rPr>
              <a:t>Dicionários </a:t>
            </a:r>
          </a:p>
        </p:txBody>
      </p:sp>
      <p:pic>
        <p:nvPicPr>
          <p:cNvPr id="11" name="Imagem 10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10040D4-C07A-F743-68FD-48DD8EBA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76" y="10722292"/>
            <a:ext cx="1637811" cy="2079308"/>
          </a:xfrm>
          <a:prstGeom prst="rect">
            <a:avLst/>
          </a:prstGeom>
        </p:spPr>
      </p:pic>
      <p:sp>
        <p:nvSpPr>
          <p:cNvPr id="5" name="conteúdo">
            <a:extLst>
              <a:ext uri="{FF2B5EF4-FFF2-40B4-BE49-F238E27FC236}">
                <a16:creationId xmlns:a16="http://schemas.microsoft.com/office/drawing/2014/main" id="{DFDE9441-1C38-0F13-DF30-6B2BBEBEB97E}"/>
              </a:ext>
            </a:extLst>
          </p:cNvPr>
          <p:cNvSpPr txBox="1"/>
          <p:nvPr/>
        </p:nvSpPr>
        <p:spPr>
          <a:xfrm>
            <a:off x="797560" y="7006299"/>
            <a:ext cx="800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Dicionários são estruturas de dados que permitem armazenar pares chave-valor. São eficientes para realizar buscas e associações de dados.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5D64B-605C-AE6D-A291-2E8F95FB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7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6336C88-0EB2-ECDE-4798-7C6286A8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8F80EB5-8987-3FCF-B028-6C6428B025CB}"/>
              </a:ext>
            </a:extLst>
          </p:cNvPr>
          <p:cNvSpPr/>
          <p:nvPr/>
        </p:nvSpPr>
        <p:spPr>
          <a:xfrm>
            <a:off x="2854960" y="6689227"/>
            <a:ext cx="3886200" cy="211381"/>
          </a:xfrm>
          <a:prstGeom prst="rect">
            <a:avLst/>
          </a:prstGeom>
          <a:noFill/>
          <a:ln w="28575">
            <a:solidFill>
              <a:srgbClr val="C04F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68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1097280" y="3029353"/>
            <a:ext cx="8006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são dicionários?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Dicionários são estruturas de dados que mapeiam chaves para valores. São definidos por chaves {} e contêm pares chave-valor separados por vírgulas.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1097280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Dicionários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670890-DC6A-6964-2400-C5D0D7A0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5F14F-29FC-C657-4FB6-BA7C721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pic>
        <p:nvPicPr>
          <p:cNvPr id="11" name="Imagem 10" descr="Imagem em preto e branco&#10;&#10;Descrição gerada automaticamente">
            <a:extLst>
              <a:ext uri="{FF2B5EF4-FFF2-40B4-BE49-F238E27FC236}">
                <a16:creationId xmlns:a16="http://schemas.microsoft.com/office/drawing/2014/main" id="{ADC64EC1-D7CC-816D-865E-9773BBEE9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8" b="56779"/>
          <a:stretch/>
        </p:blipFill>
        <p:spPr>
          <a:xfrm>
            <a:off x="-394746" y="1554665"/>
            <a:ext cx="10390692" cy="1420686"/>
          </a:xfrm>
          <a:prstGeom prst="rect">
            <a:avLst/>
          </a:prstGeom>
        </p:spPr>
      </p:pic>
      <p:pic>
        <p:nvPicPr>
          <p:cNvPr id="16" name="Imagem 1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780D797-04F8-6F8C-F6EB-A4D555661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9400" y="5200247"/>
            <a:ext cx="11340000" cy="5400000"/>
          </a:xfrm>
          <a:prstGeom prst="rect">
            <a:avLst/>
          </a:prstGeom>
        </p:spPr>
      </p:pic>
      <p:pic>
        <p:nvPicPr>
          <p:cNvPr id="17" name="Imagem 1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0D6FABDC-6606-445B-3E56-5C7DE2C71A7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29" y="11865189"/>
            <a:ext cx="534139" cy="59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5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AEB3ED-A440-74D9-C8B7-6F54572495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4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7343C"/>
              </a:solidFill>
            </a:endParaRP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0B89EF42-41D2-A963-CE29-601D20EDB094}"/>
              </a:ext>
            </a:extLst>
          </p:cNvPr>
          <p:cNvSpPr txBox="1"/>
          <p:nvPr/>
        </p:nvSpPr>
        <p:spPr>
          <a:xfrm>
            <a:off x="0" y="2677030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u="sng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noFill/>
                <a:latin typeface="Impact" panose="020B0806030902050204" pitchFamily="34" charset="0"/>
              </a:rPr>
              <a:t>04</a:t>
            </a:r>
            <a:endParaRPr lang="pt-BR" sz="19900" u="sng" dirty="0">
              <a:ln w="38100">
                <a:solidFill>
                  <a:schemeClr val="accent2">
                    <a:lumMod val="75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DE04608A-C07D-6979-977E-83DE6E4AE587}"/>
              </a:ext>
            </a:extLst>
          </p:cNvPr>
          <p:cNvSpPr txBox="1"/>
          <p:nvPr/>
        </p:nvSpPr>
        <p:spPr>
          <a:xfrm>
            <a:off x="0" y="5225258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Western Bang Bang" panose="02000500000000000000" pitchFamily="2" charset="0"/>
              </a:rPr>
              <a:t>Pandas </a:t>
            </a:r>
          </a:p>
        </p:txBody>
      </p:sp>
      <p:pic>
        <p:nvPicPr>
          <p:cNvPr id="11" name="Imagem 10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10040D4-C07A-F743-68FD-48DD8EBA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76" y="10722292"/>
            <a:ext cx="1637811" cy="2079308"/>
          </a:xfrm>
          <a:prstGeom prst="rect">
            <a:avLst/>
          </a:prstGeom>
        </p:spPr>
      </p:pic>
      <p:sp>
        <p:nvSpPr>
          <p:cNvPr id="5" name="conteúdo">
            <a:extLst>
              <a:ext uri="{FF2B5EF4-FFF2-40B4-BE49-F238E27FC236}">
                <a16:creationId xmlns:a16="http://schemas.microsoft.com/office/drawing/2014/main" id="{DFDE9441-1C38-0F13-DF30-6B2BBEBEB97E}"/>
              </a:ext>
            </a:extLst>
          </p:cNvPr>
          <p:cNvSpPr txBox="1"/>
          <p:nvPr/>
        </p:nvSpPr>
        <p:spPr>
          <a:xfrm>
            <a:off x="797560" y="7006299"/>
            <a:ext cx="8006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Pandas é uma biblioteca de software em Python usada para manipulação e análise de dados. Ela oferece estruturas de dados e ferramentas de análise de alto desempenho, tornando-a uma escolha popular para cientistas de dados, analistas e desenvolvedores.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5D64B-605C-AE6D-A291-2E8F95FB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9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6336C88-0EB2-ECDE-4798-7C6286A8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8F80EB5-8987-3FCF-B028-6C6428B025CB}"/>
              </a:ext>
            </a:extLst>
          </p:cNvPr>
          <p:cNvSpPr/>
          <p:nvPr/>
        </p:nvSpPr>
        <p:spPr>
          <a:xfrm>
            <a:off x="2854960" y="6689227"/>
            <a:ext cx="3886200" cy="211381"/>
          </a:xfrm>
          <a:prstGeom prst="rect">
            <a:avLst/>
          </a:prstGeom>
          <a:noFill/>
          <a:ln w="28575">
            <a:solidFill>
              <a:srgbClr val="C04F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904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742</Words>
  <Application>Microsoft Office PowerPoint</Application>
  <PresentationFormat>Papel A3 (297 x 420 mm)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Calibri Light</vt:lpstr>
      <vt:lpstr>Impact</vt:lpstr>
      <vt:lpstr>Western Bang Bang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ANTONIO RIBEIRO</dc:creator>
  <cp:lastModifiedBy>LUCAS ANTONIO RIBEIRO</cp:lastModifiedBy>
  <cp:revision>10</cp:revision>
  <dcterms:created xsi:type="dcterms:W3CDTF">2024-05-07T00:17:01Z</dcterms:created>
  <dcterms:modified xsi:type="dcterms:W3CDTF">2024-05-08T00:13:27Z</dcterms:modified>
</cp:coreProperties>
</file>