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embeddedFontLst>
    <p:embeddedFont>
      <p:font typeface="Montserrat"/>
      <p:regular r:id="rId57"/>
      <p:bold r:id="rId58"/>
      <p:italic r:id="rId59"/>
      <p:boldItalic r:id="rId60"/>
    </p:embeddedFont>
    <p:embeddedFont>
      <p:font typeface="Montserrat Medium"/>
      <p:regular r:id="rId61"/>
      <p:bold r:id="rId62"/>
      <p:italic r:id="rId63"/>
      <p:boldItalic r:id="rId64"/>
    </p:embeddedFont>
    <p:embeddedFont>
      <p:font typeface="Arial Black"/>
      <p:regular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6" roundtripDataSignature="AMtx7mhzMhP+nJg4FccxXELMWe6NM9hE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MontserratMedium-italic.fntdata"/><Relationship Id="rId21" Type="http://schemas.openxmlformats.org/officeDocument/2006/relationships/slide" Target="slides/slide17.xml"/><Relationship Id="rId68" Type="http://schemas.openxmlformats.org/officeDocument/2006/relationships/customXml" Target="../customXml/item2.xml"/><Relationship Id="rId7" Type="http://schemas.openxmlformats.org/officeDocument/2006/relationships/slide" Target="slides/slide3.xml"/><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40" Type="http://schemas.openxmlformats.org/officeDocument/2006/relationships/slide" Target="slides/slide36.xml"/><Relationship Id="rId45" Type="http://schemas.openxmlformats.org/officeDocument/2006/relationships/slide" Target="slides/slide41.xml"/><Relationship Id="rId32" Type="http://schemas.openxmlformats.org/officeDocument/2006/relationships/slide" Target="slides/slide28.xml"/><Relationship Id="rId37" Type="http://schemas.openxmlformats.org/officeDocument/2006/relationships/slide" Target="slides/slide33.xml"/><Relationship Id="rId66" Type="http://customschemas.google.com/relationships/presentationmetadata" Target="metadata"/><Relationship Id="rId24" Type="http://schemas.openxmlformats.org/officeDocument/2006/relationships/slide" Target="slides/slide20.xml"/><Relationship Id="rId53" Type="http://schemas.openxmlformats.org/officeDocument/2006/relationships/slide" Target="slides/slide49.xml"/><Relationship Id="rId11" Type="http://schemas.openxmlformats.org/officeDocument/2006/relationships/slide" Target="slides/slide7.xml"/><Relationship Id="rId58" Type="http://schemas.openxmlformats.org/officeDocument/2006/relationships/font" Target="fonts/Montserrat-bold.fntdata"/><Relationship Id="rId5" Type="http://schemas.openxmlformats.org/officeDocument/2006/relationships/slide" Target="slides/slide1.xml"/><Relationship Id="rId61" Type="http://schemas.openxmlformats.org/officeDocument/2006/relationships/font" Target="fonts/MontserratMedium-regular.fntdata"/><Relationship Id="rId19" Type="http://schemas.openxmlformats.org/officeDocument/2006/relationships/slide" Target="slides/slide15.xml"/><Relationship Id="rId43" Type="http://schemas.openxmlformats.org/officeDocument/2006/relationships/slide" Target="slides/slide39.xml"/><Relationship Id="rId48" Type="http://schemas.openxmlformats.org/officeDocument/2006/relationships/slide" Target="slides/slide44.xml"/><Relationship Id="rId30" Type="http://schemas.openxmlformats.org/officeDocument/2006/relationships/slide" Target="slides/slide26.xml"/><Relationship Id="rId35" Type="http://schemas.openxmlformats.org/officeDocument/2006/relationships/slide" Target="slides/slide31.xml"/><Relationship Id="rId64" Type="http://schemas.openxmlformats.org/officeDocument/2006/relationships/font" Target="fonts/MontserratMedium-boldItalic.fntdata"/><Relationship Id="rId22" Type="http://schemas.openxmlformats.org/officeDocument/2006/relationships/slide" Target="slides/slide18.xml"/><Relationship Id="rId27" Type="http://schemas.openxmlformats.org/officeDocument/2006/relationships/slide" Target="slides/slide23.xml"/><Relationship Id="rId56" Type="http://schemas.openxmlformats.org/officeDocument/2006/relationships/slide" Target="slides/slide52.xml"/><Relationship Id="rId14" Type="http://schemas.openxmlformats.org/officeDocument/2006/relationships/slide" Target="slides/slide10.xml"/><Relationship Id="rId69" Type="http://schemas.openxmlformats.org/officeDocument/2006/relationships/customXml" Target="../customXml/item3.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 Id="rId46" Type="http://schemas.openxmlformats.org/officeDocument/2006/relationships/slide" Target="slides/slide42.xml"/><Relationship Id="rId33" Type="http://schemas.openxmlformats.org/officeDocument/2006/relationships/slide" Target="slides/slide29.xml"/><Relationship Id="rId38" Type="http://schemas.openxmlformats.org/officeDocument/2006/relationships/slide" Target="slides/slide34.xml"/><Relationship Id="rId25" Type="http://schemas.openxmlformats.org/officeDocument/2006/relationships/slide" Target="slides/slide21.xml"/><Relationship Id="rId12" Type="http://schemas.openxmlformats.org/officeDocument/2006/relationships/slide" Target="slides/slide8.xml"/><Relationship Id="rId59" Type="http://schemas.openxmlformats.org/officeDocument/2006/relationships/font" Target="fonts/Montserrat-italic.fntdata"/><Relationship Id="rId17" Type="http://schemas.openxmlformats.org/officeDocument/2006/relationships/slide" Target="slides/slide13.xml"/><Relationship Id="rId67" Type="http://schemas.openxmlformats.org/officeDocument/2006/relationships/customXml" Target="../customXml/item1.xml"/><Relationship Id="rId41" Type="http://schemas.openxmlformats.org/officeDocument/2006/relationships/slide" Target="slides/slide37.xml"/><Relationship Id="rId62" Type="http://schemas.openxmlformats.org/officeDocument/2006/relationships/font" Target="fonts/MontserratMedium-bold.fntdata"/><Relationship Id="rId20" Type="http://schemas.openxmlformats.org/officeDocument/2006/relationships/slide" Target="slides/slide16.xml"/><Relationship Id="rId54" Type="http://schemas.openxmlformats.org/officeDocument/2006/relationships/slide" Target="slides/slide50.xml"/><Relationship Id="rId1" Type="http://schemas.openxmlformats.org/officeDocument/2006/relationships/theme" Target="theme/theme1.xml"/><Relationship Id="rId6" Type="http://schemas.openxmlformats.org/officeDocument/2006/relationships/slide" Target="slides/slide2.xml"/><Relationship Id="rId49" Type="http://schemas.openxmlformats.org/officeDocument/2006/relationships/slide" Target="slides/slide45.xml"/><Relationship Id="rId36" Type="http://schemas.openxmlformats.org/officeDocument/2006/relationships/slide" Target="slides/slide32.xml"/><Relationship Id="rId23" Type="http://schemas.openxmlformats.org/officeDocument/2006/relationships/slide" Target="slides/slide19.xml"/><Relationship Id="rId28" Type="http://schemas.openxmlformats.org/officeDocument/2006/relationships/slide" Target="slides/slide24.xml"/><Relationship Id="rId57" Type="http://schemas.openxmlformats.org/officeDocument/2006/relationships/font" Target="fonts/Montserrat-regular.fntdata"/><Relationship Id="rId15" Type="http://schemas.openxmlformats.org/officeDocument/2006/relationships/slide" Target="slides/slide11.xml"/><Relationship Id="rId44" Type="http://schemas.openxmlformats.org/officeDocument/2006/relationships/slide" Target="slides/slide40.xml"/><Relationship Id="rId31" Type="http://schemas.openxmlformats.org/officeDocument/2006/relationships/slide" Target="slides/slide27.xml"/><Relationship Id="rId65" Type="http://schemas.openxmlformats.org/officeDocument/2006/relationships/font" Target="fonts/ArialBlack-regular.fntdata"/><Relationship Id="rId60" Type="http://schemas.openxmlformats.org/officeDocument/2006/relationships/font" Target="fonts/Montserrat-boldItalic.fntdata"/><Relationship Id="rId52" Type="http://schemas.openxmlformats.org/officeDocument/2006/relationships/slide" Target="slides/slide48.xml"/><Relationship Id="rId10" Type="http://schemas.openxmlformats.org/officeDocument/2006/relationships/slide" Target="slides/slide6.xml"/><Relationship Id="rId4" Type="http://schemas.openxmlformats.org/officeDocument/2006/relationships/notesMaster" Target="notesMasters/notesMaster1.xml"/><Relationship Id="rId9" Type="http://schemas.openxmlformats.org/officeDocument/2006/relationships/slide" Target="slides/slide5.xml"/><Relationship Id="rId39" Type="http://schemas.openxmlformats.org/officeDocument/2006/relationships/slide" Target="slides/slide35.xml"/><Relationship Id="rId13" Type="http://schemas.openxmlformats.org/officeDocument/2006/relationships/slide" Target="slides/slide9.xml"/><Relationship Id="rId18" Type="http://schemas.openxmlformats.org/officeDocument/2006/relationships/slide" Target="slides/slide14.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3">
  <p:cSld name="Layout_3">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54"/>
          <p:cNvSpPr txBox="1"/>
          <p:nvPr>
            <p:ph idx="1"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chemeClr val="lt1"/>
              </a:buClr>
              <a:buSzPts val="1050"/>
              <a:buFont typeface="Arial"/>
              <a:buNone/>
              <a:defRPr b="0" i="0" sz="1050" u="none" cap="none" strike="noStrike">
                <a:solidFill>
                  <a:schemeClr val="lt1"/>
                </a:solidFill>
                <a:latin typeface="Montserrat Medium"/>
                <a:ea typeface="Montserrat Medium"/>
                <a:cs typeface="Montserrat Medium"/>
                <a:sym typeface="Montserrat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4"/>
          <p:cNvSpPr txBox="1"/>
          <p:nvPr>
            <p:ph idx="2" type="body"/>
          </p:nvPr>
        </p:nvSpPr>
        <p:spPr>
          <a:xfrm>
            <a:off x="1634451" y="2295927"/>
            <a:ext cx="8661274" cy="18162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7200"/>
              <a:buFont typeface="Arial"/>
              <a:buNone/>
              <a:defRPr b="1" i="0" sz="7200" u="none" cap="none" strike="noStrike">
                <a:solidFill>
                  <a:schemeClr val="lt1"/>
                </a:solidFill>
                <a:latin typeface="Montserrat"/>
                <a:ea typeface="Montserrat"/>
                <a:cs typeface="Montserrat"/>
                <a:sym typeface="Montserrat"/>
              </a:defRPr>
            </a:lvl1pPr>
            <a:lvl2pPr indent="-431800" lvl="1" marL="914400" marR="0" rtl="0" algn="l">
              <a:lnSpc>
                <a:spcPct val="90000"/>
              </a:lnSpc>
              <a:spcBef>
                <a:spcPts val="5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54"/>
          <p:cNvSpPr txBox="1"/>
          <p:nvPr>
            <p:ph idx="3" type="body"/>
          </p:nvPr>
        </p:nvSpPr>
        <p:spPr>
          <a:xfrm>
            <a:off x="1634452" y="1946038"/>
            <a:ext cx="6010507" cy="31936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600"/>
              <a:buFont typeface="Arial"/>
              <a:buNone/>
              <a:defRPr b="1" i="0" sz="1600" u="none" cap="none" strike="noStrike">
                <a:solidFill>
                  <a:schemeClr val="lt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54"/>
          <p:cNvSpPr/>
          <p:nvPr/>
        </p:nvSpPr>
        <p:spPr>
          <a:xfrm>
            <a:off x="10001250" y="6100762"/>
            <a:ext cx="1009650" cy="161925"/>
          </a:xfrm>
          <a:prstGeom prst="rect">
            <a:avLst/>
          </a:prstGeom>
          <a:solidFill>
            <a:srgbClr val="333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1">
  <p:cSld name="Layout_1">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55"/>
          <p:cNvSpPr txBox="1"/>
          <p:nvPr>
            <p:ph idx="1" type="body"/>
          </p:nvPr>
        </p:nvSpPr>
        <p:spPr>
          <a:xfrm>
            <a:off x="1785060" y="1442054"/>
            <a:ext cx="8915514" cy="7078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4400"/>
              <a:buFont typeface="Arial"/>
              <a:buNone/>
              <a:defRPr b="1" i="0" sz="4400" u="none" cap="none" strike="noStrike">
                <a:solidFill>
                  <a:srgbClr val="3F3F3F"/>
                </a:solidFill>
                <a:latin typeface="Montserrat"/>
                <a:ea typeface="Montserrat"/>
                <a:cs typeface="Montserrat"/>
                <a:sym typeface="Montserrat"/>
              </a:defRPr>
            </a:lvl1pPr>
            <a:lvl2pPr indent="-431800" lvl="1" marL="914400" marR="0" rtl="0" algn="l">
              <a:lnSpc>
                <a:spcPct val="90000"/>
              </a:lnSpc>
              <a:spcBef>
                <a:spcPts val="5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55"/>
          <p:cNvSpPr txBox="1"/>
          <p:nvPr>
            <p:ph idx="2" type="body"/>
          </p:nvPr>
        </p:nvSpPr>
        <p:spPr>
          <a:xfrm>
            <a:off x="1785060" y="929353"/>
            <a:ext cx="4628097" cy="33103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E51E3C"/>
              </a:buClr>
              <a:buSzPts val="2000"/>
              <a:buFont typeface="Arial"/>
              <a:buNone/>
              <a:defRPr b="1" i="0" sz="2000" u="none" cap="none" strike="noStrike">
                <a:solidFill>
                  <a:srgbClr val="E51E3C"/>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55"/>
          <p:cNvSpPr txBox="1"/>
          <p:nvPr>
            <p:ph idx="3" type="body"/>
          </p:nvPr>
        </p:nvSpPr>
        <p:spPr>
          <a:xfrm>
            <a:off x="1784350" y="2331605"/>
            <a:ext cx="8915514" cy="27215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595959"/>
              </a:buClr>
              <a:buSzPts val="2400"/>
              <a:buFont typeface="Arial"/>
              <a:buNone/>
              <a:defRPr b="0" i="0" sz="2400" u="none" cap="none" strike="noStrike">
                <a:solidFill>
                  <a:srgbClr val="595959"/>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55"/>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7F7F7F"/>
              </a:buClr>
              <a:buSzPts val="1050"/>
              <a:buFont typeface="Arial"/>
              <a:buNone/>
              <a:defRPr b="0" i="0" sz="1050" u="none" cap="none" strike="noStrike">
                <a:solidFill>
                  <a:srgbClr val="7F7F7F"/>
                </a:solidFill>
                <a:latin typeface="Montserrat Medium"/>
                <a:ea typeface="Montserrat Medium"/>
                <a:cs typeface="Montserrat Medium"/>
                <a:sym typeface="Montserrat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55"/>
          <p:cNvSpPr/>
          <p:nvPr/>
        </p:nvSpPr>
        <p:spPr>
          <a:xfrm>
            <a:off x="10010693" y="5804452"/>
            <a:ext cx="1709530" cy="62492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2">
  <p:cSld name="Layout_2">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56"/>
          <p:cNvSpPr/>
          <p:nvPr/>
        </p:nvSpPr>
        <p:spPr>
          <a:xfrm>
            <a:off x="7408189" y="0"/>
            <a:ext cx="1146875" cy="685799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56"/>
          <p:cNvSpPr/>
          <p:nvPr>
            <p:ph idx="2" type="pic"/>
          </p:nvPr>
        </p:nvSpPr>
        <p:spPr>
          <a:xfrm>
            <a:off x="8555063" y="1"/>
            <a:ext cx="3636935" cy="6858000"/>
          </a:xfrm>
          <a:prstGeom prst="rect">
            <a:avLst/>
          </a:prstGeom>
          <a:noFill/>
          <a:ln>
            <a:noFill/>
          </a:ln>
        </p:spPr>
      </p:sp>
      <p:pic>
        <p:nvPicPr>
          <p:cNvPr id="24" name="Google Shape;24;p56"/>
          <p:cNvPicPr preferRelativeResize="0"/>
          <p:nvPr/>
        </p:nvPicPr>
        <p:blipFill rotWithShape="1">
          <a:blip r:embed="rId3">
            <a:alphaModFix/>
          </a:blip>
          <a:srcRect b="0" l="0" r="0" t="0"/>
          <a:stretch/>
        </p:blipFill>
        <p:spPr>
          <a:xfrm>
            <a:off x="9621485" y="5652000"/>
            <a:ext cx="1783316" cy="600900"/>
          </a:xfrm>
          <a:prstGeom prst="rect">
            <a:avLst/>
          </a:prstGeom>
          <a:noFill/>
          <a:ln>
            <a:noFill/>
          </a:ln>
        </p:spPr>
      </p:pic>
      <p:sp>
        <p:nvSpPr>
          <p:cNvPr id="25" name="Google Shape;25;p56"/>
          <p:cNvSpPr txBox="1"/>
          <p:nvPr>
            <p:ph idx="1" type="body"/>
          </p:nvPr>
        </p:nvSpPr>
        <p:spPr>
          <a:xfrm>
            <a:off x="1634451" y="1271183"/>
            <a:ext cx="5310045" cy="9561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3600"/>
              <a:buFont typeface="Arial"/>
              <a:buNone/>
              <a:defRPr b="1" i="0" sz="3600" u="none" cap="none" strike="noStrike">
                <a:solidFill>
                  <a:srgbClr val="3F3F3F"/>
                </a:solidFill>
                <a:latin typeface="Montserrat"/>
                <a:ea typeface="Montserrat"/>
                <a:cs typeface="Montserrat"/>
                <a:sym typeface="Montserrat"/>
              </a:defRPr>
            </a:lvl1pPr>
            <a:lvl2pPr indent="-431800" lvl="1" marL="914400" marR="0" rtl="0" algn="l">
              <a:lnSpc>
                <a:spcPct val="90000"/>
              </a:lnSpc>
              <a:spcBef>
                <a:spcPts val="5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56"/>
          <p:cNvSpPr txBox="1"/>
          <p:nvPr>
            <p:ph idx="3" type="body"/>
          </p:nvPr>
        </p:nvSpPr>
        <p:spPr>
          <a:xfrm>
            <a:off x="1634452" y="908064"/>
            <a:ext cx="3496729" cy="3412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E51E3C"/>
              </a:buClr>
              <a:buSzPts val="1600"/>
              <a:buFont typeface="Arial"/>
              <a:buNone/>
              <a:defRPr b="1" i="0" sz="1600" u="none" cap="none" strike="noStrike">
                <a:solidFill>
                  <a:srgbClr val="E51E3C"/>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56"/>
          <p:cNvSpPr txBox="1"/>
          <p:nvPr>
            <p:ph idx="4" type="body"/>
          </p:nvPr>
        </p:nvSpPr>
        <p:spPr>
          <a:xfrm>
            <a:off x="1633741" y="2433140"/>
            <a:ext cx="6502869" cy="4060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30000"/>
              </a:lnSpc>
              <a:spcBef>
                <a:spcPts val="1000"/>
              </a:spcBef>
              <a:spcAft>
                <a:spcPts val="0"/>
              </a:spcAft>
              <a:buClr>
                <a:srgbClr val="595959"/>
              </a:buClr>
              <a:buSzPts val="2000"/>
              <a:buFont typeface="Arial"/>
              <a:buNone/>
              <a:defRPr b="0" i="0" sz="2000" u="none" cap="none" strike="noStrike">
                <a:solidFill>
                  <a:srgbClr val="595959"/>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56"/>
          <p:cNvSpPr txBox="1"/>
          <p:nvPr>
            <p:ph idx="5"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7F7F7F"/>
              </a:buClr>
              <a:buSzPts val="1050"/>
              <a:buFont typeface="Arial"/>
              <a:buNone/>
              <a:defRPr b="0" i="0" sz="1050" u="none" cap="none" strike="noStrike">
                <a:solidFill>
                  <a:srgbClr val="7F7F7F"/>
                </a:solidFill>
                <a:latin typeface="Montserrat Medium"/>
                <a:ea typeface="Montserrat Medium"/>
                <a:cs typeface="Montserrat Medium"/>
                <a:sym typeface="Montserrat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4">
  <p:cSld name="Layout_4">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57"/>
          <p:cNvSpPr/>
          <p:nvPr>
            <p:ph idx="2" type="pic"/>
          </p:nvPr>
        </p:nvSpPr>
        <p:spPr>
          <a:xfrm>
            <a:off x="4111200" y="1"/>
            <a:ext cx="8080800" cy="6858000"/>
          </a:xfrm>
          <a:prstGeom prst="rect">
            <a:avLst/>
          </a:prstGeom>
          <a:noFill/>
          <a:ln>
            <a:noFill/>
          </a:ln>
        </p:spPr>
      </p:sp>
      <p:sp>
        <p:nvSpPr>
          <p:cNvPr id="31" name="Google Shape;31;p57"/>
          <p:cNvSpPr txBox="1"/>
          <p:nvPr>
            <p:ph idx="1" type="body"/>
          </p:nvPr>
        </p:nvSpPr>
        <p:spPr>
          <a:xfrm rot="-5400000">
            <a:off x="-195445" y="2973741"/>
            <a:ext cx="1367759" cy="22405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chemeClr val="lt1"/>
              </a:buClr>
              <a:buSzPts val="1050"/>
              <a:buFont typeface="Arial"/>
              <a:buNone/>
              <a:defRPr b="0" i="0" sz="1050" u="none" cap="none" strike="noStrike">
                <a:solidFill>
                  <a:schemeClr val="lt1"/>
                </a:solidFill>
                <a:latin typeface="Montserrat Medium"/>
                <a:ea typeface="Montserrat Medium"/>
                <a:cs typeface="Montserrat Medium"/>
                <a:sym typeface="Montserrat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7"/>
          <p:cNvSpPr txBox="1"/>
          <p:nvPr>
            <p:ph idx="3" type="body"/>
          </p:nvPr>
        </p:nvSpPr>
        <p:spPr>
          <a:xfrm>
            <a:off x="865189" y="2063631"/>
            <a:ext cx="3040877" cy="10000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600"/>
              <a:buFont typeface="Arial"/>
              <a:buNone/>
              <a:defRPr b="1" i="0" sz="3600" u="none" cap="none" strike="noStrike">
                <a:solidFill>
                  <a:schemeClr val="lt1"/>
                </a:solidFill>
                <a:latin typeface="Montserrat"/>
                <a:ea typeface="Montserrat"/>
                <a:cs typeface="Montserrat"/>
                <a:sym typeface="Montserrat"/>
              </a:defRPr>
            </a:lvl1pPr>
            <a:lvl2pPr indent="-431800" lvl="1" marL="914400" marR="0" rtl="0" algn="l">
              <a:lnSpc>
                <a:spcPct val="90000"/>
              </a:lnSpc>
              <a:spcBef>
                <a:spcPts val="5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7"/>
          <p:cNvSpPr txBox="1"/>
          <p:nvPr>
            <p:ph idx="4" type="body"/>
          </p:nvPr>
        </p:nvSpPr>
        <p:spPr>
          <a:xfrm>
            <a:off x="865189" y="3429000"/>
            <a:ext cx="2981286" cy="117325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57"/>
          <p:cNvSpPr/>
          <p:nvPr/>
        </p:nvSpPr>
        <p:spPr>
          <a:xfrm>
            <a:off x="4111200" y="0"/>
            <a:ext cx="8080800" cy="6858001"/>
          </a:xfrm>
          <a:prstGeom prst="rect">
            <a:avLst/>
          </a:prstGeom>
          <a:solidFill>
            <a:schemeClr val="dk1">
              <a:alpha val="49803"/>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8">
  <p:cSld name="Layout_8">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8"/>
          <p:cNvSpPr/>
          <p:nvPr/>
        </p:nvSpPr>
        <p:spPr>
          <a:xfrm>
            <a:off x="6679769" y="1652153"/>
            <a:ext cx="915811" cy="355369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58"/>
          <p:cNvSpPr/>
          <p:nvPr>
            <p:ph idx="2" type="pic"/>
          </p:nvPr>
        </p:nvSpPr>
        <p:spPr>
          <a:xfrm>
            <a:off x="1252800" y="1239865"/>
            <a:ext cx="5426969" cy="5060922"/>
          </a:xfrm>
          <a:prstGeom prst="rect">
            <a:avLst/>
          </a:prstGeom>
          <a:noFill/>
          <a:ln>
            <a:noFill/>
          </a:ln>
        </p:spPr>
      </p:sp>
      <p:sp>
        <p:nvSpPr>
          <p:cNvPr id="38" name="Google Shape;38;p58"/>
          <p:cNvSpPr txBox="1"/>
          <p:nvPr>
            <p:ph idx="1" type="body"/>
          </p:nvPr>
        </p:nvSpPr>
        <p:spPr>
          <a:xfrm rot="-5400000">
            <a:off x="-195445" y="2691537"/>
            <a:ext cx="1367759" cy="22405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7F7F7F"/>
              </a:buClr>
              <a:buSzPts val="1050"/>
              <a:buFont typeface="Arial"/>
              <a:buNone/>
              <a:defRPr b="0" i="0" sz="1050" u="none" cap="none" strike="noStrike">
                <a:solidFill>
                  <a:srgbClr val="7F7F7F"/>
                </a:solidFill>
                <a:latin typeface="Montserrat Medium"/>
                <a:ea typeface="Montserrat Medium"/>
                <a:cs typeface="Montserrat Medium"/>
                <a:sym typeface="Montserrat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58"/>
          <p:cNvSpPr txBox="1"/>
          <p:nvPr>
            <p:ph idx="3" type="body"/>
          </p:nvPr>
        </p:nvSpPr>
        <p:spPr>
          <a:xfrm>
            <a:off x="7083300" y="1652153"/>
            <a:ext cx="4133806" cy="833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2800"/>
              <a:buFont typeface="Arial"/>
              <a:buNone/>
              <a:defRPr b="1" i="0" sz="2800" u="none" cap="none" strike="noStrike">
                <a:solidFill>
                  <a:srgbClr val="3F3F3F"/>
                </a:solidFill>
                <a:latin typeface="Montserrat"/>
                <a:ea typeface="Montserrat"/>
                <a:cs typeface="Montserrat"/>
                <a:sym typeface="Montserrat"/>
              </a:defRPr>
            </a:lvl1pPr>
            <a:lvl2pPr indent="-431800" lvl="1" marL="914400" marR="0" rtl="0" algn="l">
              <a:lnSpc>
                <a:spcPct val="90000"/>
              </a:lnSpc>
              <a:spcBef>
                <a:spcPts val="5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58"/>
          <p:cNvSpPr txBox="1"/>
          <p:nvPr>
            <p:ph idx="4" type="body"/>
          </p:nvPr>
        </p:nvSpPr>
        <p:spPr>
          <a:xfrm>
            <a:off x="7099476" y="1237106"/>
            <a:ext cx="4006716" cy="262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E51E3C"/>
              </a:buClr>
              <a:buSzPts val="1600"/>
              <a:buFont typeface="Arial"/>
              <a:buNone/>
              <a:defRPr b="1" i="0" sz="1600" u="none" cap="none" strike="noStrike">
                <a:solidFill>
                  <a:srgbClr val="E51E3C"/>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58"/>
          <p:cNvSpPr txBox="1"/>
          <p:nvPr>
            <p:ph idx="5" type="body"/>
          </p:nvPr>
        </p:nvSpPr>
        <p:spPr>
          <a:xfrm>
            <a:off x="7082726" y="2803563"/>
            <a:ext cx="4133806" cy="240228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595959"/>
              </a:buClr>
              <a:buSzPts val="2000"/>
              <a:buFont typeface="Arial"/>
              <a:buNone/>
              <a:defRPr b="0" i="0" sz="2000" u="none" cap="none" strike="noStrike">
                <a:solidFill>
                  <a:srgbClr val="595959"/>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58"/>
          <p:cNvSpPr/>
          <p:nvPr/>
        </p:nvSpPr>
        <p:spPr>
          <a:xfrm>
            <a:off x="10353674" y="6138862"/>
            <a:ext cx="804863" cy="1619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e Título">
  <p:cSld name="Imagem e Título">
    <p:spTree>
      <p:nvGrpSpPr>
        <p:cNvPr id="43" name="Shape 43"/>
        <p:cNvGrpSpPr/>
        <p:nvPr/>
      </p:nvGrpSpPr>
      <p:grpSpPr>
        <a:xfrm>
          <a:off x="0" y="0"/>
          <a:ext cx="0" cy="0"/>
          <a:chOff x="0" y="0"/>
          <a:chExt cx="0" cy="0"/>
        </a:xfrm>
      </p:grpSpPr>
      <p:pic>
        <p:nvPicPr>
          <p:cNvPr id="44" name="Google Shape;44;p59"/>
          <p:cNvPicPr preferRelativeResize="0"/>
          <p:nvPr/>
        </p:nvPicPr>
        <p:blipFill rotWithShape="1">
          <a:blip r:embed="rId2">
            <a:alphaModFix/>
          </a:blip>
          <a:srcRect b="0" l="0" r="0" t="0"/>
          <a:stretch/>
        </p:blipFill>
        <p:spPr>
          <a:xfrm>
            <a:off x="1" y="0"/>
            <a:ext cx="12191997" cy="6857999"/>
          </a:xfrm>
          <a:prstGeom prst="rect">
            <a:avLst/>
          </a:prstGeom>
          <a:noFill/>
          <a:ln>
            <a:noFill/>
          </a:ln>
        </p:spPr>
      </p:pic>
      <p:sp>
        <p:nvSpPr>
          <p:cNvPr id="45" name="Google Shape;45;p59"/>
          <p:cNvSpPr txBox="1"/>
          <p:nvPr>
            <p:ph type="title"/>
          </p:nvPr>
        </p:nvSpPr>
        <p:spPr>
          <a:xfrm>
            <a:off x="8255000" y="1757363"/>
            <a:ext cx="3556000" cy="10223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2A2E33"/>
              </a:buClr>
              <a:buSzPts val="3200"/>
              <a:buFont typeface="Arial Black"/>
              <a:buNone/>
              <a:defRPr b="0" i="0" sz="3200" u="none" cap="none" strike="noStrike">
                <a:solidFill>
                  <a:srgbClr val="2A2E33"/>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59"/>
          <p:cNvSpPr txBox="1"/>
          <p:nvPr>
            <p:ph idx="1" type="body"/>
          </p:nvPr>
        </p:nvSpPr>
        <p:spPr>
          <a:xfrm>
            <a:off x="8255000" y="2997200"/>
            <a:ext cx="3556000" cy="2819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2A2E33"/>
              </a:buClr>
              <a:buSzPts val="2800"/>
              <a:buFont typeface="Arial"/>
              <a:buChar char="•"/>
              <a:defRPr b="0" i="0" sz="2800" u="none" cap="none" strike="noStrike">
                <a:solidFill>
                  <a:srgbClr val="2A2E33"/>
                </a:solidFill>
                <a:latin typeface="Calibri"/>
                <a:ea typeface="Calibri"/>
                <a:cs typeface="Calibri"/>
                <a:sym typeface="Calibri"/>
              </a:defRPr>
            </a:lvl1pPr>
            <a:lvl2pPr indent="-381000" lvl="1" marL="914400" marR="0" rtl="0" algn="l">
              <a:lnSpc>
                <a:spcPct val="90000"/>
              </a:lnSpc>
              <a:spcBef>
                <a:spcPts val="500"/>
              </a:spcBef>
              <a:spcAft>
                <a:spcPts val="0"/>
              </a:spcAft>
              <a:buClr>
                <a:srgbClr val="2A2E33"/>
              </a:buClr>
              <a:buSzPts val="2400"/>
              <a:buFont typeface="Arial"/>
              <a:buChar char="•"/>
              <a:defRPr b="0" i="0" sz="2400" u="none" cap="none" strike="noStrike">
                <a:solidFill>
                  <a:srgbClr val="2A2E33"/>
                </a:solidFill>
                <a:latin typeface="Calibri"/>
                <a:ea typeface="Calibri"/>
                <a:cs typeface="Calibri"/>
                <a:sym typeface="Calibri"/>
              </a:defRPr>
            </a:lvl2pPr>
            <a:lvl3pPr indent="-355600" lvl="2" marL="1371600" marR="0" rtl="0" algn="l">
              <a:lnSpc>
                <a:spcPct val="90000"/>
              </a:lnSpc>
              <a:spcBef>
                <a:spcPts val="500"/>
              </a:spcBef>
              <a:spcAft>
                <a:spcPts val="0"/>
              </a:spcAft>
              <a:buClr>
                <a:srgbClr val="2A2E33"/>
              </a:buClr>
              <a:buSzPts val="2000"/>
              <a:buFont typeface="Arial"/>
              <a:buChar char="•"/>
              <a:defRPr b="0" i="0" sz="2000" u="none" cap="none" strike="noStrike">
                <a:solidFill>
                  <a:srgbClr val="2A2E33"/>
                </a:solidFill>
                <a:latin typeface="Calibri"/>
                <a:ea typeface="Calibri"/>
                <a:cs typeface="Calibri"/>
                <a:sym typeface="Calibri"/>
              </a:defRPr>
            </a:lvl3pPr>
            <a:lvl4pPr indent="-342900" lvl="3" marL="1828800" marR="0" rtl="0" algn="l">
              <a:lnSpc>
                <a:spcPct val="90000"/>
              </a:lnSpc>
              <a:spcBef>
                <a:spcPts val="500"/>
              </a:spcBef>
              <a:spcAft>
                <a:spcPts val="0"/>
              </a:spcAft>
              <a:buClr>
                <a:srgbClr val="2A2E33"/>
              </a:buClr>
              <a:buSzPts val="1800"/>
              <a:buFont typeface="Arial"/>
              <a:buChar char="•"/>
              <a:defRPr b="0" i="0" sz="1800" u="none" cap="none" strike="noStrike">
                <a:solidFill>
                  <a:srgbClr val="2A2E33"/>
                </a:solidFill>
                <a:latin typeface="Calibri"/>
                <a:ea typeface="Calibri"/>
                <a:cs typeface="Calibri"/>
                <a:sym typeface="Calibri"/>
              </a:defRPr>
            </a:lvl4pPr>
            <a:lvl5pPr indent="-342900" lvl="4" marL="2286000" marR="0" rtl="0" algn="l">
              <a:lnSpc>
                <a:spcPct val="90000"/>
              </a:lnSpc>
              <a:spcBef>
                <a:spcPts val="500"/>
              </a:spcBef>
              <a:spcAft>
                <a:spcPts val="0"/>
              </a:spcAft>
              <a:buClr>
                <a:srgbClr val="2A2E33"/>
              </a:buClr>
              <a:buSzPts val="1800"/>
              <a:buFont typeface="Arial"/>
              <a:buChar char="•"/>
              <a:defRPr b="0" i="0" sz="1800" u="none" cap="none" strike="noStrike">
                <a:solidFill>
                  <a:srgbClr val="2A2E3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59"/>
          <p:cNvSpPr txBox="1"/>
          <p:nvPr>
            <p:ph idx="10" type="dt"/>
          </p:nvPr>
        </p:nvSpPr>
        <p:spPr>
          <a:xfrm>
            <a:off x="4165600" y="6154737"/>
            <a:ext cx="15240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2A2E3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59"/>
          <p:cNvSpPr txBox="1"/>
          <p:nvPr>
            <p:ph idx="11" type="ftr"/>
          </p:nvPr>
        </p:nvSpPr>
        <p:spPr>
          <a:xfrm>
            <a:off x="6324600" y="6154737"/>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2A2E3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59"/>
          <p:cNvSpPr txBox="1"/>
          <p:nvPr>
            <p:ph idx="12" type="sldNum"/>
          </p:nvPr>
        </p:nvSpPr>
        <p:spPr>
          <a:xfrm>
            <a:off x="11074400" y="6154737"/>
            <a:ext cx="736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2A2E33"/>
                </a:solidFill>
                <a:latin typeface="Calibri"/>
                <a:ea typeface="Calibri"/>
                <a:cs typeface="Calibri"/>
                <a:sym typeface="Calibri"/>
              </a:defRPr>
            </a:lvl1pPr>
            <a:lvl2pPr indent="0" lvl="1" marL="0" marR="0" rtl="0" algn="l">
              <a:spcBef>
                <a:spcPts val="0"/>
              </a:spcBef>
              <a:buNone/>
              <a:defRPr b="0" i="0" sz="1800" u="none" cap="none" strike="noStrike">
                <a:solidFill>
                  <a:srgbClr val="2A2E33"/>
                </a:solidFill>
                <a:latin typeface="Calibri"/>
                <a:ea typeface="Calibri"/>
                <a:cs typeface="Calibri"/>
                <a:sym typeface="Calibri"/>
              </a:defRPr>
            </a:lvl2pPr>
            <a:lvl3pPr indent="0" lvl="2" marL="0" marR="0" rtl="0" algn="l">
              <a:spcBef>
                <a:spcPts val="0"/>
              </a:spcBef>
              <a:buNone/>
              <a:defRPr b="0" i="0" sz="1800" u="none" cap="none" strike="noStrike">
                <a:solidFill>
                  <a:srgbClr val="2A2E33"/>
                </a:solidFill>
                <a:latin typeface="Calibri"/>
                <a:ea typeface="Calibri"/>
                <a:cs typeface="Calibri"/>
                <a:sym typeface="Calibri"/>
              </a:defRPr>
            </a:lvl3pPr>
            <a:lvl4pPr indent="0" lvl="3" marL="0" marR="0" rtl="0" algn="l">
              <a:spcBef>
                <a:spcPts val="0"/>
              </a:spcBef>
              <a:buNone/>
              <a:defRPr b="0" i="0" sz="1800" u="none" cap="none" strike="noStrike">
                <a:solidFill>
                  <a:srgbClr val="2A2E33"/>
                </a:solidFill>
                <a:latin typeface="Calibri"/>
                <a:ea typeface="Calibri"/>
                <a:cs typeface="Calibri"/>
                <a:sym typeface="Calibri"/>
              </a:defRPr>
            </a:lvl4pPr>
            <a:lvl5pPr indent="0" lvl="4" marL="0" marR="0" rtl="0" algn="l">
              <a:spcBef>
                <a:spcPts val="0"/>
              </a:spcBef>
              <a:buNone/>
              <a:defRPr b="0" i="0" sz="1800" u="none" cap="none" strike="noStrike">
                <a:solidFill>
                  <a:srgbClr val="2A2E33"/>
                </a:solidFill>
                <a:latin typeface="Calibri"/>
                <a:ea typeface="Calibri"/>
                <a:cs typeface="Calibri"/>
                <a:sym typeface="Calibri"/>
              </a:defRPr>
            </a:lvl5pPr>
            <a:lvl6pPr indent="0" lvl="5" marL="0" marR="0" rtl="0" algn="l">
              <a:spcBef>
                <a:spcPts val="0"/>
              </a:spcBef>
              <a:buNone/>
              <a:defRPr b="0" i="0" sz="1800" u="none" cap="none" strike="noStrike">
                <a:solidFill>
                  <a:srgbClr val="2A2E33"/>
                </a:solidFill>
                <a:latin typeface="Calibri"/>
                <a:ea typeface="Calibri"/>
                <a:cs typeface="Calibri"/>
                <a:sym typeface="Calibri"/>
              </a:defRPr>
            </a:lvl6pPr>
            <a:lvl7pPr indent="0" lvl="6" marL="0" marR="0" rtl="0" algn="l">
              <a:spcBef>
                <a:spcPts val="0"/>
              </a:spcBef>
              <a:buNone/>
              <a:defRPr b="0" i="0" sz="1800" u="none" cap="none" strike="noStrike">
                <a:solidFill>
                  <a:srgbClr val="2A2E33"/>
                </a:solidFill>
                <a:latin typeface="Calibri"/>
                <a:ea typeface="Calibri"/>
                <a:cs typeface="Calibri"/>
                <a:sym typeface="Calibri"/>
              </a:defRPr>
            </a:lvl7pPr>
            <a:lvl8pPr indent="0" lvl="7" marL="0" marR="0" rtl="0" algn="l">
              <a:spcBef>
                <a:spcPts val="0"/>
              </a:spcBef>
              <a:buNone/>
              <a:defRPr b="0" i="0" sz="1800" u="none" cap="none" strike="noStrike">
                <a:solidFill>
                  <a:srgbClr val="2A2E33"/>
                </a:solidFill>
                <a:latin typeface="Calibri"/>
                <a:ea typeface="Calibri"/>
                <a:cs typeface="Calibri"/>
                <a:sym typeface="Calibri"/>
              </a:defRPr>
            </a:lvl8pPr>
            <a:lvl9pPr indent="0" lvl="8" marL="0" marR="0" rtl="0" algn="l">
              <a:spcBef>
                <a:spcPts val="0"/>
              </a:spcBef>
              <a:buNone/>
              <a:defRPr b="0" i="0" sz="1800" u="none" cap="none" strike="noStrike">
                <a:solidFill>
                  <a:srgbClr val="2A2E33"/>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
        <p:nvSpPr>
          <p:cNvPr id="50" name="Google Shape;50;p59"/>
          <p:cNvSpPr/>
          <p:nvPr>
            <p:ph idx="2" type="pic"/>
          </p:nvPr>
        </p:nvSpPr>
        <p:spPr>
          <a:xfrm>
            <a:off x="965200" y="1543050"/>
            <a:ext cx="6248400" cy="4273549"/>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eveloper.mozilla.org/pt-BR/docs/Web/JavaScript/Guide/Expressions_and_operators"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eveloper.mozilla.org/pt-BR/docs/Web/JavaScript/Guide/Expressions_and_operators"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eveloper.mozilla.org/pt-BR/docs/Web/JavaScript/Guide/Expressions_and_operators" TargetMode="Externa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eveloper.mozilla.org/pt-BR/docs/Web/JavaScript/Guide/Expressions_and_operators"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eveloper.mozilla.org/pt-BR/docs/Web/JavaScript/Reference/Global_Objects/Array"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developer.mozilla.org/pt-BR/docs/Web/JavaScript/Guide/Functions" TargetMode="Externa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eveloper.mozilla.org/pt-BR/docs/Web/JavaScript/Guide/Functions" TargetMode="Externa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developer.mozilla.org/pt-BR/docs/Web/JavaScript/Guide/Numbers_and_dates" TargetMode="Externa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eveloper.mozilla.org/pt-BR/docs/Learn/JavaScript/First_steps/Useful_string_methods"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eveloper.mozilla.org/pt-BR/docs/Web/API/Document_Object_Model/Introduction" TargetMode="Externa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developer.mozilla.org/pt-BR/docs/Web/API/Document_Object_Model/Introduction" TargetMode="Externa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developer.mozilla.org/pt-BR/docs/Web/API/Document_Object_Model/Introduction" TargetMode="Externa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developer.mozilla.org/pt-BR/docs/Web/API/Document_Object_Model/Introduction" TargetMode="Externa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developer.mozilla.org/pt-BR/docs/Web/API/Document_Object_Model/Introduction"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developer.mozilla.org/pt-BR/docs/Web/API/Document_Object_Model/Introduction"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idx="1"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1000"/>
              <a:buNone/>
            </a:pPr>
            <a:r>
              <a:rPr lang="pt-BR"/>
              <a:t>JANEIRO - 2022</a:t>
            </a:r>
            <a:endParaRPr/>
          </a:p>
        </p:txBody>
      </p:sp>
      <p:sp>
        <p:nvSpPr>
          <p:cNvPr id="56" name="Google Shape;56;p1"/>
          <p:cNvSpPr txBox="1"/>
          <p:nvPr>
            <p:ph idx="2" type="body"/>
          </p:nvPr>
        </p:nvSpPr>
        <p:spPr>
          <a:xfrm>
            <a:off x="1634451" y="2295927"/>
            <a:ext cx="8661274" cy="18162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7200"/>
              <a:buNone/>
            </a:pPr>
            <a:r>
              <a:rPr lang="pt-BR"/>
              <a:t>Programação Web  Front-End</a:t>
            </a:r>
            <a:endParaRPr/>
          </a:p>
        </p:txBody>
      </p:sp>
      <p:sp>
        <p:nvSpPr>
          <p:cNvPr id="57" name="Google Shape;57;p1"/>
          <p:cNvSpPr txBox="1"/>
          <p:nvPr>
            <p:ph idx="3" type="body"/>
          </p:nvPr>
        </p:nvSpPr>
        <p:spPr>
          <a:xfrm>
            <a:off x="1634452" y="1946038"/>
            <a:ext cx="6010507" cy="3193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600"/>
              <a:buNone/>
            </a:pPr>
            <a:r>
              <a:rPr lang="pt-BR"/>
              <a:t>Curso Técnico  - Desenvolvimento de sistemas</a:t>
            </a:r>
            <a:endParaRPr/>
          </a:p>
          <a:p>
            <a:pPr indent="0" lvl="0" marL="0" rtl="0" algn="l">
              <a:lnSpc>
                <a:spcPct val="90000"/>
              </a:lnSpc>
              <a:spcBef>
                <a:spcPts val="1000"/>
              </a:spcBef>
              <a:spcAft>
                <a:spcPts val="0"/>
              </a:spcAft>
              <a:buClr>
                <a:schemeClr val="lt1"/>
              </a:buClr>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29" name="Google Shape;129;p10"/>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30" name="Google Shape;130;p10"/>
          <p:cNvSpPr txBox="1"/>
          <p:nvPr>
            <p:ph idx="3" type="body"/>
          </p:nvPr>
        </p:nvSpPr>
        <p:spPr>
          <a:xfrm>
            <a:off x="1784348" y="2385272"/>
            <a:ext cx="7736642" cy="34561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600"/>
              <a:buNone/>
            </a:pPr>
            <a:r>
              <a:rPr b="1" lang="pt-BR" sz="1600"/>
              <a:t>Tipagem Dinâmica</a:t>
            </a:r>
            <a:endParaRPr/>
          </a:p>
          <a:p>
            <a:pPr indent="-285750" lvl="0" marL="285750" rtl="0" algn="l">
              <a:lnSpc>
                <a:spcPct val="150000"/>
              </a:lnSpc>
              <a:spcBef>
                <a:spcPts val="1000"/>
              </a:spcBef>
              <a:spcAft>
                <a:spcPts val="0"/>
              </a:spcAft>
              <a:buClr>
                <a:srgbClr val="595959"/>
              </a:buClr>
              <a:buSzPts val="1300"/>
              <a:buFont typeface="Arial"/>
              <a:buChar char="•"/>
            </a:pPr>
            <a:r>
              <a:rPr lang="pt-BR" sz="1300"/>
              <a:t>Na tipagem estática, o tipo é inferido pela variável e a checagem (type checking) é feita durante a compilação;</a:t>
            </a:r>
            <a:endParaRPr/>
          </a:p>
          <a:p>
            <a:pPr indent="-285750" lvl="0" marL="285750" rtl="0" algn="l">
              <a:lnSpc>
                <a:spcPct val="150000"/>
              </a:lnSpc>
              <a:spcBef>
                <a:spcPts val="1000"/>
              </a:spcBef>
              <a:spcAft>
                <a:spcPts val="0"/>
              </a:spcAft>
              <a:buClr>
                <a:srgbClr val="595959"/>
              </a:buClr>
              <a:buSzPts val="1300"/>
              <a:buFont typeface="Arial"/>
              <a:buChar char="•"/>
            </a:pPr>
            <a:r>
              <a:rPr lang="pt-BR" sz="1300"/>
              <a:t>Na tipagem dinâmica, o tipo é inferido pelo valor do dado e a checagem (type checking) é feita em tempo de execução (runtime);</a:t>
            </a:r>
            <a:endParaRPr/>
          </a:p>
          <a:p>
            <a:pPr indent="-285750" lvl="0" marL="285750" rtl="0" algn="l">
              <a:lnSpc>
                <a:spcPct val="150000"/>
              </a:lnSpc>
              <a:spcBef>
                <a:spcPts val="1000"/>
              </a:spcBef>
              <a:spcAft>
                <a:spcPts val="0"/>
              </a:spcAft>
              <a:buClr>
                <a:srgbClr val="595959"/>
              </a:buClr>
              <a:buSzPts val="1300"/>
              <a:buFont typeface="Arial"/>
              <a:buChar char="•"/>
            </a:pPr>
            <a:r>
              <a:rPr lang="pt-BR" sz="1300"/>
              <a:t>Linguagens estaticamente tipadas têm uma performance de execução melhor, pois durante a execução o código já foi “traduzido” para linguagem máquina e a checagem/tipagem das variáveis já foi feito;</a:t>
            </a:r>
            <a:endParaRPr/>
          </a:p>
          <a:p>
            <a:pPr indent="-285750" lvl="0" marL="285750" rtl="0" algn="l">
              <a:lnSpc>
                <a:spcPct val="150000"/>
              </a:lnSpc>
              <a:spcBef>
                <a:spcPts val="1000"/>
              </a:spcBef>
              <a:spcAft>
                <a:spcPts val="0"/>
              </a:spcAft>
              <a:buClr>
                <a:srgbClr val="595959"/>
              </a:buClr>
              <a:buSzPts val="1300"/>
              <a:buFont typeface="Arial"/>
              <a:buChar char="•"/>
            </a:pPr>
            <a:r>
              <a:rPr lang="pt-BR" sz="1300"/>
              <a:t>Por outro lado, linguagens dinamicamente tipadas costumam ser mais ágeis durante o desenvolvimento e também são mais flexíveis.</a:t>
            </a:r>
            <a:endParaRPr b="1" sz="1300"/>
          </a:p>
        </p:txBody>
      </p:sp>
      <p:sp>
        <p:nvSpPr>
          <p:cNvPr id="131" name="Google Shape;131;p10"/>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37" name="Google Shape;137;p11"/>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38" name="Google Shape;138;p11"/>
          <p:cNvSpPr txBox="1"/>
          <p:nvPr>
            <p:ph idx="3" type="body"/>
          </p:nvPr>
        </p:nvSpPr>
        <p:spPr>
          <a:xfrm>
            <a:off x="1784348" y="2385272"/>
            <a:ext cx="8137694" cy="34561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600"/>
              <a:buNone/>
            </a:pPr>
            <a:r>
              <a:rPr b="1" lang="pt-BR" sz="1600"/>
              <a:t>Tipagem Fraca</a:t>
            </a:r>
            <a:endParaRPr/>
          </a:p>
          <a:p>
            <a:pPr indent="-285750" lvl="0" marL="285750" rtl="0" algn="l">
              <a:lnSpc>
                <a:spcPct val="150000"/>
              </a:lnSpc>
              <a:spcBef>
                <a:spcPts val="1000"/>
              </a:spcBef>
              <a:spcAft>
                <a:spcPts val="0"/>
              </a:spcAft>
              <a:buClr>
                <a:srgbClr val="595959"/>
              </a:buClr>
              <a:buSzPts val="1600"/>
              <a:buFont typeface="Arial"/>
              <a:buChar char="•"/>
            </a:pPr>
            <a:r>
              <a:rPr lang="pt-BR" sz="1600"/>
              <a:t>Quando somamos uma String com Int (“10” + 10, por exemplo) JavaScript fez uma conversão implícita do valor 10 de número para string, para então concatenar com a string ”10”. Essa é uma característica de linguagens com tipagem “fraca”, como o JavaScript e o PHP.</a:t>
            </a:r>
            <a:endParaRPr b="1" sz="1600"/>
          </a:p>
        </p:txBody>
      </p:sp>
      <p:sp>
        <p:nvSpPr>
          <p:cNvPr id="139" name="Google Shape;139;p11"/>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45" name="Google Shape;145;p12"/>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46" name="Google Shape;146;p12"/>
          <p:cNvSpPr txBox="1"/>
          <p:nvPr>
            <p:ph idx="3" type="body"/>
          </p:nvPr>
        </p:nvSpPr>
        <p:spPr>
          <a:xfrm>
            <a:off x="1784349" y="2385272"/>
            <a:ext cx="6068262" cy="34561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600"/>
              <a:buNone/>
            </a:pPr>
            <a:r>
              <a:rPr b="1" lang="pt-BR" sz="1600"/>
              <a:t>APIs</a:t>
            </a:r>
            <a:endParaRPr/>
          </a:p>
          <a:p>
            <a:pPr indent="-285750" lvl="0" marL="285750" rtl="0" algn="l">
              <a:lnSpc>
                <a:spcPct val="150000"/>
              </a:lnSpc>
              <a:spcBef>
                <a:spcPts val="1000"/>
              </a:spcBef>
              <a:spcAft>
                <a:spcPts val="0"/>
              </a:spcAft>
              <a:buClr>
                <a:srgbClr val="595959"/>
              </a:buClr>
              <a:buSzPts val="1600"/>
              <a:buFont typeface="Arial"/>
              <a:buChar char="•"/>
            </a:pPr>
            <a:r>
              <a:rPr lang="pt-BR" sz="1600"/>
              <a:t>São conjuntos prontos de </a:t>
            </a:r>
            <a:r>
              <a:rPr b="1" lang="pt-BR" sz="1600"/>
              <a:t>blocos de construção de código</a:t>
            </a:r>
            <a:r>
              <a:rPr lang="pt-BR" sz="1600"/>
              <a:t> que permitem que um desenvolvedor implemente programas que seriam difíceis ou impossíveis de implementar. Eles fazem o mesmo para a programação que os kits de móveis prontos para a construção de casas</a:t>
            </a:r>
            <a:endParaRPr/>
          </a:p>
        </p:txBody>
      </p:sp>
      <p:sp>
        <p:nvSpPr>
          <p:cNvPr id="147" name="Google Shape;147;p12"/>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53" name="Google Shape;153;p13"/>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54" name="Google Shape;154;p13"/>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descr="APIs de terceiros e APIs do navegador" id="155" name="Google Shape;155;p13"/>
          <p:cNvPicPr preferRelativeResize="0"/>
          <p:nvPr/>
        </p:nvPicPr>
        <p:blipFill rotWithShape="1">
          <a:blip r:embed="rId3">
            <a:alphaModFix/>
          </a:blip>
          <a:srcRect b="0" l="0" r="0" t="0"/>
          <a:stretch/>
        </p:blipFill>
        <p:spPr>
          <a:xfrm>
            <a:off x="2895976" y="2307338"/>
            <a:ext cx="6400048" cy="4012791"/>
          </a:xfrm>
          <a:prstGeom prst="rect">
            <a:avLst/>
          </a:prstGeom>
          <a:noFill/>
          <a:ln>
            <a:noFill/>
          </a:ln>
        </p:spPr>
      </p:pic>
      <p:sp>
        <p:nvSpPr>
          <p:cNvPr id="156" name="Google Shape;156;p13"/>
          <p:cNvSpPr txBox="1"/>
          <p:nvPr/>
        </p:nvSpPr>
        <p:spPr>
          <a:xfrm>
            <a:off x="3096105" y="2996250"/>
            <a:ext cx="1895726" cy="292388"/>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pt-BR" sz="1300" u="none" cap="none" strike="noStrike">
                <a:solidFill>
                  <a:srgbClr val="3F3F3F"/>
                </a:solidFill>
                <a:latin typeface="Montserrat"/>
                <a:ea typeface="Montserrat"/>
                <a:cs typeface="Montserrat"/>
                <a:sym typeface="Montserrat"/>
              </a:rPr>
              <a:t>APIs de terceiros</a:t>
            </a:r>
            <a:endParaRPr b="0" i="0" sz="1300" u="none" cap="none" strike="noStrike">
              <a:solidFill>
                <a:srgbClr val="3F3F3F"/>
              </a:solidFill>
              <a:latin typeface="Montserrat"/>
              <a:ea typeface="Montserrat"/>
              <a:cs typeface="Montserrat"/>
              <a:sym typeface="Montserrat"/>
            </a:endParaRPr>
          </a:p>
        </p:txBody>
      </p:sp>
      <p:sp>
        <p:nvSpPr>
          <p:cNvPr id="157" name="Google Shape;157;p13"/>
          <p:cNvSpPr txBox="1"/>
          <p:nvPr/>
        </p:nvSpPr>
        <p:spPr>
          <a:xfrm>
            <a:off x="7018399" y="5213942"/>
            <a:ext cx="1895726" cy="492443"/>
          </a:xfrm>
          <a:prstGeom prst="rect">
            <a:avLst/>
          </a:prstGeom>
          <a:solidFill>
            <a:srgbClr val="74ACD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pt-BR" sz="1300" u="none" cap="none" strike="noStrike">
                <a:solidFill>
                  <a:srgbClr val="3F3F3F"/>
                </a:solidFill>
                <a:latin typeface="Montserrat"/>
                <a:ea typeface="Montserrat"/>
                <a:cs typeface="Montserrat"/>
                <a:sym typeface="Montserrat"/>
              </a:rPr>
              <a:t>APIs de navegadores</a:t>
            </a:r>
            <a:endParaRPr b="0" i="0" sz="1300" u="none" cap="none" strike="noStrike">
              <a:solidFill>
                <a:srgbClr val="3F3F3F"/>
              </a:solidFill>
              <a:latin typeface="Montserrat"/>
              <a:ea typeface="Montserrat"/>
              <a:cs typeface="Montserrat"/>
              <a:sym typeface="Montserrat"/>
            </a:endParaRPr>
          </a:p>
        </p:txBody>
      </p:sp>
      <p:sp>
        <p:nvSpPr>
          <p:cNvPr id="158" name="Google Shape;158;p13"/>
          <p:cNvSpPr txBox="1"/>
          <p:nvPr/>
        </p:nvSpPr>
        <p:spPr>
          <a:xfrm>
            <a:off x="8914125" y="3013032"/>
            <a:ext cx="2258006" cy="15871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pt-BR" sz="1100" u="none" cap="none" strike="noStrike">
                <a:solidFill>
                  <a:srgbClr val="3F3F3F"/>
                </a:solidFill>
                <a:latin typeface="Montserrat"/>
                <a:ea typeface="Montserrat"/>
                <a:cs typeface="Montserrat"/>
                <a:sym typeface="Montserrat"/>
              </a:rPr>
              <a:t>APIs de navegadores </a:t>
            </a:r>
            <a:r>
              <a:rPr b="0" i="0" lang="pt-BR" sz="1100" u="none" cap="none" strike="noStrike">
                <a:solidFill>
                  <a:srgbClr val="3F3F3F"/>
                </a:solidFill>
                <a:latin typeface="Montserrat"/>
                <a:ea typeface="Montserrat"/>
                <a:cs typeface="Montserrat"/>
                <a:sym typeface="Montserrat"/>
              </a:rPr>
              <a:t>já vem implementadas no navegador, e são capazes de expor dados do ambiente do computador, ou fazer coisas complexas e úteis</a:t>
            </a:r>
            <a:endParaRPr b="0" i="0" sz="1100" u="none" cap="none" strike="noStrike">
              <a:solidFill>
                <a:srgbClr val="3F3F3F"/>
              </a:solidFill>
              <a:latin typeface="Montserrat"/>
              <a:ea typeface="Montserrat"/>
              <a:cs typeface="Montserrat"/>
              <a:sym typeface="Montserrat"/>
            </a:endParaRPr>
          </a:p>
        </p:txBody>
      </p:sp>
      <p:sp>
        <p:nvSpPr>
          <p:cNvPr id="159" name="Google Shape;159;p13"/>
          <p:cNvSpPr txBox="1"/>
          <p:nvPr/>
        </p:nvSpPr>
        <p:spPr>
          <a:xfrm>
            <a:off x="1019869" y="3872997"/>
            <a:ext cx="2445226" cy="15871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pt-BR" sz="1100" u="none" cap="none" strike="noStrike">
                <a:solidFill>
                  <a:srgbClr val="3F3F3F"/>
                </a:solidFill>
                <a:latin typeface="Montserrat"/>
                <a:ea typeface="Montserrat"/>
                <a:cs typeface="Montserrat"/>
                <a:sym typeface="Montserrat"/>
              </a:rPr>
              <a:t>APIs de terceiros </a:t>
            </a:r>
            <a:r>
              <a:rPr b="0" i="0" lang="pt-BR" sz="1100" u="none" cap="none" strike="noStrike">
                <a:solidFill>
                  <a:srgbClr val="3F3F3F"/>
                </a:solidFill>
                <a:latin typeface="Montserrat"/>
                <a:ea typeface="Montserrat"/>
                <a:cs typeface="Montserrat"/>
                <a:sym typeface="Montserrat"/>
              </a:rPr>
              <a:t>não estão implementados no navegador automaticamente, e você geralmente tem que pegar seu código e informações em algum lugar da Web.</a:t>
            </a:r>
            <a:endParaRPr b="0" i="0" sz="1100" u="none" cap="none" strike="noStrike">
              <a:solidFill>
                <a:srgbClr val="3F3F3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65" name="Google Shape;165;p14"/>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66" name="Google Shape;166;p14"/>
          <p:cNvSpPr txBox="1"/>
          <p:nvPr>
            <p:ph idx="3" type="body"/>
          </p:nvPr>
        </p:nvSpPr>
        <p:spPr>
          <a:xfrm>
            <a:off x="1784349" y="2385272"/>
            <a:ext cx="6060240" cy="34561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600"/>
              <a:buNone/>
            </a:pPr>
            <a:r>
              <a:rPr b="1" lang="pt-BR" sz="1600"/>
              <a:t>Node.js</a:t>
            </a:r>
            <a:endParaRPr/>
          </a:p>
          <a:p>
            <a:pPr indent="-285750" lvl="0" marL="285750" rtl="0" algn="l">
              <a:lnSpc>
                <a:spcPct val="150000"/>
              </a:lnSpc>
              <a:spcBef>
                <a:spcPts val="1500"/>
              </a:spcBef>
              <a:spcAft>
                <a:spcPts val="0"/>
              </a:spcAft>
              <a:buClr>
                <a:srgbClr val="595959"/>
              </a:buClr>
              <a:buSzPts val="1400"/>
              <a:buFont typeface="Arial"/>
              <a:buChar char="•"/>
            </a:pPr>
            <a:r>
              <a:rPr lang="pt-BR" sz="1400"/>
              <a:t>É um ambiente que permite aos desenvolvedores criarem todo tipo de aplicativos e ferramentas do lado servidor (backend) em JavaScript.  Node é usado fora do contexto de um navegador (ou seja executado diretamente no computador ou no servidor).</a:t>
            </a:r>
            <a:endParaRPr/>
          </a:p>
          <a:p>
            <a:pPr indent="-285750" lvl="0" marL="285750" rtl="0" algn="l">
              <a:lnSpc>
                <a:spcPct val="150000"/>
              </a:lnSpc>
              <a:spcBef>
                <a:spcPts val="1500"/>
              </a:spcBef>
              <a:spcAft>
                <a:spcPts val="0"/>
              </a:spcAft>
              <a:buClr>
                <a:srgbClr val="595959"/>
              </a:buClr>
              <a:buSzPts val="1400"/>
              <a:buFont typeface="Arial"/>
              <a:buChar char="•"/>
            </a:pPr>
            <a:r>
              <a:rPr lang="pt-BR" sz="1400"/>
              <a:t>O ambiente omite APIs JavaScript específicas do navegador e adiciona suporte para APIs de sistema operacional mais tradicionais, incluindo bibliotecas de sistemas HTTP e arquivos.</a:t>
            </a:r>
            <a:endParaRPr/>
          </a:p>
        </p:txBody>
      </p:sp>
      <p:sp>
        <p:nvSpPr>
          <p:cNvPr id="167" name="Google Shape;167;p14"/>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descr="Node.js – Wikipédia, a enciclopédia livre" id="168" name="Google Shape;168;p14"/>
          <p:cNvPicPr preferRelativeResize="0"/>
          <p:nvPr/>
        </p:nvPicPr>
        <p:blipFill rotWithShape="1">
          <a:blip r:embed="rId3">
            <a:alphaModFix/>
          </a:blip>
          <a:srcRect b="0" l="0" r="0" t="0"/>
          <a:stretch/>
        </p:blipFill>
        <p:spPr>
          <a:xfrm>
            <a:off x="8478253" y="3206392"/>
            <a:ext cx="3176919" cy="1943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74" name="Google Shape;174;p15"/>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75" name="Google Shape;175;p15"/>
          <p:cNvSpPr txBox="1"/>
          <p:nvPr>
            <p:ph idx="3" type="body"/>
          </p:nvPr>
        </p:nvSpPr>
        <p:spPr>
          <a:xfrm>
            <a:off x="1784348" y="2385272"/>
            <a:ext cx="8394368" cy="34561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600"/>
              <a:buNone/>
            </a:pPr>
            <a:r>
              <a:rPr b="1" lang="pt-BR" sz="1600"/>
              <a:t>Web Frameworks</a:t>
            </a:r>
            <a:endParaRPr/>
          </a:p>
          <a:p>
            <a:pPr indent="-285750" lvl="0" marL="285750" rtl="0" algn="l">
              <a:lnSpc>
                <a:spcPct val="150000"/>
              </a:lnSpc>
              <a:spcBef>
                <a:spcPts val="1500"/>
              </a:spcBef>
              <a:spcAft>
                <a:spcPts val="0"/>
              </a:spcAft>
              <a:buClr>
                <a:srgbClr val="595959"/>
              </a:buClr>
              <a:buSzPts val="1500"/>
              <a:buFont typeface="Arial"/>
              <a:buChar char="•"/>
            </a:pPr>
            <a:r>
              <a:rPr lang="pt-BR" sz="1500"/>
              <a:t>Algumas tarefas comuns no desenvolvimento web não são suportadas diretamente pelo Node. Se você quiser que a sua aplicação possua diferentes verbos HTTP (por exemplo GET, POST, DELETE, etc), que gerencie requisições de diferentes URLs ("rotas"), apresente arquivos estáticos ou utilize templates para mostrar as respostas (response) de maneira dinâmica, o Node trará algumas dificuldades. Nestes casos é melhor utilizar algum framework</a:t>
            </a:r>
            <a:endParaRPr/>
          </a:p>
        </p:txBody>
      </p:sp>
      <p:sp>
        <p:nvSpPr>
          <p:cNvPr id="176" name="Google Shape;176;p15"/>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82" name="Google Shape;182;p16"/>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83" name="Google Shape;183;p16"/>
          <p:cNvSpPr txBox="1"/>
          <p:nvPr>
            <p:ph idx="3" type="body"/>
          </p:nvPr>
        </p:nvSpPr>
        <p:spPr>
          <a:xfrm>
            <a:off x="1784347" y="2385272"/>
            <a:ext cx="4255505" cy="3421969"/>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OPERADORES</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Operadores de atribuição</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Atribuição (x = y)</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Atribuição de adição (x +=y) </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Atribuição de subtraçã (x -= y)</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Atribuição de multiplicação (x *= y)</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Atribuição de resto (x  %=  y)</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Atribuição exponencial ( x **= y)…</a:t>
            </a:r>
            <a:endParaRPr/>
          </a:p>
        </p:txBody>
      </p:sp>
      <p:sp>
        <p:nvSpPr>
          <p:cNvPr id="184" name="Google Shape;184;p16"/>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
        <p:nvSpPr>
          <p:cNvPr id="185" name="Google Shape;185;p16"/>
          <p:cNvSpPr txBox="1"/>
          <p:nvPr/>
        </p:nvSpPr>
        <p:spPr>
          <a:xfrm>
            <a:off x="6489034" y="2938725"/>
            <a:ext cx="5125453" cy="3141233"/>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595959"/>
              </a:buClr>
              <a:buSzPts val="1500"/>
              <a:buFont typeface="Arial"/>
              <a:buChar char="•"/>
            </a:pPr>
            <a:r>
              <a:rPr b="1" i="0" lang="pt-BR" sz="1500" u="sng" cap="none" strike="noStrike">
                <a:solidFill>
                  <a:srgbClr val="595959"/>
                </a:solidFill>
                <a:latin typeface="Montserrat"/>
                <a:ea typeface="Montserrat"/>
                <a:cs typeface="Montserrat"/>
                <a:sym typeface="Montserrat"/>
              </a:rPr>
              <a:t>Operadores aritméticos</a:t>
            </a:r>
            <a:endParaRPr/>
          </a:p>
          <a:p>
            <a:pPr indent="0" lvl="1" marL="4572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Módulo (%)</a:t>
            </a:r>
            <a:endParaRPr/>
          </a:p>
          <a:p>
            <a:pPr indent="0" lvl="1" marL="4572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Incremento (++)</a:t>
            </a:r>
            <a:endParaRPr/>
          </a:p>
          <a:p>
            <a:pPr indent="0" lvl="1" marL="4572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Decremento (--)</a:t>
            </a:r>
            <a:endParaRPr/>
          </a:p>
          <a:p>
            <a:pPr indent="0" lvl="1" marL="4572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Operador de exponenciação (**)</a:t>
            </a:r>
            <a:endParaRPr/>
          </a:p>
          <a:p>
            <a:pPr indent="0" lvl="1" marL="4572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Negação (-)</a:t>
            </a:r>
            <a:endParaRPr b="0" i="0" sz="1500" u="none" cap="none" strike="noStrike">
              <a:solidFill>
                <a:srgbClr val="595959"/>
              </a:solidFill>
              <a:latin typeface="Montserrat"/>
              <a:ea typeface="Montserrat"/>
              <a:cs typeface="Montserrat"/>
              <a:sym typeface="Montserrat"/>
            </a:endParaRPr>
          </a:p>
          <a:p>
            <a:pPr indent="0" lvl="1" marL="4572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Adição (+)</a:t>
            </a:r>
            <a:endParaRPr/>
          </a:p>
        </p:txBody>
      </p:sp>
      <p:pic>
        <p:nvPicPr>
          <p:cNvPr id="186" name="Google Shape;186;p16">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92" name="Google Shape;192;p17"/>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93" name="Google Shape;193;p17"/>
          <p:cNvSpPr txBox="1"/>
          <p:nvPr>
            <p:ph idx="3" type="body"/>
          </p:nvPr>
        </p:nvSpPr>
        <p:spPr>
          <a:xfrm>
            <a:off x="1784348" y="2385273"/>
            <a:ext cx="3453399" cy="172952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OPERADORES</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Operadores de comparação</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Igual (==)</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Não igual (!=)</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Estritamente igual (===)</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Estritamente não igual (!==)</a:t>
            </a:r>
            <a:endParaRPr/>
          </a:p>
        </p:txBody>
      </p:sp>
      <p:sp>
        <p:nvSpPr>
          <p:cNvPr id="194" name="Google Shape;194;p17"/>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
        <p:nvSpPr>
          <p:cNvPr id="195" name="Google Shape;195;p17"/>
          <p:cNvSpPr txBox="1"/>
          <p:nvPr/>
        </p:nvSpPr>
        <p:spPr>
          <a:xfrm>
            <a:off x="6096000" y="2938725"/>
            <a:ext cx="5125453" cy="2379233"/>
          </a:xfrm>
          <a:prstGeom prst="rect">
            <a:avLst/>
          </a:prstGeom>
          <a:noFill/>
          <a:ln>
            <a:noFill/>
          </a:ln>
        </p:spPr>
        <p:txBody>
          <a:bodyPr anchorCtr="0" anchor="t" bIns="45700" lIns="91425" spcFirstLastPara="1" rIns="91425" wrap="square" tIns="45700">
            <a:noAutofit/>
          </a:bodyPr>
          <a:lstStyle/>
          <a:p>
            <a:pPr indent="-190500" lvl="0" marL="285750" marR="0" rtl="0" algn="l">
              <a:lnSpc>
                <a:spcPct val="150000"/>
              </a:lnSpc>
              <a:spcBef>
                <a:spcPts val="0"/>
              </a:spcBef>
              <a:spcAft>
                <a:spcPts val="0"/>
              </a:spcAft>
              <a:buClr>
                <a:srgbClr val="595959"/>
              </a:buClr>
              <a:buSzPts val="1500"/>
              <a:buFont typeface="Arial"/>
              <a:buNone/>
            </a:pPr>
            <a:r>
              <a:t/>
            </a:r>
            <a:endParaRPr b="0" i="0" sz="1500" u="none" cap="none" strike="noStrike">
              <a:solidFill>
                <a:srgbClr val="595959"/>
              </a:solidFill>
              <a:latin typeface="Montserrat"/>
              <a:ea typeface="Montserrat"/>
              <a:cs typeface="Montserrat"/>
              <a:sym typeface="Montserrat"/>
            </a:endParaRPr>
          </a:p>
          <a:p>
            <a:pPr indent="0" lvl="1" marL="6858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Maior que (&gt;)</a:t>
            </a:r>
            <a:endParaRPr/>
          </a:p>
          <a:p>
            <a:pPr indent="0" lvl="1" marL="6858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Maior que ou igual (&gt;=)</a:t>
            </a:r>
            <a:endParaRPr/>
          </a:p>
          <a:p>
            <a:pPr indent="0" lvl="1" marL="6858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Menor que (&lt;)</a:t>
            </a:r>
            <a:endParaRPr/>
          </a:p>
          <a:p>
            <a:pPr indent="0" lvl="1" marL="6858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Menor que ou igual (&lt;=)</a:t>
            </a:r>
            <a:endParaRPr/>
          </a:p>
          <a:p>
            <a:pPr indent="0" lvl="1" marL="685800" marR="0" rtl="0" algn="l">
              <a:lnSpc>
                <a:spcPct val="100000"/>
              </a:lnSpc>
              <a:spcBef>
                <a:spcPts val="1500"/>
              </a:spcBef>
              <a:spcAft>
                <a:spcPts val="0"/>
              </a:spcAft>
              <a:buClr>
                <a:schemeClr val="dk1"/>
              </a:buClr>
              <a:buSzPts val="1500"/>
              <a:buFont typeface="Arial"/>
              <a:buNone/>
            </a:pPr>
            <a:r>
              <a:t/>
            </a:r>
            <a:endParaRPr b="0" i="0" sz="1500" u="none" cap="none" strike="noStrike">
              <a:solidFill>
                <a:srgbClr val="595959"/>
              </a:solidFill>
              <a:latin typeface="Montserrat"/>
              <a:ea typeface="Montserrat"/>
              <a:cs typeface="Montserrat"/>
              <a:sym typeface="Montserrat"/>
            </a:endParaRPr>
          </a:p>
          <a:p>
            <a:pPr indent="0" lvl="1" marL="685800" marR="0" rtl="0" algn="l">
              <a:lnSpc>
                <a:spcPct val="100000"/>
              </a:lnSpc>
              <a:spcBef>
                <a:spcPts val="1500"/>
              </a:spcBef>
              <a:spcAft>
                <a:spcPts val="0"/>
              </a:spcAft>
              <a:buClr>
                <a:schemeClr val="dk1"/>
              </a:buClr>
              <a:buSzPts val="1500"/>
              <a:buFont typeface="Arial"/>
              <a:buNone/>
            </a:pPr>
            <a:r>
              <a:t/>
            </a:r>
            <a:endParaRPr b="0" i="0" sz="1500" u="none" cap="none" strike="noStrike">
              <a:solidFill>
                <a:srgbClr val="595959"/>
              </a:solidFill>
              <a:latin typeface="Montserrat"/>
              <a:ea typeface="Montserrat"/>
              <a:cs typeface="Montserrat"/>
              <a:sym typeface="Montserrat"/>
            </a:endParaRPr>
          </a:p>
        </p:txBody>
      </p:sp>
      <p:pic>
        <p:nvPicPr>
          <p:cNvPr id="196" name="Google Shape;196;p17">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02" name="Google Shape;202;p18"/>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03" name="Google Shape;203;p18"/>
          <p:cNvSpPr txBox="1"/>
          <p:nvPr>
            <p:ph idx="3" type="body"/>
          </p:nvPr>
        </p:nvSpPr>
        <p:spPr>
          <a:xfrm>
            <a:off x="1784348" y="2385273"/>
            <a:ext cx="3453399" cy="172952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OPERADORES</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Operadores lógicos</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AND lógico (&amp;&amp;)</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OU lógico (||)</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NOT lógico (!)</a:t>
            </a:r>
            <a:endParaRPr/>
          </a:p>
        </p:txBody>
      </p:sp>
      <p:sp>
        <p:nvSpPr>
          <p:cNvPr id="204" name="Google Shape;204;p18"/>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
        <p:nvSpPr>
          <p:cNvPr id="205" name="Google Shape;205;p18"/>
          <p:cNvSpPr txBox="1"/>
          <p:nvPr/>
        </p:nvSpPr>
        <p:spPr>
          <a:xfrm>
            <a:off x="6096000" y="2938725"/>
            <a:ext cx="5125453" cy="2379233"/>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595959"/>
              </a:buClr>
              <a:buSzPts val="1500"/>
              <a:buFont typeface="Arial"/>
              <a:buChar char="•"/>
            </a:pPr>
            <a:r>
              <a:rPr b="1" i="0" lang="pt-BR" sz="1500" u="none" cap="none" strike="noStrike">
                <a:solidFill>
                  <a:srgbClr val="595959"/>
                </a:solidFill>
                <a:latin typeface="Montserrat"/>
                <a:ea typeface="Montserrat"/>
                <a:cs typeface="Montserrat"/>
                <a:sym typeface="Montserrat"/>
              </a:rPr>
              <a:t>Operador String</a:t>
            </a:r>
            <a:endParaRPr b="1" i="0" sz="1500" u="none" cap="none" strike="noStrike">
              <a:solidFill>
                <a:srgbClr val="595959"/>
              </a:solidFill>
              <a:latin typeface="Montserrat"/>
              <a:ea typeface="Montserrat"/>
              <a:cs typeface="Montserrat"/>
              <a:sym typeface="Montserrat"/>
            </a:endParaRPr>
          </a:p>
          <a:p>
            <a:pPr indent="0" lvl="1" marL="457200" marR="0" rtl="0" algn="l">
              <a:lnSpc>
                <a:spcPct val="150000"/>
              </a:lnSpc>
              <a:spcBef>
                <a:spcPts val="1500"/>
              </a:spcBef>
              <a:spcAft>
                <a:spcPts val="0"/>
              </a:spcAft>
              <a:buClr>
                <a:srgbClr val="595959"/>
              </a:buClr>
              <a:buSzPts val="1400"/>
              <a:buFont typeface="Arial"/>
              <a:buNone/>
            </a:pPr>
            <a:r>
              <a:rPr b="0" i="0" lang="pt-BR" sz="1400" u="none" cap="none" strike="noStrike">
                <a:solidFill>
                  <a:srgbClr val="595959"/>
                </a:solidFill>
                <a:latin typeface="Montserrat"/>
                <a:ea typeface="Montserrat"/>
                <a:cs typeface="Montserrat"/>
                <a:sym typeface="Montserrat"/>
              </a:rPr>
              <a:t>Além dos operadores de comparação, que podem ser utilizados em valores string, o operador de concatenação (+) concatena dois valores string, retornando outra string que é a união dos dois operandos.</a:t>
            </a:r>
            <a:endParaRPr/>
          </a:p>
        </p:txBody>
      </p:sp>
      <p:pic>
        <p:nvPicPr>
          <p:cNvPr id="206" name="Google Shape;206;p18">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12" name="Google Shape;212;p19"/>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13" name="Google Shape;213;p19"/>
          <p:cNvSpPr txBox="1"/>
          <p:nvPr>
            <p:ph idx="3" type="body"/>
          </p:nvPr>
        </p:nvSpPr>
        <p:spPr>
          <a:xfrm>
            <a:off x="1784348" y="2385273"/>
            <a:ext cx="6918494" cy="172952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OPERADORES</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Operador condicional (ternário)</a:t>
            </a:r>
            <a:endParaRPr/>
          </a:p>
          <a:p>
            <a:pPr indent="0" lvl="1" marL="457200" rtl="0" algn="l">
              <a:lnSpc>
                <a:spcPct val="15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O operador condicional é o único operador JavaScript que utiliza três operandos. O operador pode ter um de dois valores baseados em uma condição. A sintaxe é:</a:t>
            </a:r>
            <a:endParaRPr/>
          </a:p>
          <a:p>
            <a:pPr indent="0" lvl="1" marL="457200" rtl="0" algn="l">
              <a:lnSpc>
                <a:spcPct val="15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	</a:t>
            </a:r>
            <a:r>
              <a:rPr lang="pt-BR" sz="1500">
                <a:solidFill>
                  <a:srgbClr val="0070C0"/>
                </a:solidFill>
                <a:latin typeface="Montserrat"/>
                <a:ea typeface="Montserrat"/>
                <a:cs typeface="Montserrat"/>
                <a:sym typeface="Montserrat"/>
              </a:rPr>
              <a:t>condicao</a:t>
            </a:r>
            <a:r>
              <a:rPr lang="pt-BR" sz="1500">
                <a:solidFill>
                  <a:srgbClr val="595959"/>
                </a:solidFill>
                <a:latin typeface="Montserrat"/>
                <a:ea typeface="Montserrat"/>
                <a:cs typeface="Montserrat"/>
                <a:sym typeface="Montserrat"/>
              </a:rPr>
              <a:t> ? </a:t>
            </a:r>
            <a:r>
              <a:rPr lang="pt-BR" sz="1500">
                <a:solidFill>
                  <a:srgbClr val="548135"/>
                </a:solidFill>
                <a:latin typeface="Montserrat"/>
                <a:ea typeface="Montserrat"/>
                <a:cs typeface="Montserrat"/>
                <a:sym typeface="Montserrat"/>
              </a:rPr>
              <a:t>valor1</a:t>
            </a:r>
            <a:r>
              <a:rPr lang="pt-BR" sz="1500">
                <a:solidFill>
                  <a:srgbClr val="595959"/>
                </a:solidFill>
                <a:latin typeface="Montserrat"/>
                <a:ea typeface="Montserrat"/>
                <a:cs typeface="Montserrat"/>
                <a:sym typeface="Montserrat"/>
              </a:rPr>
              <a:t> : </a:t>
            </a:r>
            <a:r>
              <a:rPr lang="pt-BR" sz="1500">
                <a:solidFill>
                  <a:srgbClr val="C00000"/>
                </a:solidFill>
                <a:latin typeface="Montserrat"/>
                <a:ea typeface="Montserrat"/>
                <a:cs typeface="Montserrat"/>
                <a:sym typeface="Montserrat"/>
              </a:rPr>
              <a:t>valor2</a:t>
            </a:r>
            <a:endParaRPr/>
          </a:p>
          <a:p>
            <a:pPr indent="0" lvl="1" marL="457200" rtl="0" algn="l">
              <a:lnSpc>
                <a:spcPct val="15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	var status = </a:t>
            </a:r>
            <a:r>
              <a:rPr lang="pt-BR" sz="1500">
                <a:solidFill>
                  <a:srgbClr val="0070C0"/>
                </a:solidFill>
                <a:latin typeface="Montserrat"/>
                <a:ea typeface="Montserrat"/>
                <a:cs typeface="Montserrat"/>
                <a:sym typeface="Montserrat"/>
              </a:rPr>
              <a:t>(idade &gt;= 18) </a:t>
            </a:r>
            <a:r>
              <a:rPr lang="pt-BR" sz="1500">
                <a:solidFill>
                  <a:srgbClr val="595959"/>
                </a:solidFill>
                <a:latin typeface="Montserrat"/>
                <a:ea typeface="Montserrat"/>
                <a:cs typeface="Montserrat"/>
                <a:sym typeface="Montserrat"/>
              </a:rPr>
              <a:t>? "</a:t>
            </a:r>
            <a:r>
              <a:rPr lang="pt-BR" sz="1500">
                <a:solidFill>
                  <a:srgbClr val="548135"/>
                </a:solidFill>
                <a:latin typeface="Montserrat"/>
                <a:ea typeface="Montserrat"/>
                <a:cs typeface="Montserrat"/>
                <a:sym typeface="Montserrat"/>
              </a:rPr>
              <a:t>adulto</a:t>
            </a:r>
            <a:r>
              <a:rPr lang="pt-BR" sz="1500">
                <a:solidFill>
                  <a:srgbClr val="595959"/>
                </a:solidFill>
                <a:latin typeface="Montserrat"/>
                <a:ea typeface="Montserrat"/>
                <a:cs typeface="Montserrat"/>
                <a:sym typeface="Montserrat"/>
              </a:rPr>
              <a:t>" : "</a:t>
            </a:r>
            <a:r>
              <a:rPr lang="pt-BR" sz="1500">
                <a:solidFill>
                  <a:srgbClr val="C00000"/>
                </a:solidFill>
                <a:latin typeface="Montserrat"/>
                <a:ea typeface="Montserrat"/>
                <a:cs typeface="Montserrat"/>
                <a:sym typeface="Montserrat"/>
              </a:rPr>
              <a:t>menor de idade</a:t>
            </a:r>
            <a:r>
              <a:rPr lang="pt-BR" sz="1500">
                <a:solidFill>
                  <a:srgbClr val="595959"/>
                </a:solidFill>
                <a:latin typeface="Montserrat"/>
                <a:ea typeface="Montserrat"/>
                <a:cs typeface="Montserrat"/>
                <a:sym typeface="Montserrat"/>
              </a:rPr>
              <a:t>";</a:t>
            </a:r>
            <a:endParaRPr/>
          </a:p>
        </p:txBody>
      </p:sp>
      <p:sp>
        <p:nvSpPr>
          <p:cNvPr id="214" name="Google Shape;214;p19"/>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215" name="Google Shape;215;p19">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Programação WEB Font-End</a:t>
            </a:r>
            <a:endParaRPr/>
          </a:p>
        </p:txBody>
      </p:sp>
      <p:sp>
        <p:nvSpPr>
          <p:cNvPr id="63" name="Google Shape;63;p2"/>
          <p:cNvSpPr txBox="1"/>
          <p:nvPr>
            <p:ph idx="2" type="body"/>
          </p:nvPr>
        </p:nvSpPr>
        <p:spPr>
          <a:xfrm>
            <a:off x="1785060" y="929353"/>
            <a:ext cx="6630520"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64" name="Google Shape;64;p2"/>
          <p:cNvSpPr txBox="1"/>
          <p:nvPr>
            <p:ph idx="3" type="body"/>
          </p:nvPr>
        </p:nvSpPr>
        <p:spPr>
          <a:xfrm>
            <a:off x="1784350" y="2331605"/>
            <a:ext cx="8651039" cy="272151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lang="pt-BR" sz="1800"/>
              <a:t>Proporcionar a aquisição de capacidades técnicas relativas ao desenvolvimento de interfaces web, otimizando a interação com o usuário, bem como o desenvolvimento de capacidades sociais, organizativas e metodológicas adequadas a diferentes situações profissionais.</a:t>
            </a:r>
            <a:endParaRPr/>
          </a:p>
        </p:txBody>
      </p:sp>
      <p:sp>
        <p:nvSpPr>
          <p:cNvPr id="65" name="Google Shape;65;p2"/>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21" name="Google Shape;221;p20"/>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22" name="Google Shape;222;p20"/>
          <p:cNvSpPr txBox="1"/>
          <p:nvPr>
            <p:ph idx="3" type="body"/>
          </p:nvPr>
        </p:nvSpPr>
        <p:spPr>
          <a:xfrm>
            <a:off x="1784347" y="2385273"/>
            <a:ext cx="8177800"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OPERADORES</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Exercício 1</a:t>
            </a:r>
            <a:endParaRPr/>
          </a:p>
          <a:p>
            <a:pPr indent="0" lvl="1" marL="685800" rtl="0" algn="l">
              <a:lnSpc>
                <a:spcPct val="15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Utilizando operador ternário, crie uma linha de código que avalie as condições necessárias e retorne se uma pessoa “</a:t>
            </a:r>
            <a:r>
              <a:rPr b="1" lang="pt-BR" sz="1500">
                <a:solidFill>
                  <a:srgbClr val="595959"/>
                </a:solidFill>
                <a:latin typeface="Montserrat"/>
                <a:ea typeface="Montserrat"/>
                <a:cs typeface="Montserrat"/>
                <a:sym typeface="Montserrat"/>
              </a:rPr>
              <a:t>Pode</a:t>
            </a:r>
            <a:r>
              <a:rPr lang="pt-BR" sz="1500">
                <a:solidFill>
                  <a:srgbClr val="595959"/>
                </a:solidFill>
                <a:latin typeface="Montserrat"/>
                <a:ea typeface="Montserrat"/>
                <a:cs typeface="Montserrat"/>
                <a:sym typeface="Montserrat"/>
              </a:rPr>
              <a:t>”,  “</a:t>
            </a:r>
            <a:r>
              <a:rPr b="1" lang="pt-BR" sz="1500">
                <a:solidFill>
                  <a:srgbClr val="595959"/>
                </a:solidFill>
                <a:latin typeface="Montserrat"/>
                <a:ea typeface="Montserrat"/>
                <a:cs typeface="Montserrat"/>
                <a:sym typeface="Montserrat"/>
              </a:rPr>
              <a:t>Não pode por idade</a:t>
            </a:r>
            <a:r>
              <a:rPr lang="pt-BR" sz="1500">
                <a:solidFill>
                  <a:srgbClr val="595959"/>
                </a:solidFill>
                <a:latin typeface="Montserrat"/>
                <a:ea typeface="Montserrat"/>
                <a:cs typeface="Montserrat"/>
                <a:sym typeface="Montserrat"/>
              </a:rPr>
              <a:t>” ou “</a:t>
            </a:r>
            <a:r>
              <a:rPr b="1" lang="pt-BR" sz="1500">
                <a:solidFill>
                  <a:srgbClr val="595959"/>
                </a:solidFill>
                <a:latin typeface="Montserrat"/>
                <a:ea typeface="Montserrat"/>
                <a:cs typeface="Montserrat"/>
                <a:sym typeface="Montserrat"/>
              </a:rPr>
              <a:t>Não pode por falta de Carteira</a:t>
            </a:r>
            <a:r>
              <a:rPr lang="pt-BR" sz="1500">
                <a:solidFill>
                  <a:srgbClr val="595959"/>
                </a:solidFill>
                <a:latin typeface="Montserrat"/>
                <a:ea typeface="Montserrat"/>
                <a:cs typeface="Montserrat"/>
                <a:sym typeface="Montserrat"/>
              </a:rPr>
              <a:t>”</a:t>
            </a:r>
            <a:endParaRPr/>
          </a:p>
          <a:p>
            <a:pPr indent="0" lvl="1" marL="685800" rtl="0" algn="l">
              <a:lnSpc>
                <a:spcPct val="15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Para que a pessoa possa dirigir ela deve ter </a:t>
            </a:r>
            <a:r>
              <a:rPr b="1" lang="pt-BR" sz="1500">
                <a:solidFill>
                  <a:srgbClr val="595959"/>
                </a:solidFill>
                <a:latin typeface="Montserrat"/>
                <a:ea typeface="Montserrat"/>
                <a:cs typeface="Montserrat"/>
                <a:sym typeface="Montserrat"/>
              </a:rPr>
              <a:t>idade maior ou igual a 18</a:t>
            </a:r>
            <a:r>
              <a:rPr lang="pt-BR" sz="1500">
                <a:solidFill>
                  <a:srgbClr val="595959"/>
                </a:solidFill>
                <a:latin typeface="Montserrat"/>
                <a:ea typeface="Montserrat"/>
                <a:cs typeface="Montserrat"/>
                <a:sym typeface="Montserrat"/>
              </a:rPr>
              <a:t> anos e  </a:t>
            </a:r>
            <a:r>
              <a:rPr b="1" lang="pt-BR" sz="1500">
                <a:solidFill>
                  <a:srgbClr val="595959"/>
                </a:solidFill>
                <a:latin typeface="Montserrat"/>
                <a:ea typeface="Montserrat"/>
                <a:cs typeface="Montserrat"/>
                <a:sym typeface="Montserrat"/>
              </a:rPr>
              <a:t>possuir carteira de motorista</a:t>
            </a:r>
            <a:endParaRPr/>
          </a:p>
        </p:txBody>
      </p:sp>
      <p:sp>
        <p:nvSpPr>
          <p:cNvPr id="223" name="Google Shape;223;p20"/>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29" name="Google Shape;229;p21"/>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30" name="Google Shape;230;p21"/>
          <p:cNvSpPr txBox="1"/>
          <p:nvPr>
            <p:ph idx="3" type="body"/>
          </p:nvPr>
        </p:nvSpPr>
        <p:spPr>
          <a:xfrm>
            <a:off x="1784347" y="2385273"/>
            <a:ext cx="7255379"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VAR – LET - CONTS</a:t>
            </a:r>
            <a:endParaRPr/>
          </a:p>
          <a:p>
            <a:pPr indent="-285750" lvl="0" marL="285750" rtl="0" algn="l">
              <a:lnSpc>
                <a:spcPct val="130000"/>
              </a:lnSpc>
              <a:spcBef>
                <a:spcPts val="1500"/>
              </a:spcBef>
              <a:spcAft>
                <a:spcPts val="0"/>
              </a:spcAft>
              <a:buClr>
                <a:srgbClr val="595959"/>
              </a:buClr>
              <a:buSzPts val="1500"/>
              <a:buFont typeface="Arial"/>
              <a:buChar char="•"/>
            </a:pPr>
            <a:r>
              <a:rPr b="1" lang="pt-BR" sz="1500"/>
              <a:t>var</a:t>
            </a:r>
            <a:endParaRPr/>
          </a:p>
          <a:p>
            <a:pPr indent="0" lvl="1" marL="685800" rtl="0" algn="l">
              <a:lnSpc>
                <a:spcPct val="130000"/>
              </a:lnSpc>
              <a:spcBef>
                <a:spcPts val="0"/>
              </a:spcBef>
              <a:spcAft>
                <a:spcPts val="0"/>
              </a:spcAft>
              <a:buClr>
                <a:srgbClr val="595959"/>
              </a:buClr>
              <a:buSzPts val="1400"/>
              <a:buNone/>
            </a:pPr>
            <a:r>
              <a:rPr lang="pt-BR" sz="1400">
                <a:solidFill>
                  <a:srgbClr val="595959"/>
                </a:solidFill>
                <a:latin typeface="Montserrat"/>
                <a:ea typeface="Montserrat"/>
                <a:cs typeface="Montserrat"/>
                <a:sym typeface="Montserrat"/>
              </a:rPr>
              <a:t>Define uma variável globalmente ou no escopo inteiro de uma função, independentemente do escopo de bloco.</a:t>
            </a:r>
            <a:endParaRPr/>
          </a:p>
          <a:p>
            <a:pPr indent="-285750" lvl="0" marL="285750" rtl="0" algn="l">
              <a:lnSpc>
                <a:spcPct val="130000"/>
              </a:lnSpc>
              <a:spcBef>
                <a:spcPts val="1500"/>
              </a:spcBef>
              <a:spcAft>
                <a:spcPts val="0"/>
              </a:spcAft>
              <a:buClr>
                <a:srgbClr val="595959"/>
              </a:buClr>
              <a:buSzPts val="1500"/>
              <a:buFont typeface="Arial"/>
              <a:buChar char="•"/>
            </a:pPr>
            <a:r>
              <a:rPr b="1" lang="pt-BR" sz="1500"/>
              <a:t>let</a:t>
            </a:r>
            <a:endParaRPr b="1" sz="1500"/>
          </a:p>
          <a:p>
            <a:pPr indent="0" lvl="1" marL="685800" rtl="0" algn="l">
              <a:lnSpc>
                <a:spcPct val="130000"/>
              </a:lnSpc>
              <a:spcBef>
                <a:spcPts val="0"/>
              </a:spcBef>
              <a:spcAft>
                <a:spcPts val="0"/>
              </a:spcAft>
              <a:buClr>
                <a:srgbClr val="595959"/>
              </a:buClr>
              <a:buSzPts val="1400"/>
              <a:buNone/>
            </a:pPr>
            <a:r>
              <a:rPr lang="pt-BR" sz="1400">
                <a:solidFill>
                  <a:srgbClr val="595959"/>
                </a:solidFill>
                <a:latin typeface="Montserrat"/>
                <a:ea typeface="Montserrat"/>
                <a:cs typeface="Montserrat"/>
                <a:sym typeface="Montserrat"/>
              </a:rPr>
              <a:t>Permite que você declare variáveis limitando seu escopo no bloco, instrução, ou em uma expressão na qual ela é usada</a:t>
            </a:r>
            <a:endParaRPr/>
          </a:p>
          <a:p>
            <a:pPr indent="-285750" lvl="0" marL="285750" rtl="0" algn="l">
              <a:lnSpc>
                <a:spcPct val="130000"/>
              </a:lnSpc>
              <a:spcBef>
                <a:spcPts val="1500"/>
              </a:spcBef>
              <a:spcAft>
                <a:spcPts val="0"/>
              </a:spcAft>
              <a:buClr>
                <a:srgbClr val="595959"/>
              </a:buClr>
              <a:buSzPts val="1500"/>
              <a:buFont typeface="Arial"/>
              <a:buChar char="•"/>
            </a:pPr>
            <a:r>
              <a:rPr b="1" lang="pt-BR" sz="1500"/>
              <a:t>var</a:t>
            </a:r>
            <a:endParaRPr/>
          </a:p>
          <a:p>
            <a:pPr indent="0" lvl="1" marL="685800" rtl="0" algn="l">
              <a:lnSpc>
                <a:spcPct val="130000"/>
              </a:lnSpc>
              <a:spcBef>
                <a:spcPts val="0"/>
              </a:spcBef>
              <a:spcAft>
                <a:spcPts val="0"/>
              </a:spcAft>
              <a:buClr>
                <a:srgbClr val="595959"/>
              </a:buClr>
              <a:buSzPts val="1400"/>
              <a:buNone/>
            </a:pPr>
            <a:r>
              <a:rPr lang="pt-BR" sz="1400">
                <a:solidFill>
                  <a:srgbClr val="595959"/>
                </a:solidFill>
                <a:latin typeface="Montserrat"/>
                <a:ea typeface="Montserrat"/>
                <a:cs typeface="Montserrat"/>
                <a:sym typeface="Montserrat"/>
              </a:rPr>
              <a:t>não podem ser atualizadas nem declaradas novamente</a:t>
            </a:r>
            <a:endParaRPr/>
          </a:p>
          <a:p>
            <a:pPr indent="0" lvl="1" marL="685800" rtl="0" algn="l">
              <a:lnSpc>
                <a:spcPct val="150000"/>
              </a:lnSpc>
              <a:spcBef>
                <a:spcPts val="1500"/>
              </a:spcBef>
              <a:spcAft>
                <a:spcPts val="0"/>
              </a:spcAft>
              <a:buClr>
                <a:schemeClr val="dk1"/>
              </a:buClr>
              <a:buSzPts val="1500"/>
              <a:buNone/>
            </a:pPr>
            <a:r>
              <a:t/>
            </a:r>
            <a:endParaRPr sz="1500">
              <a:solidFill>
                <a:srgbClr val="595959"/>
              </a:solidFill>
              <a:latin typeface="Montserrat"/>
              <a:ea typeface="Montserrat"/>
              <a:cs typeface="Montserrat"/>
              <a:sym typeface="Montserrat"/>
            </a:endParaRPr>
          </a:p>
          <a:p>
            <a:pPr indent="0" lvl="1" marL="685800" rtl="0" algn="l">
              <a:lnSpc>
                <a:spcPct val="150000"/>
              </a:lnSpc>
              <a:spcBef>
                <a:spcPts val="1500"/>
              </a:spcBef>
              <a:spcAft>
                <a:spcPts val="0"/>
              </a:spcAft>
              <a:buClr>
                <a:schemeClr val="dk1"/>
              </a:buClr>
              <a:buSzPts val="1500"/>
              <a:buNone/>
            </a:pPr>
            <a:r>
              <a:t/>
            </a:r>
            <a:endParaRPr sz="1500">
              <a:solidFill>
                <a:srgbClr val="595959"/>
              </a:solidFill>
              <a:latin typeface="Montserrat"/>
              <a:ea typeface="Montserrat"/>
              <a:cs typeface="Montserrat"/>
              <a:sym typeface="Montserrat"/>
            </a:endParaRPr>
          </a:p>
        </p:txBody>
      </p:sp>
      <p:sp>
        <p:nvSpPr>
          <p:cNvPr id="231" name="Google Shape;231;p21"/>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37" name="Google Shape;237;p22"/>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38" name="Google Shape;238;p22"/>
          <p:cNvSpPr txBox="1"/>
          <p:nvPr>
            <p:ph idx="3" type="body"/>
          </p:nvPr>
        </p:nvSpPr>
        <p:spPr>
          <a:xfrm>
            <a:off x="1784347" y="2385273"/>
            <a:ext cx="7949878" cy="3573792"/>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ARRAY</a:t>
            </a:r>
            <a:endParaRPr/>
          </a:p>
          <a:p>
            <a:pPr indent="0" lvl="1" marL="457200" rtl="0" algn="l">
              <a:lnSpc>
                <a:spcPct val="15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Arrays são objetos semelhantes a listas que vêm com uma série de métodos embutidos para realizar operações de travessia e mutação. Nem o tamanho de um array JavaScript nem os tipos de elementos são fixos. </a:t>
            </a:r>
            <a:endParaRPr/>
          </a:p>
          <a:p>
            <a:pPr indent="-228600" lvl="2" marL="1143000" rtl="0" algn="l">
              <a:lnSpc>
                <a:spcPct val="100000"/>
              </a:lnSpc>
              <a:spcBef>
                <a:spcPts val="1500"/>
              </a:spcBef>
              <a:spcAft>
                <a:spcPts val="0"/>
              </a:spcAft>
              <a:buClr>
                <a:srgbClr val="595959"/>
              </a:buClr>
              <a:buSzPts val="1400"/>
              <a:buChar char="•"/>
            </a:pPr>
            <a:r>
              <a:rPr lang="pt-BR" sz="1400">
                <a:solidFill>
                  <a:srgbClr val="595959"/>
                </a:solidFill>
                <a:latin typeface="Montserrat"/>
                <a:ea typeface="Montserrat"/>
                <a:cs typeface="Montserrat"/>
                <a:sym typeface="Montserrat"/>
              </a:rPr>
              <a:t>Adicionar elemento – push(‘novo’)</a:t>
            </a:r>
            <a:endParaRPr/>
          </a:p>
          <a:p>
            <a:pPr indent="-228600" lvl="2" marL="1143000" rtl="0" algn="l">
              <a:lnSpc>
                <a:spcPct val="100000"/>
              </a:lnSpc>
              <a:spcBef>
                <a:spcPts val="1500"/>
              </a:spcBef>
              <a:spcAft>
                <a:spcPts val="0"/>
              </a:spcAft>
              <a:buClr>
                <a:srgbClr val="595959"/>
              </a:buClr>
              <a:buSzPts val="1400"/>
              <a:buChar char="•"/>
            </a:pPr>
            <a:r>
              <a:rPr lang="pt-BR" sz="1400">
                <a:solidFill>
                  <a:srgbClr val="595959"/>
                </a:solidFill>
                <a:latin typeface="Montserrat"/>
                <a:ea typeface="Montserrat"/>
                <a:cs typeface="Montserrat"/>
                <a:sym typeface="Montserrat"/>
              </a:rPr>
              <a:t>Remover elemento – pop()</a:t>
            </a:r>
            <a:endParaRPr/>
          </a:p>
          <a:p>
            <a:pPr indent="-228600" lvl="2" marL="1143000" rtl="0" algn="l">
              <a:lnSpc>
                <a:spcPct val="100000"/>
              </a:lnSpc>
              <a:spcBef>
                <a:spcPts val="1500"/>
              </a:spcBef>
              <a:spcAft>
                <a:spcPts val="0"/>
              </a:spcAft>
              <a:buClr>
                <a:srgbClr val="595959"/>
              </a:buClr>
              <a:buSzPts val="1400"/>
              <a:buChar char="•"/>
            </a:pPr>
            <a:r>
              <a:rPr lang="pt-BR" sz="1400">
                <a:solidFill>
                  <a:srgbClr val="595959"/>
                </a:solidFill>
                <a:latin typeface="Montserrat"/>
                <a:ea typeface="Montserrat"/>
                <a:cs typeface="Montserrat"/>
                <a:sym typeface="Montserrat"/>
              </a:rPr>
              <a:t>Dividir array – slice(inicio, fim)</a:t>
            </a:r>
            <a:endParaRPr/>
          </a:p>
          <a:p>
            <a:pPr indent="-228600" lvl="2" marL="1143000" rtl="0" algn="l">
              <a:lnSpc>
                <a:spcPct val="100000"/>
              </a:lnSpc>
              <a:spcBef>
                <a:spcPts val="1500"/>
              </a:spcBef>
              <a:spcAft>
                <a:spcPts val="0"/>
              </a:spcAft>
              <a:buClr>
                <a:srgbClr val="595959"/>
              </a:buClr>
              <a:buSzPts val="1400"/>
              <a:buChar char="•"/>
            </a:pPr>
            <a:r>
              <a:rPr lang="pt-BR" sz="1400">
                <a:solidFill>
                  <a:srgbClr val="595959"/>
                </a:solidFill>
                <a:latin typeface="Montserrat"/>
                <a:ea typeface="Montserrat"/>
                <a:cs typeface="Montserrat"/>
                <a:sym typeface="Montserrat"/>
              </a:rPr>
              <a:t>Remover pelo índice – splice(pos, indice)</a:t>
            </a:r>
            <a:endParaRPr/>
          </a:p>
          <a:p>
            <a:pPr indent="-228600" lvl="2" marL="1143000" rtl="0" algn="l">
              <a:lnSpc>
                <a:spcPct val="100000"/>
              </a:lnSpc>
              <a:spcBef>
                <a:spcPts val="1500"/>
              </a:spcBef>
              <a:spcAft>
                <a:spcPts val="0"/>
              </a:spcAft>
              <a:buClr>
                <a:srgbClr val="595959"/>
              </a:buClr>
              <a:buSzPts val="1400"/>
              <a:buChar char="•"/>
            </a:pPr>
            <a:r>
              <a:rPr lang="pt-BR" sz="1400">
                <a:solidFill>
                  <a:srgbClr val="595959"/>
                </a:solidFill>
                <a:latin typeface="Montserrat"/>
                <a:ea typeface="Montserrat"/>
                <a:cs typeface="Montserrat"/>
                <a:sym typeface="Montserrat"/>
              </a:rPr>
              <a:t>Concatenar Arrays – array1.concat(array2) </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	</a:t>
            </a:r>
            <a:endParaRPr/>
          </a:p>
        </p:txBody>
      </p:sp>
      <p:sp>
        <p:nvSpPr>
          <p:cNvPr id="239" name="Google Shape;239;p22"/>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240" name="Google Shape;240;p22">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46" name="Google Shape;246;p23"/>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47" name="Google Shape;247;p23"/>
          <p:cNvSpPr txBox="1"/>
          <p:nvPr>
            <p:ph idx="3" type="body"/>
          </p:nvPr>
        </p:nvSpPr>
        <p:spPr>
          <a:xfrm>
            <a:off x="1784347" y="2385273"/>
            <a:ext cx="8177800"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ARRAY – Procurando valores</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alunos = ['João', 'Juliana', 'Raquel', 'Matheus', 'Carlos']</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medias = [4, 7, 8, 5, 9]</a:t>
            </a:r>
            <a:endParaRPr/>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mediasAlunos = [alunos, medias]</a:t>
            </a:r>
            <a:endParaRPr/>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exibeNomeNota = (nomeAluno) =&gt;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if(mediasAlunos[0].includes(nomeAluno)){</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indice = mediasAlunos[0].indexOf(nomeAluno)</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return mediasAlunos[0][indice] + ' sua média é ' + mediasAlunos[1][indice]</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}else{</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return 'O aluno não está cadastrado'</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console.log(exibeNomeNota('Carlos'))</a:t>
            </a:r>
            <a:endParaRPr/>
          </a:p>
        </p:txBody>
      </p:sp>
      <p:sp>
        <p:nvSpPr>
          <p:cNvPr id="248" name="Google Shape;248;p23"/>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
        <p:nvSpPr>
          <p:cNvPr id="249" name="Google Shape;249;p23"/>
          <p:cNvSpPr txBox="1"/>
          <p:nvPr/>
        </p:nvSpPr>
        <p:spPr>
          <a:xfrm>
            <a:off x="9055768" y="2789601"/>
            <a:ext cx="1644806" cy="317587"/>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pt-BR" sz="1100" u="none" cap="none" strike="noStrike">
                <a:solidFill>
                  <a:schemeClr val="dk1"/>
                </a:solidFill>
                <a:latin typeface="Montserrat"/>
                <a:ea typeface="Montserrat"/>
                <a:cs typeface="Montserrat"/>
                <a:sym typeface="Montserrat"/>
              </a:rPr>
              <a:t>Arrow function =&gt;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55" name="Google Shape;255;p24"/>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56" name="Google Shape;256;p24"/>
          <p:cNvSpPr txBox="1"/>
          <p:nvPr>
            <p:ph idx="3" type="body"/>
          </p:nvPr>
        </p:nvSpPr>
        <p:spPr>
          <a:xfrm>
            <a:off x="1784347" y="2385273"/>
            <a:ext cx="8811464"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ARRAY</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Exercício 2</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Crie três arrays com os seguintes conteúdos:</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	professores [‘Carlos’, ‘Alessandra’, ‘Paula’, ‘Renato’]</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	disciplinas [‘Matemática’, ‘História’, ‘Biologia’, ‘Química’]</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	sala [‘Sala 1’, ‘Sala 2’, ‘Sala 3’, ‘Sala 4’,]</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Crie uma lista de 2 dimensões com os professores, disciplinas e salas. </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Crie uma função que, ao receber o nome de uma professor, retorne uma string com:</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‘Professor ‘</a:t>
            </a:r>
            <a:r>
              <a:rPr lang="pt-BR" sz="1200" u="sng">
                <a:solidFill>
                  <a:srgbClr val="595959"/>
                </a:solidFill>
                <a:latin typeface="Montserrat"/>
                <a:ea typeface="Montserrat"/>
                <a:cs typeface="Montserrat"/>
                <a:sym typeface="Montserrat"/>
              </a:rPr>
              <a:t>professor</a:t>
            </a:r>
            <a:r>
              <a:rPr lang="pt-BR" sz="1200">
                <a:solidFill>
                  <a:srgbClr val="595959"/>
                </a:solidFill>
                <a:latin typeface="Montserrat"/>
                <a:ea typeface="Montserrat"/>
                <a:cs typeface="Montserrat"/>
                <a:sym typeface="Montserrat"/>
              </a:rPr>
              <a:t>’, com a disciplina ‘</a:t>
            </a:r>
            <a:r>
              <a:rPr lang="pt-BR" sz="1200" u="sng">
                <a:solidFill>
                  <a:srgbClr val="595959"/>
                </a:solidFill>
                <a:latin typeface="Montserrat"/>
                <a:ea typeface="Montserrat"/>
                <a:cs typeface="Montserrat"/>
                <a:sym typeface="Montserrat"/>
              </a:rPr>
              <a:t>disciplina</a:t>
            </a:r>
            <a:r>
              <a:rPr lang="pt-BR" sz="1200">
                <a:solidFill>
                  <a:srgbClr val="595959"/>
                </a:solidFill>
                <a:latin typeface="Montserrat"/>
                <a:ea typeface="Montserrat"/>
                <a:cs typeface="Montserrat"/>
                <a:sym typeface="Montserrat"/>
              </a:rPr>
              <a:t>’ na ‘</a:t>
            </a:r>
            <a:r>
              <a:rPr lang="pt-BR" sz="1200" u="sng">
                <a:solidFill>
                  <a:srgbClr val="595959"/>
                </a:solidFill>
                <a:latin typeface="Montserrat"/>
                <a:ea typeface="Montserrat"/>
                <a:cs typeface="Montserrat"/>
                <a:sym typeface="Montserrat"/>
              </a:rPr>
              <a:t>sala</a:t>
            </a:r>
            <a:r>
              <a:rPr lang="pt-BR" sz="1200">
                <a:solidFill>
                  <a:srgbClr val="595959"/>
                </a:solidFill>
                <a:latin typeface="Montserrat"/>
                <a:ea typeface="Montserrat"/>
                <a:cs typeface="Montserrat"/>
                <a:sym typeface="Montserrat"/>
              </a:rPr>
              <a:t>’.</a:t>
            </a:r>
            <a:endParaRPr/>
          </a:p>
          <a:p>
            <a:pPr indent="0" lvl="1" marL="685800" rtl="0" algn="l">
              <a:lnSpc>
                <a:spcPct val="150000"/>
              </a:lnSpc>
              <a:spcBef>
                <a:spcPts val="20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Ex: “Professor Renato com a disciplina Química na Sala 4”</a:t>
            </a:r>
            <a:endParaRPr/>
          </a:p>
          <a:p>
            <a:pPr indent="0" lvl="1" marL="685800" rtl="0" algn="l">
              <a:lnSpc>
                <a:spcPct val="125000"/>
              </a:lnSpc>
              <a:spcBef>
                <a:spcPts val="700"/>
              </a:spcBef>
              <a:spcAft>
                <a:spcPts val="0"/>
              </a:spcAft>
              <a:buClr>
                <a:schemeClr val="dk1"/>
              </a:buClr>
              <a:buSzPts val="1400"/>
              <a:buNone/>
            </a:pPr>
            <a:r>
              <a:t/>
            </a:r>
            <a:endParaRPr sz="1400">
              <a:solidFill>
                <a:srgbClr val="595959"/>
              </a:solidFill>
              <a:latin typeface="Montserrat"/>
              <a:ea typeface="Montserrat"/>
              <a:cs typeface="Montserrat"/>
              <a:sym typeface="Montserrat"/>
            </a:endParaRPr>
          </a:p>
        </p:txBody>
      </p:sp>
      <p:sp>
        <p:nvSpPr>
          <p:cNvPr id="257" name="Google Shape;257;p24"/>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63" name="Google Shape;263;p25"/>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64" name="Google Shape;264;p25"/>
          <p:cNvSpPr txBox="1"/>
          <p:nvPr>
            <p:ph idx="3" type="body"/>
          </p:nvPr>
        </p:nvSpPr>
        <p:spPr>
          <a:xfrm>
            <a:off x="1784348" y="2385272"/>
            <a:ext cx="6316915"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FUNÇÕES</a:t>
            </a:r>
            <a:endParaRPr/>
          </a:p>
          <a:p>
            <a:pPr indent="-228600" lvl="1" marL="685800" rtl="0" algn="l">
              <a:lnSpc>
                <a:spcPct val="150000"/>
              </a:lnSpc>
              <a:spcBef>
                <a:spcPts val="1500"/>
              </a:spcBef>
              <a:spcAft>
                <a:spcPts val="0"/>
              </a:spcAft>
              <a:buClr>
                <a:srgbClr val="595959"/>
              </a:buClr>
              <a:buSzPts val="1500"/>
              <a:buChar char="•"/>
            </a:pPr>
            <a:r>
              <a:rPr lang="pt-BR" sz="1500">
                <a:solidFill>
                  <a:srgbClr val="595959"/>
                </a:solidFill>
                <a:latin typeface="Montserrat"/>
                <a:ea typeface="Montserrat"/>
                <a:cs typeface="Montserrat"/>
                <a:sym typeface="Montserrat"/>
              </a:rPr>
              <a:t>Funções são </a:t>
            </a:r>
            <a:r>
              <a:rPr b="1" lang="pt-BR" sz="1500">
                <a:solidFill>
                  <a:srgbClr val="595959"/>
                </a:solidFill>
                <a:latin typeface="Montserrat"/>
                <a:ea typeface="Montserrat"/>
                <a:cs typeface="Montserrat"/>
                <a:sym typeface="Montserrat"/>
              </a:rPr>
              <a:t>blocos de construção </a:t>
            </a:r>
            <a:r>
              <a:rPr lang="pt-BR" sz="1500">
                <a:solidFill>
                  <a:srgbClr val="595959"/>
                </a:solidFill>
                <a:latin typeface="Montserrat"/>
                <a:ea typeface="Montserrat"/>
                <a:cs typeface="Montserrat"/>
                <a:sym typeface="Montserrat"/>
              </a:rPr>
              <a:t>fundamentais em JavaScript. Uma função é um procedimento de JavaScript </a:t>
            </a:r>
            <a:endParaRPr/>
          </a:p>
          <a:p>
            <a:pPr indent="-228600" lvl="1" marL="685800" rtl="0" algn="l">
              <a:lnSpc>
                <a:spcPct val="150000"/>
              </a:lnSpc>
              <a:spcBef>
                <a:spcPts val="1500"/>
              </a:spcBef>
              <a:spcAft>
                <a:spcPts val="0"/>
              </a:spcAft>
              <a:buClr>
                <a:srgbClr val="595959"/>
              </a:buClr>
              <a:buSzPts val="1500"/>
              <a:buChar char="•"/>
            </a:pPr>
            <a:r>
              <a:rPr lang="pt-BR" sz="1500">
                <a:solidFill>
                  <a:srgbClr val="595959"/>
                </a:solidFill>
                <a:latin typeface="Montserrat"/>
                <a:ea typeface="Montserrat"/>
                <a:cs typeface="Montserrat"/>
                <a:sym typeface="Montserrat"/>
              </a:rPr>
              <a:t>Um </a:t>
            </a:r>
            <a:r>
              <a:rPr b="1" lang="pt-BR" sz="1500">
                <a:solidFill>
                  <a:srgbClr val="595959"/>
                </a:solidFill>
                <a:latin typeface="Montserrat"/>
                <a:ea typeface="Montserrat"/>
                <a:cs typeface="Montserrat"/>
                <a:sym typeface="Montserrat"/>
              </a:rPr>
              <a:t>conjunto de instruções </a:t>
            </a:r>
            <a:r>
              <a:rPr lang="pt-BR" sz="1500">
                <a:solidFill>
                  <a:srgbClr val="595959"/>
                </a:solidFill>
                <a:latin typeface="Montserrat"/>
                <a:ea typeface="Montserrat"/>
                <a:cs typeface="Montserrat"/>
                <a:sym typeface="Montserrat"/>
              </a:rPr>
              <a:t>que executa uma tarefa ou calcula um valor. Para usar uma função, você deve defini-la em algum lugar no escopo do qual você quiser chamá-la.</a:t>
            </a:r>
            <a:endParaRPr/>
          </a:p>
          <a:p>
            <a:pPr indent="0" lvl="1" marL="457200" rtl="0" algn="l">
              <a:lnSpc>
                <a:spcPct val="150000"/>
              </a:lnSpc>
              <a:spcBef>
                <a:spcPts val="1500"/>
              </a:spcBef>
              <a:spcAft>
                <a:spcPts val="0"/>
              </a:spcAft>
              <a:buClr>
                <a:schemeClr val="dk1"/>
              </a:buClr>
              <a:buSzPts val="1500"/>
              <a:buNone/>
            </a:pPr>
            <a:r>
              <a:t/>
            </a:r>
            <a:endParaRPr sz="1500">
              <a:solidFill>
                <a:srgbClr val="595959"/>
              </a:solidFill>
              <a:latin typeface="Montserrat"/>
              <a:ea typeface="Montserrat"/>
              <a:cs typeface="Montserrat"/>
              <a:sym typeface="Montserrat"/>
            </a:endParaRPr>
          </a:p>
        </p:txBody>
      </p:sp>
      <p:sp>
        <p:nvSpPr>
          <p:cNvPr id="265" name="Google Shape;265;p25"/>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266" name="Google Shape;266;p25">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72" name="Google Shape;272;p26"/>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73" name="Google Shape;273;p26"/>
          <p:cNvSpPr txBox="1"/>
          <p:nvPr>
            <p:ph idx="3" type="body"/>
          </p:nvPr>
        </p:nvSpPr>
        <p:spPr>
          <a:xfrm>
            <a:off x="1784348" y="2385272"/>
            <a:ext cx="6316915"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FUNÇÕES</a:t>
            </a:r>
            <a:endParaRPr/>
          </a:p>
          <a:p>
            <a:pPr indent="-228600" lvl="1" marL="685800" rtl="0" algn="l">
              <a:lnSpc>
                <a:spcPct val="150000"/>
              </a:lnSpc>
              <a:spcBef>
                <a:spcPts val="1500"/>
              </a:spcBef>
              <a:spcAft>
                <a:spcPts val="0"/>
              </a:spcAft>
              <a:buClr>
                <a:srgbClr val="595959"/>
              </a:buClr>
              <a:buSzPts val="1500"/>
              <a:buChar char="•"/>
            </a:pPr>
            <a:r>
              <a:rPr lang="pt-BR" sz="1500">
                <a:solidFill>
                  <a:srgbClr val="595959"/>
                </a:solidFill>
                <a:latin typeface="Montserrat"/>
                <a:ea typeface="Montserrat"/>
                <a:cs typeface="Montserrat"/>
                <a:sym typeface="Montserrat"/>
              </a:rPr>
              <a:t>Funções são </a:t>
            </a:r>
            <a:r>
              <a:rPr b="1" lang="pt-BR" sz="1500">
                <a:solidFill>
                  <a:srgbClr val="595959"/>
                </a:solidFill>
                <a:latin typeface="Montserrat"/>
                <a:ea typeface="Montserrat"/>
                <a:cs typeface="Montserrat"/>
                <a:sym typeface="Montserrat"/>
              </a:rPr>
              <a:t>blocos de construção </a:t>
            </a:r>
            <a:r>
              <a:rPr lang="pt-BR" sz="1500">
                <a:solidFill>
                  <a:srgbClr val="595959"/>
                </a:solidFill>
                <a:latin typeface="Montserrat"/>
                <a:ea typeface="Montserrat"/>
                <a:cs typeface="Montserrat"/>
                <a:sym typeface="Montserrat"/>
              </a:rPr>
              <a:t>fundamentais em JavaScript. Uma função é um procedimento de JavaScript </a:t>
            </a:r>
            <a:endParaRPr/>
          </a:p>
          <a:p>
            <a:pPr indent="-228600" lvl="1" marL="685800" rtl="0" algn="l">
              <a:lnSpc>
                <a:spcPct val="150000"/>
              </a:lnSpc>
              <a:spcBef>
                <a:spcPts val="1500"/>
              </a:spcBef>
              <a:spcAft>
                <a:spcPts val="0"/>
              </a:spcAft>
              <a:buClr>
                <a:srgbClr val="595959"/>
              </a:buClr>
              <a:buSzPts val="1500"/>
              <a:buChar char="•"/>
            </a:pPr>
            <a:r>
              <a:rPr lang="pt-BR" sz="1500">
                <a:solidFill>
                  <a:srgbClr val="595959"/>
                </a:solidFill>
                <a:latin typeface="Montserrat"/>
                <a:ea typeface="Montserrat"/>
                <a:cs typeface="Montserrat"/>
                <a:sym typeface="Montserrat"/>
              </a:rPr>
              <a:t>Um </a:t>
            </a:r>
            <a:r>
              <a:rPr b="1" lang="pt-BR" sz="1500">
                <a:solidFill>
                  <a:srgbClr val="595959"/>
                </a:solidFill>
                <a:latin typeface="Montserrat"/>
                <a:ea typeface="Montserrat"/>
                <a:cs typeface="Montserrat"/>
                <a:sym typeface="Montserrat"/>
              </a:rPr>
              <a:t>conjunto de instruções </a:t>
            </a:r>
            <a:r>
              <a:rPr lang="pt-BR" sz="1500">
                <a:solidFill>
                  <a:srgbClr val="595959"/>
                </a:solidFill>
                <a:latin typeface="Montserrat"/>
                <a:ea typeface="Montserrat"/>
                <a:cs typeface="Montserrat"/>
                <a:sym typeface="Montserrat"/>
              </a:rPr>
              <a:t>que executa uma tarefa ou calcula um valor. Para usar uma função, você deve defini-la em algum lugar no escopo do qual você quiser chamá-la.</a:t>
            </a:r>
            <a:endParaRPr/>
          </a:p>
          <a:p>
            <a:pPr indent="0" lvl="1" marL="457200" rtl="0" algn="l">
              <a:lnSpc>
                <a:spcPct val="150000"/>
              </a:lnSpc>
              <a:spcBef>
                <a:spcPts val="1500"/>
              </a:spcBef>
              <a:spcAft>
                <a:spcPts val="0"/>
              </a:spcAft>
              <a:buClr>
                <a:schemeClr val="dk1"/>
              </a:buClr>
              <a:buSzPts val="1500"/>
              <a:buNone/>
            </a:pPr>
            <a:r>
              <a:t/>
            </a:r>
            <a:endParaRPr sz="1500">
              <a:solidFill>
                <a:srgbClr val="595959"/>
              </a:solidFill>
              <a:latin typeface="Montserrat"/>
              <a:ea typeface="Montserrat"/>
              <a:cs typeface="Montserrat"/>
              <a:sym typeface="Montserrat"/>
            </a:endParaRPr>
          </a:p>
        </p:txBody>
      </p:sp>
      <p:sp>
        <p:nvSpPr>
          <p:cNvPr id="274" name="Google Shape;274;p26"/>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275" name="Google Shape;275;p26">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81" name="Google Shape;281;p27"/>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82" name="Google Shape;282;p27"/>
          <p:cNvSpPr txBox="1"/>
          <p:nvPr>
            <p:ph idx="3" type="body"/>
          </p:nvPr>
        </p:nvSpPr>
        <p:spPr>
          <a:xfrm>
            <a:off x="1784348" y="2385272"/>
            <a:ext cx="4752810"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FUNÇÕES</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function </a:t>
            </a:r>
            <a:r>
              <a:rPr b="1" lang="pt-BR" sz="1500">
                <a:solidFill>
                  <a:srgbClr val="595959"/>
                </a:solidFill>
                <a:latin typeface="Montserrat"/>
                <a:ea typeface="Montserrat"/>
                <a:cs typeface="Montserrat"/>
                <a:sym typeface="Montserrat"/>
              </a:rPr>
              <a:t>soma</a:t>
            </a:r>
            <a:r>
              <a:rPr lang="pt-BR" sz="1500">
                <a:solidFill>
                  <a:srgbClr val="595959"/>
                </a:solidFill>
                <a:latin typeface="Montserrat"/>
                <a:ea typeface="Montserrat"/>
                <a:cs typeface="Montserrat"/>
                <a:sym typeface="Montserrat"/>
              </a:rPr>
              <a:t>() {</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    const resultado = 3 + 2;</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    return resultado</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const </a:t>
            </a:r>
            <a:r>
              <a:rPr b="1" lang="pt-BR" sz="1500" u="sng">
                <a:solidFill>
                  <a:srgbClr val="595959"/>
                </a:solidFill>
                <a:latin typeface="Montserrat"/>
                <a:ea typeface="Montserrat"/>
                <a:cs typeface="Montserrat"/>
                <a:sym typeface="Montserrat"/>
              </a:rPr>
              <a:t>soma</a:t>
            </a:r>
            <a:r>
              <a:rPr lang="pt-BR" sz="1500">
                <a:solidFill>
                  <a:srgbClr val="595959"/>
                </a:solidFill>
                <a:latin typeface="Montserrat"/>
                <a:ea typeface="Montserrat"/>
                <a:cs typeface="Montserrat"/>
                <a:sym typeface="Montserrat"/>
              </a:rPr>
              <a:t> = function(num1, num2){</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    return num1 + num2`</a:t>
            </a:r>
            <a:endParaRPr/>
          </a:p>
          <a:p>
            <a:pPr indent="0" lvl="1" marL="457200" rtl="0" algn="l">
              <a:lnSpc>
                <a:spcPct val="10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a:t>
            </a:r>
            <a:endParaRPr/>
          </a:p>
          <a:p>
            <a:pPr indent="0" lvl="1" marL="457200" rtl="0" algn="l">
              <a:lnSpc>
                <a:spcPct val="100000"/>
              </a:lnSpc>
              <a:spcBef>
                <a:spcPts val="1500"/>
              </a:spcBef>
              <a:spcAft>
                <a:spcPts val="0"/>
              </a:spcAft>
              <a:buClr>
                <a:schemeClr val="dk1"/>
              </a:buClr>
              <a:buSzPts val="1500"/>
              <a:buNone/>
            </a:pPr>
            <a:r>
              <a:t/>
            </a:r>
            <a:endParaRPr sz="1500">
              <a:solidFill>
                <a:srgbClr val="595959"/>
              </a:solidFill>
              <a:latin typeface="Montserrat"/>
              <a:ea typeface="Montserrat"/>
              <a:cs typeface="Montserrat"/>
              <a:sym typeface="Montserrat"/>
            </a:endParaRPr>
          </a:p>
        </p:txBody>
      </p:sp>
      <p:sp>
        <p:nvSpPr>
          <p:cNvPr id="283" name="Google Shape;283;p27"/>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
        <p:nvSpPr>
          <p:cNvPr id="284" name="Google Shape;284;p27"/>
          <p:cNvSpPr txBox="1"/>
          <p:nvPr/>
        </p:nvSpPr>
        <p:spPr>
          <a:xfrm>
            <a:off x="6256421" y="2385272"/>
            <a:ext cx="4924925" cy="364656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595959"/>
              </a:buClr>
              <a:buSzPts val="1800"/>
              <a:buFont typeface="Arial"/>
              <a:buNone/>
            </a:pPr>
            <a:r>
              <a:t/>
            </a:r>
            <a:endParaRPr b="1" i="0" sz="1800" u="sng" cap="none" strike="noStrike">
              <a:solidFill>
                <a:srgbClr val="595959"/>
              </a:solidFill>
              <a:latin typeface="Montserrat"/>
              <a:ea typeface="Montserrat"/>
              <a:cs typeface="Montserrat"/>
              <a:sym typeface="Montserrat"/>
            </a:endParaRPr>
          </a:p>
          <a:p>
            <a:pPr indent="0" lvl="1" marL="457200" marR="0" rtl="0" algn="l">
              <a:lnSpc>
                <a:spcPct val="100000"/>
              </a:lnSpc>
              <a:spcBef>
                <a:spcPts val="1500"/>
              </a:spcBef>
              <a:spcAft>
                <a:spcPts val="0"/>
              </a:spcAft>
              <a:buClr>
                <a:srgbClr val="595959"/>
              </a:buClr>
              <a:buSzPts val="1500"/>
              <a:buFont typeface="Arial"/>
              <a:buNone/>
            </a:pPr>
            <a:r>
              <a:rPr b="1" i="0" lang="pt-BR" sz="1500" u="none" cap="none" strike="noStrike">
                <a:solidFill>
                  <a:srgbClr val="595959"/>
                </a:solidFill>
                <a:latin typeface="Montserrat"/>
                <a:ea typeface="Montserrat"/>
                <a:cs typeface="Montserrat"/>
                <a:sym typeface="Montserrat"/>
              </a:rPr>
              <a:t>Arrow Function</a:t>
            </a:r>
            <a:endParaRPr b="1" i="0" sz="1500" u="none" cap="none" strike="noStrike">
              <a:solidFill>
                <a:srgbClr val="595959"/>
              </a:solidFill>
              <a:latin typeface="Montserrat"/>
              <a:ea typeface="Montserrat"/>
              <a:cs typeface="Montserrat"/>
              <a:sym typeface="Montserrat"/>
            </a:endParaRPr>
          </a:p>
          <a:p>
            <a:pPr indent="0" lvl="1" marL="457200" marR="0" rtl="0" algn="l">
              <a:lnSpc>
                <a:spcPct val="100000"/>
              </a:lnSpc>
              <a:spcBef>
                <a:spcPts val="1500"/>
              </a:spcBef>
              <a:spcAft>
                <a:spcPts val="0"/>
              </a:spcAft>
              <a:buClr>
                <a:srgbClr val="595959"/>
              </a:buClr>
              <a:buSzPts val="1500"/>
              <a:buFont typeface="Arial"/>
              <a:buNone/>
            </a:pPr>
            <a:r>
              <a:rPr b="0" i="0" lang="pt-BR" sz="1500" u="none" cap="none" strike="noStrike">
                <a:solidFill>
                  <a:srgbClr val="595959"/>
                </a:solidFill>
                <a:latin typeface="Montserrat"/>
                <a:ea typeface="Montserrat"/>
                <a:cs typeface="Montserrat"/>
                <a:sym typeface="Montserrat"/>
              </a:rPr>
              <a:t>const </a:t>
            </a:r>
            <a:r>
              <a:rPr b="1" i="0" lang="pt-BR" sz="1500" u="none" cap="none" strike="noStrike">
                <a:solidFill>
                  <a:srgbClr val="595959"/>
                </a:solidFill>
                <a:latin typeface="Montserrat"/>
                <a:ea typeface="Montserrat"/>
                <a:cs typeface="Montserrat"/>
                <a:sym typeface="Montserrat"/>
              </a:rPr>
              <a:t>soma</a:t>
            </a:r>
            <a:r>
              <a:rPr b="0" i="0" lang="pt-BR" sz="1500" u="none" cap="none" strike="noStrike">
                <a:solidFill>
                  <a:srgbClr val="595959"/>
                </a:solidFill>
                <a:latin typeface="Montserrat"/>
                <a:ea typeface="Montserrat"/>
                <a:cs typeface="Montserrat"/>
                <a:sym typeface="Montserrat"/>
              </a:rPr>
              <a:t> = (num1, num2) =&gt; num1 + num2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90" name="Google Shape;290;p28"/>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291" name="Google Shape;291;p28"/>
          <p:cNvSpPr txBox="1"/>
          <p:nvPr>
            <p:ph idx="3" type="body"/>
          </p:nvPr>
        </p:nvSpPr>
        <p:spPr>
          <a:xfrm>
            <a:off x="1784347" y="2385272"/>
            <a:ext cx="7664453"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FUNÇÕES - Data</a:t>
            </a:r>
            <a:endParaRPr/>
          </a:p>
          <a:p>
            <a:pPr indent="0" lvl="1" marL="457200" rtl="0" algn="l">
              <a:lnSpc>
                <a:spcPct val="150000"/>
              </a:lnSpc>
              <a:spcBef>
                <a:spcPts val="1500"/>
              </a:spcBef>
              <a:spcAft>
                <a:spcPts val="0"/>
              </a:spcAft>
              <a:buClr>
                <a:srgbClr val="595959"/>
              </a:buClr>
              <a:buSzPts val="1500"/>
              <a:buNone/>
            </a:pPr>
            <a:r>
              <a:rPr lang="pt-BR" sz="1500">
                <a:solidFill>
                  <a:srgbClr val="595959"/>
                </a:solidFill>
                <a:latin typeface="Montserrat"/>
                <a:ea typeface="Montserrat"/>
                <a:cs typeface="Montserrat"/>
                <a:sym typeface="Montserrat"/>
              </a:rPr>
              <a:t>JavaScript não possui dados do tipo data. No entanto, você pode usar o objeto Date e seus métodos para trabalhar com datas e horas nas suas aplicações</a:t>
            </a:r>
            <a:endParaRPr/>
          </a:p>
          <a:p>
            <a:pPr indent="-228600" lvl="2" marL="1143000" rtl="0" algn="l">
              <a:lnSpc>
                <a:spcPct val="100000"/>
              </a:lnSpc>
              <a:spcBef>
                <a:spcPts val="700"/>
              </a:spcBef>
              <a:spcAft>
                <a:spcPts val="0"/>
              </a:spcAft>
              <a:buClr>
                <a:srgbClr val="595959"/>
              </a:buClr>
              <a:buSzPts val="1200"/>
              <a:buChar char="•"/>
            </a:pPr>
            <a:r>
              <a:rPr lang="pt-BR" sz="1200">
                <a:solidFill>
                  <a:srgbClr val="595959"/>
                </a:solidFill>
                <a:latin typeface="Montserrat"/>
                <a:ea typeface="Montserrat"/>
                <a:cs typeface="Montserrat"/>
                <a:sym typeface="Montserrat"/>
              </a:rPr>
              <a:t>var hoje = new Date();</a:t>
            </a:r>
            <a:endParaRPr/>
          </a:p>
          <a:p>
            <a:pPr indent="-228600" lvl="2" marL="1143000" rtl="0" algn="l">
              <a:lnSpc>
                <a:spcPct val="100000"/>
              </a:lnSpc>
              <a:spcBef>
                <a:spcPts val="700"/>
              </a:spcBef>
              <a:spcAft>
                <a:spcPts val="0"/>
              </a:spcAft>
              <a:buClr>
                <a:srgbClr val="595959"/>
              </a:buClr>
              <a:buSzPts val="1200"/>
              <a:buChar char="•"/>
            </a:pPr>
            <a:r>
              <a:rPr lang="pt-BR" sz="1200">
                <a:solidFill>
                  <a:srgbClr val="595959"/>
                </a:solidFill>
                <a:latin typeface="Montserrat"/>
                <a:ea typeface="Montserrat"/>
                <a:cs typeface="Montserrat"/>
                <a:sym typeface="Montserrat"/>
              </a:rPr>
              <a:t>var fimAno = new Date(1995, 11, 31, 23, 59, 59, 999); // Seta dia e mês</a:t>
            </a:r>
            <a:endParaRPr/>
          </a:p>
          <a:p>
            <a:pPr indent="-228600" lvl="2" marL="1143000" rtl="0" algn="l">
              <a:lnSpc>
                <a:spcPct val="100000"/>
              </a:lnSpc>
              <a:spcBef>
                <a:spcPts val="700"/>
              </a:spcBef>
              <a:spcAft>
                <a:spcPts val="0"/>
              </a:spcAft>
              <a:buClr>
                <a:srgbClr val="595959"/>
              </a:buClr>
              <a:buSzPts val="1200"/>
              <a:buChar char="•"/>
            </a:pPr>
            <a:r>
              <a:rPr lang="pt-BR" sz="1200">
                <a:solidFill>
                  <a:srgbClr val="595959"/>
                </a:solidFill>
                <a:latin typeface="Montserrat"/>
                <a:ea typeface="Montserrat"/>
                <a:cs typeface="Montserrat"/>
                <a:sym typeface="Montserrat"/>
              </a:rPr>
              <a:t>fimAno.setFullYear(hoje.getFullYear()); // Seta o ano para esse ano</a:t>
            </a:r>
            <a:endParaRPr/>
          </a:p>
          <a:p>
            <a:pPr indent="-228600" lvl="2" marL="1143000" rtl="0" algn="l">
              <a:lnSpc>
                <a:spcPct val="100000"/>
              </a:lnSpc>
              <a:spcBef>
                <a:spcPts val="700"/>
              </a:spcBef>
              <a:spcAft>
                <a:spcPts val="0"/>
              </a:spcAft>
              <a:buClr>
                <a:srgbClr val="595959"/>
              </a:buClr>
              <a:buSzPts val="1200"/>
              <a:buChar char="•"/>
            </a:pPr>
            <a:r>
              <a:rPr lang="pt-BR" sz="1200">
                <a:solidFill>
                  <a:srgbClr val="595959"/>
                </a:solidFill>
                <a:latin typeface="Montserrat"/>
                <a:ea typeface="Montserrat"/>
                <a:cs typeface="Montserrat"/>
                <a:sym typeface="Montserrat"/>
              </a:rPr>
              <a:t>var msPorDia = 24 * 60 * 60 * 1000; // Quantidade de milisegundos por dia</a:t>
            </a:r>
            <a:endParaRPr/>
          </a:p>
          <a:p>
            <a:pPr indent="-228600" lvl="2" marL="1143000" rtl="0" algn="l">
              <a:lnSpc>
                <a:spcPct val="100000"/>
              </a:lnSpc>
              <a:spcBef>
                <a:spcPts val="700"/>
              </a:spcBef>
              <a:spcAft>
                <a:spcPts val="0"/>
              </a:spcAft>
              <a:buClr>
                <a:srgbClr val="595959"/>
              </a:buClr>
              <a:buSzPts val="1200"/>
              <a:buChar char="•"/>
            </a:pPr>
            <a:r>
              <a:rPr lang="pt-BR" sz="1200">
                <a:solidFill>
                  <a:srgbClr val="595959"/>
                </a:solidFill>
                <a:latin typeface="Montserrat"/>
                <a:ea typeface="Montserrat"/>
                <a:cs typeface="Montserrat"/>
                <a:sym typeface="Montserrat"/>
              </a:rPr>
              <a:t>var diasRestantes = (fimAno.getTime() - hoje.getTime()) / msPorDia;</a:t>
            </a:r>
            <a:endParaRPr/>
          </a:p>
          <a:p>
            <a:pPr indent="-228600" lvl="2" marL="1143000" rtl="0" algn="l">
              <a:lnSpc>
                <a:spcPct val="100000"/>
              </a:lnSpc>
              <a:spcBef>
                <a:spcPts val="700"/>
              </a:spcBef>
              <a:spcAft>
                <a:spcPts val="0"/>
              </a:spcAft>
              <a:buClr>
                <a:srgbClr val="595959"/>
              </a:buClr>
              <a:buSzPts val="1200"/>
              <a:buChar char="•"/>
            </a:pPr>
            <a:r>
              <a:rPr lang="pt-BR" sz="1200">
                <a:solidFill>
                  <a:srgbClr val="595959"/>
                </a:solidFill>
                <a:latin typeface="Montserrat"/>
                <a:ea typeface="Montserrat"/>
                <a:cs typeface="Montserrat"/>
                <a:sym typeface="Montserrat"/>
              </a:rPr>
              <a:t>var diasRestantes = Math.round(diasRestantes); //retorna os dias restantes no ano</a:t>
            </a:r>
            <a:endParaRPr/>
          </a:p>
          <a:p>
            <a:pPr indent="0" lvl="1" marL="457200" rtl="0" algn="l">
              <a:lnSpc>
                <a:spcPct val="150000"/>
              </a:lnSpc>
              <a:spcBef>
                <a:spcPts val="1500"/>
              </a:spcBef>
              <a:spcAft>
                <a:spcPts val="0"/>
              </a:spcAft>
              <a:buClr>
                <a:schemeClr val="dk1"/>
              </a:buClr>
              <a:buSzPts val="1500"/>
              <a:buNone/>
            </a:pPr>
            <a:r>
              <a:t/>
            </a:r>
            <a:endParaRPr sz="1500">
              <a:solidFill>
                <a:srgbClr val="595959"/>
              </a:solidFill>
              <a:latin typeface="Montserrat"/>
              <a:ea typeface="Montserrat"/>
              <a:cs typeface="Montserrat"/>
              <a:sym typeface="Montserrat"/>
            </a:endParaRPr>
          </a:p>
        </p:txBody>
      </p:sp>
      <p:sp>
        <p:nvSpPr>
          <p:cNvPr id="292" name="Google Shape;292;p28"/>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293" name="Google Shape;293;p28">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299" name="Google Shape;299;p29"/>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00" name="Google Shape;300;p29"/>
          <p:cNvSpPr txBox="1"/>
          <p:nvPr>
            <p:ph idx="3" type="body"/>
          </p:nvPr>
        </p:nvSpPr>
        <p:spPr>
          <a:xfrm>
            <a:off x="1784347" y="2385272"/>
            <a:ext cx="7143085"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FUNÇÕES - String</a:t>
            </a:r>
            <a:endParaRPr b="1" sz="1800"/>
          </a:p>
          <a:p>
            <a:pPr indent="0" lvl="1" marL="457200" rtl="0" algn="l">
              <a:lnSpc>
                <a:spcPct val="150000"/>
              </a:lnSpc>
              <a:spcBef>
                <a:spcPts val="1500"/>
              </a:spcBef>
              <a:spcAft>
                <a:spcPts val="0"/>
              </a:spcAft>
              <a:buClr>
                <a:srgbClr val="595959"/>
              </a:buClr>
              <a:buSzPts val="1400"/>
              <a:buNone/>
            </a:pPr>
            <a:r>
              <a:rPr lang="pt-BR" sz="1400">
                <a:solidFill>
                  <a:srgbClr val="595959"/>
                </a:solidFill>
                <a:latin typeface="Montserrat"/>
                <a:ea typeface="Montserrat"/>
                <a:cs typeface="Montserrat"/>
                <a:sym typeface="Montserrat"/>
              </a:rPr>
              <a:t>Existem algumas operações úteis que podemos fazer em strings com métodos embutidos, como encontrar o comprimento de um string, unir e dividir sequências de caracteres, substituindo um caractere em uma string por outro, e muito mais.</a:t>
            </a:r>
            <a:endParaRPr/>
          </a:p>
          <a:p>
            <a:pPr indent="0" lvl="1" marL="457200" rtl="0" algn="l">
              <a:lnSpc>
                <a:spcPct val="150000"/>
              </a:lnSpc>
              <a:spcBef>
                <a:spcPts val="1500"/>
              </a:spcBef>
              <a:spcAft>
                <a:spcPts val="0"/>
              </a:spcAft>
              <a:buClr>
                <a:srgbClr val="595959"/>
              </a:buClr>
              <a:buSzPts val="1500"/>
              <a:buNone/>
            </a:pPr>
            <a:r>
              <a:rPr b="1" lang="pt-BR" sz="1500">
                <a:solidFill>
                  <a:srgbClr val="595959"/>
                </a:solidFill>
                <a:latin typeface="Montserrat"/>
                <a:ea typeface="Montserrat"/>
                <a:cs typeface="Montserrat"/>
                <a:sym typeface="Montserrat"/>
              </a:rPr>
              <a:t>Mudando entre maiúsculas e minúsculas</a:t>
            </a:r>
            <a:endParaRPr/>
          </a:p>
          <a:p>
            <a:pPr indent="-228600" lvl="2" marL="1143000" rtl="0" algn="l">
              <a:lnSpc>
                <a:spcPct val="100000"/>
              </a:lnSpc>
              <a:spcBef>
                <a:spcPts val="1500"/>
              </a:spcBef>
              <a:spcAft>
                <a:spcPts val="0"/>
              </a:spcAft>
              <a:buClr>
                <a:srgbClr val="595959"/>
              </a:buClr>
              <a:buSzPts val="1300"/>
              <a:buChar char="•"/>
            </a:pPr>
            <a:r>
              <a:rPr lang="pt-BR" sz="1300">
                <a:solidFill>
                  <a:srgbClr val="595959"/>
                </a:solidFill>
                <a:latin typeface="Montserrat"/>
                <a:ea typeface="Montserrat"/>
                <a:cs typeface="Montserrat"/>
                <a:sym typeface="Montserrat"/>
              </a:rPr>
              <a:t>var radData = Me Nome É caIO’;</a:t>
            </a:r>
            <a:endParaRPr/>
          </a:p>
          <a:p>
            <a:pPr indent="-228600" lvl="2" marL="1143000" rtl="0" algn="l">
              <a:lnSpc>
                <a:spcPct val="100000"/>
              </a:lnSpc>
              <a:spcBef>
                <a:spcPts val="1500"/>
              </a:spcBef>
              <a:spcAft>
                <a:spcPts val="0"/>
              </a:spcAft>
              <a:buClr>
                <a:srgbClr val="595959"/>
              </a:buClr>
              <a:buSzPts val="1300"/>
              <a:buChar char="•"/>
            </a:pPr>
            <a:r>
              <a:rPr lang="pt-BR" sz="1300">
                <a:solidFill>
                  <a:srgbClr val="595959"/>
                </a:solidFill>
                <a:latin typeface="Montserrat"/>
                <a:ea typeface="Montserrat"/>
                <a:cs typeface="Montserrat"/>
                <a:sym typeface="Montserrat"/>
              </a:rPr>
              <a:t>radData.toLowerCase();</a:t>
            </a:r>
            <a:endParaRPr/>
          </a:p>
          <a:p>
            <a:pPr indent="-228600" lvl="2" marL="1143000" rtl="0" algn="l">
              <a:lnSpc>
                <a:spcPct val="100000"/>
              </a:lnSpc>
              <a:spcBef>
                <a:spcPts val="1500"/>
              </a:spcBef>
              <a:spcAft>
                <a:spcPts val="0"/>
              </a:spcAft>
              <a:buClr>
                <a:srgbClr val="595959"/>
              </a:buClr>
              <a:buSzPts val="1300"/>
              <a:buChar char="•"/>
            </a:pPr>
            <a:r>
              <a:rPr lang="pt-BR" sz="1300">
                <a:solidFill>
                  <a:srgbClr val="595959"/>
                </a:solidFill>
                <a:latin typeface="Montserrat"/>
                <a:ea typeface="Montserrat"/>
                <a:cs typeface="Montserrat"/>
                <a:sym typeface="Montserrat"/>
              </a:rPr>
              <a:t>radData.toUpperCase();</a:t>
            </a:r>
            <a:endParaRPr/>
          </a:p>
        </p:txBody>
      </p:sp>
      <p:sp>
        <p:nvSpPr>
          <p:cNvPr id="301" name="Google Shape;301;p29"/>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302" name="Google Shape;302;p29">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idx="1" type="body"/>
          </p:nvPr>
        </p:nvSpPr>
        <p:spPr>
          <a:xfrm>
            <a:off x="1785060" y="1442054"/>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Programação WEB Font-End</a:t>
            </a:r>
            <a:endParaRPr/>
          </a:p>
        </p:txBody>
      </p:sp>
      <p:sp>
        <p:nvSpPr>
          <p:cNvPr id="71" name="Google Shape;71;p3"/>
          <p:cNvSpPr txBox="1"/>
          <p:nvPr>
            <p:ph idx="2" type="body"/>
          </p:nvPr>
        </p:nvSpPr>
        <p:spPr>
          <a:xfrm>
            <a:off x="1785060" y="929353"/>
            <a:ext cx="6630520"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72" name="Google Shape;72;p3"/>
          <p:cNvSpPr txBox="1"/>
          <p:nvPr>
            <p:ph idx="3" type="body"/>
          </p:nvPr>
        </p:nvSpPr>
        <p:spPr>
          <a:xfrm>
            <a:off x="1784350" y="2331605"/>
            <a:ext cx="8915514" cy="30843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595959"/>
              </a:buClr>
              <a:buSzPts val="1800"/>
              <a:buNone/>
            </a:pPr>
            <a:r>
              <a:rPr b="1" lang="pt-BR" sz="1800"/>
              <a:t>Capacidades Técnicas</a:t>
            </a:r>
            <a:endParaRPr/>
          </a:p>
          <a:p>
            <a:pPr indent="-285750" lvl="0" marL="285750" rtl="0" algn="l">
              <a:lnSpc>
                <a:spcPct val="100000"/>
              </a:lnSpc>
              <a:spcBef>
                <a:spcPts val="1000"/>
              </a:spcBef>
              <a:spcAft>
                <a:spcPts val="0"/>
              </a:spcAft>
              <a:buClr>
                <a:srgbClr val="595959"/>
              </a:buClr>
              <a:buSzPts val="1800"/>
              <a:buFont typeface="Arial"/>
              <a:buChar char="•"/>
            </a:pPr>
            <a:r>
              <a:rPr lang="pt-BR" sz="1800"/>
              <a:t>Adequar a interface web para diferentes dispositivos de acesso</a:t>
            </a:r>
            <a:endParaRPr/>
          </a:p>
          <a:p>
            <a:pPr indent="-285750" lvl="0" marL="285750" rtl="0" algn="l">
              <a:lnSpc>
                <a:spcPct val="100000"/>
              </a:lnSpc>
              <a:spcBef>
                <a:spcPts val="1000"/>
              </a:spcBef>
              <a:spcAft>
                <a:spcPts val="0"/>
              </a:spcAft>
              <a:buClr>
                <a:srgbClr val="595959"/>
              </a:buClr>
              <a:buSzPts val="1800"/>
              <a:buFont typeface="Arial"/>
              <a:buChar char="•"/>
            </a:pPr>
            <a:r>
              <a:rPr lang="pt-BR" sz="1800"/>
              <a:t>Desenvolver interfaces web interativas com linguagem de programação</a:t>
            </a:r>
            <a:endParaRPr/>
          </a:p>
          <a:p>
            <a:pPr indent="-285750" lvl="0" marL="285750" rtl="0" algn="l">
              <a:lnSpc>
                <a:spcPct val="100000"/>
              </a:lnSpc>
              <a:spcBef>
                <a:spcPts val="1000"/>
              </a:spcBef>
              <a:spcAft>
                <a:spcPts val="0"/>
              </a:spcAft>
              <a:buClr>
                <a:srgbClr val="595959"/>
              </a:buClr>
              <a:buSzPts val="1800"/>
              <a:buFont typeface="Arial"/>
              <a:buChar char="•"/>
            </a:pPr>
            <a:r>
              <a:rPr lang="pt-BR" sz="1800"/>
              <a:t>Desenvolver interfaces web utilizando frameworks</a:t>
            </a:r>
            <a:endParaRPr/>
          </a:p>
          <a:p>
            <a:pPr indent="-285750" lvl="0" marL="285750" rtl="0" algn="l">
              <a:lnSpc>
                <a:spcPct val="100000"/>
              </a:lnSpc>
              <a:spcBef>
                <a:spcPts val="1000"/>
              </a:spcBef>
              <a:spcAft>
                <a:spcPts val="0"/>
              </a:spcAft>
              <a:buClr>
                <a:srgbClr val="595959"/>
              </a:buClr>
              <a:buSzPts val="1800"/>
              <a:buFont typeface="Arial"/>
              <a:buChar char="•"/>
            </a:pPr>
            <a:r>
              <a:rPr lang="pt-BR" sz="1800"/>
              <a:t>Desenvolver interfaces web consumindo API</a:t>
            </a:r>
            <a:endParaRPr/>
          </a:p>
          <a:p>
            <a:pPr indent="-285750" lvl="0" marL="285750" rtl="0" algn="l">
              <a:lnSpc>
                <a:spcPct val="100000"/>
              </a:lnSpc>
              <a:spcBef>
                <a:spcPts val="1000"/>
              </a:spcBef>
              <a:spcAft>
                <a:spcPts val="0"/>
              </a:spcAft>
              <a:buClr>
                <a:srgbClr val="595959"/>
              </a:buClr>
              <a:buSzPts val="1800"/>
              <a:buFont typeface="Arial"/>
              <a:buChar char="•"/>
            </a:pPr>
            <a:r>
              <a:rPr lang="pt-BR" sz="1800"/>
              <a:t>Diferenciar os aspectos de aplicabilidade entre as experiências do usuário (UX) e a interface do usuário (UI)</a:t>
            </a:r>
            <a:endParaRPr/>
          </a:p>
        </p:txBody>
      </p:sp>
      <p:sp>
        <p:nvSpPr>
          <p:cNvPr id="73" name="Google Shape;73;p3"/>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308" name="Google Shape;308;p30"/>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09" name="Google Shape;309;p30"/>
          <p:cNvSpPr txBox="1"/>
          <p:nvPr>
            <p:ph idx="3" type="body"/>
          </p:nvPr>
        </p:nvSpPr>
        <p:spPr>
          <a:xfrm>
            <a:off x="1784347" y="2385272"/>
            <a:ext cx="7143085"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a:t>
            </a:r>
            <a:endParaRPr/>
          </a:p>
          <a:p>
            <a:pPr indent="0" lvl="1" marL="457200" rtl="0" algn="l">
              <a:lnSpc>
                <a:spcPct val="150000"/>
              </a:lnSpc>
              <a:spcBef>
                <a:spcPts val="1500"/>
              </a:spcBef>
              <a:spcAft>
                <a:spcPts val="0"/>
              </a:spcAft>
              <a:buClr>
                <a:srgbClr val="595959"/>
              </a:buClr>
              <a:buSzPts val="1400"/>
              <a:buNone/>
            </a:pPr>
            <a:r>
              <a:rPr lang="pt-BR" sz="1400">
                <a:solidFill>
                  <a:srgbClr val="595959"/>
                </a:solidFill>
                <a:latin typeface="Montserrat"/>
                <a:ea typeface="Montserrat"/>
                <a:cs typeface="Montserrat"/>
                <a:sym typeface="Montserrat"/>
              </a:rPr>
              <a:t>O Document Object Model (DOM) representa a página de forma que os programas possam alterar a estrutura do documento, alterar o estilo e conteúdo. O DOM representa o documento com nós e objetos, dessa forma, as linguagens de programação podem se conectar à página.</a:t>
            </a:r>
            <a:endParaRPr/>
          </a:p>
          <a:p>
            <a:pPr indent="0" lvl="1" marL="457200" rtl="0" algn="l">
              <a:lnSpc>
                <a:spcPct val="150000"/>
              </a:lnSpc>
              <a:spcBef>
                <a:spcPts val="150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p:txBody>
      </p:sp>
      <p:sp>
        <p:nvSpPr>
          <p:cNvPr id="310" name="Google Shape;310;p30"/>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311" name="Google Shape;311;p30">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317" name="Google Shape;317;p31"/>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18" name="Google Shape;318;p31"/>
          <p:cNvSpPr txBox="1"/>
          <p:nvPr>
            <p:ph idx="3" type="body"/>
          </p:nvPr>
        </p:nvSpPr>
        <p:spPr>
          <a:xfrm>
            <a:off x="1784347" y="2385272"/>
            <a:ext cx="7143085"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a:t>
            </a:r>
            <a:endParaRPr/>
          </a:p>
          <a:p>
            <a:pPr indent="0" lvl="1" marL="457200" rtl="0" algn="l">
              <a:lnSpc>
                <a:spcPct val="150000"/>
              </a:lnSpc>
              <a:spcBef>
                <a:spcPts val="150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p:txBody>
      </p:sp>
      <p:sp>
        <p:nvSpPr>
          <p:cNvPr id="319" name="Google Shape;319;p31"/>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
        <p:nvSpPr>
          <p:cNvPr id="320" name="Google Shape;320;p31"/>
          <p:cNvSpPr/>
          <p:nvPr/>
        </p:nvSpPr>
        <p:spPr>
          <a:xfrm>
            <a:off x="6288505" y="3630885"/>
            <a:ext cx="1483895" cy="61839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chemeClr val="lt1"/>
                </a:solidFill>
                <a:latin typeface="Calibri"/>
                <a:ea typeface="Calibri"/>
                <a:cs typeface="Calibri"/>
                <a:sym typeface="Calibri"/>
              </a:rPr>
              <a:t>&lt;html&gt;</a:t>
            </a:r>
            <a:endParaRPr/>
          </a:p>
        </p:txBody>
      </p:sp>
      <p:sp>
        <p:nvSpPr>
          <p:cNvPr id="321" name="Google Shape;321;p31"/>
          <p:cNvSpPr/>
          <p:nvPr/>
        </p:nvSpPr>
        <p:spPr>
          <a:xfrm>
            <a:off x="4804610" y="4564720"/>
            <a:ext cx="1483895" cy="61839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chemeClr val="lt1"/>
                </a:solidFill>
                <a:latin typeface="Calibri"/>
                <a:ea typeface="Calibri"/>
                <a:cs typeface="Calibri"/>
                <a:sym typeface="Calibri"/>
              </a:rPr>
              <a:t>&lt;head&gt;</a:t>
            </a:r>
            <a:endParaRPr/>
          </a:p>
        </p:txBody>
      </p:sp>
      <p:sp>
        <p:nvSpPr>
          <p:cNvPr id="322" name="Google Shape;322;p31"/>
          <p:cNvSpPr/>
          <p:nvPr/>
        </p:nvSpPr>
        <p:spPr>
          <a:xfrm>
            <a:off x="7772400" y="4564720"/>
            <a:ext cx="1483895" cy="61839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chemeClr val="lt1"/>
                </a:solidFill>
                <a:latin typeface="Calibri"/>
                <a:ea typeface="Calibri"/>
                <a:cs typeface="Calibri"/>
                <a:sym typeface="Calibri"/>
              </a:rPr>
              <a:t>&lt;body&gt;</a:t>
            </a:r>
            <a:endParaRPr/>
          </a:p>
        </p:txBody>
      </p:sp>
      <p:sp>
        <p:nvSpPr>
          <p:cNvPr id="323" name="Google Shape;323;p31"/>
          <p:cNvSpPr/>
          <p:nvPr/>
        </p:nvSpPr>
        <p:spPr>
          <a:xfrm>
            <a:off x="4804610" y="5689603"/>
            <a:ext cx="1483895" cy="61839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chemeClr val="lt1"/>
                </a:solidFill>
                <a:latin typeface="Calibri"/>
                <a:ea typeface="Calibri"/>
                <a:cs typeface="Calibri"/>
                <a:sym typeface="Calibri"/>
              </a:rPr>
              <a:t>&lt;title&gt;</a:t>
            </a:r>
            <a:endParaRPr/>
          </a:p>
        </p:txBody>
      </p:sp>
      <p:sp>
        <p:nvSpPr>
          <p:cNvPr id="324" name="Google Shape;324;p31"/>
          <p:cNvSpPr/>
          <p:nvPr/>
        </p:nvSpPr>
        <p:spPr>
          <a:xfrm>
            <a:off x="6954252" y="5807612"/>
            <a:ext cx="1483895" cy="61839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chemeClr val="lt1"/>
                </a:solidFill>
                <a:latin typeface="Calibri"/>
                <a:ea typeface="Calibri"/>
                <a:cs typeface="Calibri"/>
                <a:sym typeface="Calibri"/>
              </a:rPr>
              <a:t>&lt;body&gt;</a:t>
            </a:r>
            <a:endParaRPr/>
          </a:p>
        </p:txBody>
      </p:sp>
      <p:sp>
        <p:nvSpPr>
          <p:cNvPr id="325" name="Google Shape;325;p31"/>
          <p:cNvSpPr/>
          <p:nvPr/>
        </p:nvSpPr>
        <p:spPr>
          <a:xfrm>
            <a:off x="8851231" y="5807612"/>
            <a:ext cx="1483895" cy="61839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chemeClr val="lt1"/>
                </a:solidFill>
                <a:latin typeface="Calibri"/>
                <a:ea typeface="Calibri"/>
                <a:cs typeface="Calibri"/>
                <a:sym typeface="Calibri"/>
              </a:rPr>
              <a:t>&lt;body&gt;</a:t>
            </a:r>
            <a:endParaRPr/>
          </a:p>
        </p:txBody>
      </p:sp>
      <p:cxnSp>
        <p:nvCxnSpPr>
          <p:cNvPr id="326" name="Google Shape;326;p31"/>
          <p:cNvCxnSpPr>
            <a:stCxn id="320" idx="1"/>
            <a:endCxn id="321" idx="0"/>
          </p:cNvCxnSpPr>
          <p:nvPr/>
        </p:nvCxnSpPr>
        <p:spPr>
          <a:xfrm flipH="1">
            <a:off x="5546605" y="3940082"/>
            <a:ext cx="741900" cy="6246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327" name="Google Shape;327;p31"/>
          <p:cNvCxnSpPr>
            <a:stCxn id="321" idx="2"/>
            <a:endCxn id="323" idx="0"/>
          </p:cNvCxnSpPr>
          <p:nvPr/>
        </p:nvCxnSpPr>
        <p:spPr>
          <a:xfrm>
            <a:off x="5546558" y="5183113"/>
            <a:ext cx="0" cy="5064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328" name="Google Shape;328;p31"/>
          <p:cNvCxnSpPr>
            <a:stCxn id="322" idx="2"/>
            <a:endCxn id="324" idx="0"/>
          </p:cNvCxnSpPr>
          <p:nvPr/>
        </p:nvCxnSpPr>
        <p:spPr>
          <a:xfrm flipH="1">
            <a:off x="7696248" y="5183113"/>
            <a:ext cx="818100" cy="6246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329" name="Google Shape;329;p31"/>
          <p:cNvCxnSpPr>
            <a:stCxn id="322" idx="2"/>
            <a:endCxn id="325" idx="0"/>
          </p:cNvCxnSpPr>
          <p:nvPr/>
        </p:nvCxnSpPr>
        <p:spPr>
          <a:xfrm>
            <a:off x="8514348" y="5183113"/>
            <a:ext cx="1078800" cy="6246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330" name="Google Shape;330;p31"/>
          <p:cNvCxnSpPr>
            <a:stCxn id="320" idx="3"/>
            <a:endCxn id="322" idx="0"/>
          </p:cNvCxnSpPr>
          <p:nvPr/>
        </p:nvCxnSpPr>
        <p:spPr>
          <a:xfrm>
            <a:off x="7772400" y="3940082"/>
            <a:ext cx="741900" cy="624600"/>
          </a:xfrm>
          <a:prstGeom prst="straightConnector1">
            <a:avLst/>
          </a:prstGeom>
          <a:noFill/>
          <a:ln cap="flat" cmpd="sng" w="28575">
            <a:solidFill>
              <a:schemeClr val="accent1"/>
            </a:solidFill>
            <a:prstDash val="solid"/>
            <a:miter lim="800000"/>
            <a:headEnd len="sm" w="sm" type="none"/>
            <a:tailEnd len="med" w="med" type="triangle"/>
          </a:ln>
        </p:spPr>
      </p:cxnSp>
      <p:sp>
        <p:nvSpPr>
          <p:cNvPr id="331" name="Google Shape;331;p31"/>
          <p:cNvSpPr/>
          <p:nvPr/>
        </p:nvSpPr>
        <p:spPr>
          <a:xfrm>
            <a:off x="6288505" y="2752412"/>
            <a:ext cx="1483895" cy="61839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chemeClr val="lt1"/>
                </a:solidFill>
                <a:latin typeface="Calibri"/>
                <a:ea typeface="Calibri"/>
                <a:cs typeface="Calibri"/>
                <a:sym typeface="Calibri"/>
              </a:rPr>
              <a:t>Document</a:t>
            </a:r>
            <a:endParaRPr b="0" i="0" sz="2000" u="none" cap="none" strike="noStrike">
              <a:solidFill>
                <a:schemeClr val="lt1"/>
              </a:solidFill>
              <a:latin typeface="Calibri"/>
              <a:ea typeface="Calibri"/>
              <a:cs typeface="Calibri"/>
              <a:sym typeface="Calibri"/>
            </a:endParaRPr>
          </a:p>
        </p:txBody>
      </p:sp>
      <p:sp>
        <p:nvSpPr>
          <p:cNvPr id="332" name="Google Shape;332;p31"/>
          <p:cNvSpPr/>
          <p:nvPr/>
        </p:nvSpPr>
        <p:spPr>
          <a:xfrm>
            <a:off x="6288505" y="1854469"/>
            <a:ext cx="1483895" cy="61839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chemeClr val="lt1"/>
                </a:solidFill>
                <a:latin typeface="Calibri"/>
                <a:ea typeface="Calibri"/>
                <a:cs typeface="Calibri"/>
                <a:sym typeface="Calibri"/>
              </a:rPr>
              <a:t>Window</a:t>
            </a:r>
            <a:endParaRPr b="0" i="0" sz="2000" u="none" cap="none" strike="noStrike">
              <a:solidFill>
                <a:schemeClr val="lt1"/>
              </a:solidFill>
              <a:latin typeface="Calibri"/>
              <a:ea typeface="Calibri"/>
              <a:cs typeface="Calibri"/>
              <a:sym typeface="Calibri"/>
            </a:endParaRPr>
          </a:p>
        </p:txBody>
      </p:sp>
      <p:cxnSp>
        <p:nvCxnSpPr>
          <p:cNvPr id="333" name="Google Shape;333;p31"/>
          <p:cNvCxnSpPr>
            <a:stCxn id="332" idx="2"/>
          </p:cNvCxnSpPr>
          <p:nvPr/>
        </p:nvCxnSpPr>
        <p:spPr>
          <a:xfrm>
            <a:off x="7030452" y="2472862"/>
            <a:ext cx="0" cy="3168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334" name="Google Shape;334;p31"/>
          <p:cNvCxnSpPr/>
          <p:nvPr/>
        </p:nvCxnSpPr>
        <p:spPr>
          <a:xfrm>
            <a:off x="7034463" y="3370805"/>
            <a:ext cx="0" cy="316739"/>
          </a:xfrm>
          <a:prstGeom prst="straightConnector1">
            <a:avLst/>
          </a:prstGeom>
          <a:noFill/>
          <a:ln cap="flat" cmpd="sng" w="28575">
            <a:solidFill>
              <a:schemeClr val="accent1"/>
            </a:solidFill>
            <a:prstDash val="solid"/>
            <a:miter lim="800000"/>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2"/>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340" name="Google Shape;340;p32"/>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41" name="Google Shape;341;p32"/>
          <p:cNvSpPr txBox="1"/>
          <p:nvPr>
            <p:ph idx="3" type="body"/>
          </p:nvPr>
        </p:nvSpPr>
        <p:spPr>
          <a:xfrm>
            <a:off x="1784347" y="2385272"/>
            <a:ext cx="7816853"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a:t>
            </a:r>
            <a:endParaRPr/>
          </a:p>
          <a:p>
            <a:pPr indent="0" lvl="1" marL="457200" rtl="0" algn="l">
              <a:lnSpc>
                <a:spcPct val="130000"/>
              </a:lnSpc>
              <a:spcBef>
                <a:spcPts val="200"/>
              </a:spcBef>
              <a:spcAft>
                <a:spcPts val="0"/>
              </a:spcAft>
              <a:buClr>
                <a:srgbClr val="595959"/>
              </a:buClr>
              <a:buSzPts val="1400"/>
              <a:buNone/>
            </a:pPr>
            <a:r>
              <a:rPr lang="pt-BR" sz="1400">
                <a:solidFill>
                  <a:srgbClr val="595959"/>
                </a:solidFill>
                <a:latin typeface="Montserrat"/>
                <a:ea typeface="Montserrat"/>
                <a:cs typeface="Montserrat"/>
                <a:sym typeface="Montserrat"/>
              </a:rPr>
              <a:t>Utilizamos o método querySelector para percorrer a árvore do DOM e encontrar o elemento que queremos utilizando JavaScript. Porém existem outros métodos que podem ser utilizados para o mesmo fim.</a:t>
            </a:r>
            <a:endParaRPr/>
          </a:p>
          <a:p>
            <a:pPr indent="-228600" lvl="1" marL="685800" rtl="0" algn="l">
              <a:lnSpc>
                <a:spcPct val="130000"/>
              </a:lnSpc>
              <a:spcBef>
                <a:spcPts val="1200"/>
              </a:spcBef>
              <a:spcAft>
                <a:spcPts val="0"/>
              </a:spcAft>
              <a:buClr>
                <a:srgbClr val="595959"/>
              </a:buClr>
              <a:buSzPts val="1200"/>
              <a:buChar char="•"/>
            </a:pPr>
            <a:r>
              <a:rPr lang="pt-BR" sz="1200">
                <a:solidFill>
                  <a:srgbClr val="595959"/>
                </a:solidFill>
                <a:latin typeface="Montserrat"/>
                <a:ea typeface="Montserrat"/>
                <a:cs typeface="Montserrat"/>
                <a:sym typeface="Montserrat"/>
              </a:rPr>
              <a:t>document.getElementById(‘id’) seleciona o elemento pelo id passado.</a:t>
            </a:r>
            <a:endParaRPr/>
          </a:p>
          <a:p>
            <a:pPr indent="-228600" lvl="1" marL="685800" rtl="0" algn="l">
              <a:lnSpc>
                <a:spcPct val="130000"/>
              </a:lnSpc>
              <a:spcBef>
                <a:spcPts val="1200"/>
              </a:spcBef>
              <a:spcAft>
                <a:spcPts val="0"/>
              </a:spcAft>
              <a:buClr>
                <a:srgbClr val="595959"/>
              </a:buClr>
              <a:buSzPts val="1200"/>
              <a:buChar char="•"/>
            </a:pPr>
            <a:r>
              <a:rPr lang="pt-BR" sz="1200">
                <a:solidFill>
                  <a:srgbClr val="595959"/>
                </a:solidFill>
                <a:latin typeface="Montserrat"/>
                <a:ea typeface="Montserrat"/>
                <a:cs typeface="Montserrat"/>
                <a:sym typeface="Montserrat"/>
              </a:rPr>
              <a:t>document.getElementsByClassName(‘classe’) retorna um array dos elementos pelo nome da classe passada.</a:t>
            </a:r>
            <a:endParaRPr/>
          </a:p>
          <a:p>
            <a:pPr indent="-228600" lvl="1" marL="685800" rtl="0" algn="l">
              <a:lnSpc>
                <a:spcPct val="130000"/>
              </a:lnSpc>
              <a:spcBef>
                <a:spcPts val="1200"/>
              </a:spcBef>
              <a:spcAft>
                <a:spcPts val="0"/>
              </a:spcAft>
              <a:buClr>
                <a:srgbClr val="595959"/>
              </a:buClr>
              <a:buSzPts val="1200"/>
              <a:buChar char="•"/>
            </a:pPr>
            <a:r>
              <a:rPr lang="pt-BR" sz="1200">
                <a:solidFill>
                  <a:srgbClr val="595959"/>
                </a:solidFill>
                <a:latin typeface="Montserrat"/>
                <a:ea typeface="Montserrat"/>
                <a:cs typeface="Montserrat"/>
                <a:sym typeface="Montserrat"/>
              </a:rPr>
              <a:t>document.getElementsByTagName(‘tag’) retorna um array dos elementos pelo nome da tag passada</a:t>
            </a:r>
            <a:endParaRPr/>
          </a:p>
          <a:p>
            <a:pPr indent="-228600" lvl="1" marL="685800" rtl="0" algn="l">
              <a:lnSpc>
                <a:spcPct val="130000"/>
              </a:lnSpc>
              <a:spcBef>
                <a:spcPts val="1200"/>
              </a:spcBef>
              <a:spcAft>
                <a:spcPts val="0"/>
              </a:spcAft>
              <a:buClr>
                <a:srgbClr val="595959"/>
              </a:buClr>
              <a:buSzPts val="1200"/>
              <a:buChar char="•"/>
            </a:pPr>
            <a:r>
              <a:rPr lang="pt-BR" sz="1200">
                <a:solidFill>
                  <a:srgbClr val="595959"/>
                </a:solidFill>
                <a:latin typeface="Montserrat"/>
                <a:ea typeface="Montserrat"/>
                <a:cs typeface="Montserrat"/>
                <a:sym typeface="Montserrat"/>
              </a:rPr>
              <a:t>document.querySelectorAll(seletor) devolve todos os seletores com o mesmo nome</a:t>
            </a:r>
            <a:endParaRPr/>
          </a:p>
        </p:txBody>
      </p:sp>
      <p:sp>
        <p:nvSpPr>
          <p:cNvPr id="342" name="Google Shape;342;p32"/>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343" name="Google Shape;343;p32">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349" name="Google Shape;349;p33"/>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50" name="Google Shape;350;p33"/>
          <p:cNvSpPr txBox="1"/>
          <p:nvPr>
            <p:ph idx="3" type="body"/>
          </p:nvPr>
        </p:nvSpPr>
        <p:spPr>
          <a:xfrm>
            <a:off x="1784346" y="2385272"/>
            <a:ext cx="7296153"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getElementById</a:t>
            </a:r>
            <a:endParaRPr sz="1300">
              <a:solidFill>
                <a:srgbClr val="595959"/>
              </a:solidFill>
              <a:latin typeface="Montserrat"/>
              <a:ea typeface="Montserrat"/>
              <a:cs typeface="Montserrat"/>
              <a:sym typeface="Montserrat"/>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getElementsByClassName</a:t>
            </a:r>
            <a:r>
              <a:rPr lang="pt-BR" sz="1300">
                <a:solidFill>
                  <a:srgbClr val="00B050"/>
                </a:solidFill>
                <a:latin typeface="Montserrat"/>
                <a:ea typeface="Montserrat"/>
                <a:cs typeface="Montserrat"/>
                <a:sym typeface="Montserrat"/>
              </a:rPr>
              <a:t>//retorna uma coleção de elementos (node list)</a:t>
            </a:r>
            <a:endParaRPr sz="1300">
              <a:solidFill>
                <a:srgbClr val="595959"/>
              </a:solidFill>
              <a:latin typeface="Montserrat"/>
              <a:ea typeface="Montserrat"/>
              <a:cs typeface="Montserrat"/>
              <a:sym typeface="Montserrat"/>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getElementsByTagName</a:t>
            </a:r>
            <a:r>
              <a:rPr lang="pt-BR" sz="1300">
                <a:solidFill>
                  <a:srgbClr val="00B050"/>
                </a:solidFill>
                <a:latin typeface="Montserrat"/>
                <a:ea typeface="Montserrat"/>
                <a:cs typeface="Montserrat"/>
                <a:sym typeface="Montserrat"/>
              </a:rPr>
              <a:t>//retorna uma coleção de elementos (node list)</a:t>
            </a:r>
            <a:endParaRPr sz="1300">
              <a:solidFill>
                <a:srgbClr val="595959"/>
              </a:solidFill>
              <a:latin typeface="Montserrat"/>
              <a:ea typeface="Montserrat"/>
              <a:cs typeface="Montserrat"/>
              <a:sym typeface="Montserrat"/>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querySelector</a:t>
            </a:r>
            <a:r>
              <a:rPr lang="pt-BR" sz="1300">
                <a:solidFill>
                  <a:srgbClr val="00B050"/>
                </a:solidFill>
                <a:latin typeface="Montserrat"/>
                <a:ea typeface="Montserrat"/>
                <a:cs typeface="Montserrat"/>
                <a:sym typeface="Montserrat"/>
              </a:rPr>
              <a:t>//retorna um único elemento (o 1°)</a:t>
            </a:r>
            <a:endParaRPr sz="1300">
              <a:solidFill>
                <a:srgbClr val="595959"/>
              </a:solidFill>
              <a:latin typeface="Montserrat"/>
              <a:ea typeface="Montserrat"/>
              <a:cs typeface="Montserrat"/>
              <a:sym typeface="Montserrat"/>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querySelectorAll</a:t>
            </a:r>
            <a:r>
              <a:rPr lang="pt-BR" sz="1300">
                <a:solidFill>
                  <a:srgbClr val="00B050"/>
                </a:solidFill>
                <a:latin typeface="Montserrat"/>
                <a:ea typeface="Montserrat"/>
                <a:cs typeface="Montserrat"/>
                <a:sym typeface="Montserrat"/>
              </a:rPr>
              <a:t>//retorna uma coleção de elementos (node list)</a:t>
            </a:r>
            <a:endParaRPr sz="1300">
              <a:solidFill>
                <a:srgbClr val="595959"/>
              </a:solidFill>
              <a:latin typeface="Montserrat"/>
              <a:ea typeface="Montserrat"/>
              <a:cs typeface="Montserrat"/>
              <a:sym typeface="Montserrat"/>
            </a:endParaRPr>
          </a:p>
          <a:p>
            <a:pPr indent="-146050" lvl="1" marL="685800" rtl="0" algn="l">
              <a:lnSpc>
                <a:spcPct val="150000"/>
              </a:lnSpc>
              <a:spcBef>
                <a:spcPts val="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a:p>
            <a:pPr indent="-146050" lvl="1" marL="685800" rtl="0" algn="l">
              <a:lnSpc>
                <a:spcPct val="150000"/>
              </a:lnSpc>
              <a:spcBef>
                <a:spcPts val="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a:p>
            <a:pPr indent="-146050" lvl="1" marL="685800" rtl="0" algn="l">
              <a:lnSpc>
                <a:spcPct val="150000"/>
              </a:lnSpc>
              <a:spcBef>
                <a:spcPts val="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p:txBody>
      </p:sp>
      <p:sp>
        <p:nvSpPr>
          <p:cNvPr id="351" name="Google Shape;351;p33"/>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352" name="Google Shape;352;p33">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358" name="Google Shape;358;p34"/>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59" name="Google Shape;359;p34"/>
          <p:cNvSpPr txBox="1"/>
          <p:nvPr>
            <p:ph idx="3" type="body"/>
          </p:nvPr>
        </p:nvSpPr>
        <p:spPr>
          <a:xfrm>
            <a:off x="1784347" y="2385272"/>
            <a:ext cx="6846306"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document;</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document.querySelector(‘element’);</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document.querySelector(‘element’).textContent;</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document.querySelector(‘element’).textContent = ‘Novo Texto’</a:t>
            </a:r>
            <a:r>
              <a:rPr lang="pt-BR" sz="1300" u="sng">
                <a:solidFill>
                  <a:srgbClr val="595959"/>
                </a:solidFill>
                <a:latin typeface="Montserrat"/>
                <a:ea typeface="Montserrat"/>
                <a:cs typeface="Montserrat"/>
                <a:sym typeface="Montserrat"/>
              </a:rPr>
              <a:t>;</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document.querySelector(‘element’).innerHTML</a:t>
            </a:r>
            <a:endParaRPr sz="1300">
              <a:solidFill>
                <a:srgbClr val="595959"/>
              </a:solidFill>
              <a:latin typeface="Montserrat"/>
              <a:ea typeface="Montserrat"/>
              <a:cs typeface="Montserrat"/>
              <a:sym typeface="Montserrat"/>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document.querySelector(‘elemento-form’).value</a:t>
            </a:r>
            <a:endParaRPr sz="1300">
              <a:solidFill>
                <a:srgbClr val="595959"/>
              </a:solidFill>
              <a:latin typeface="Montserrat"/>
              <a:ea typeface="Montserrat"/>
              <a:cs typeface="Montserrat"/>
              <a:sym typeface="Montserrat"/>
            </a:endParaRPr>
          </a:p>
          <a:p>
            <a:pPr indent="-146050" lvl="1" marL="685800" rtl="0" algn="l">
              <a:lnSpc>
                <a:spcPct val="150000"/>
              </a:lnSpc>
              <a:spcBef>
                <a:spcPts val="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a:p>
            <a:pPr indent="-146050" lvl="1" marL="685800" rtl="0" algn="l">
              <a:lnSpc>
                <a:spcPct val="150000"/>
              </a:lnSpc>
              <a:spcBef>
                <a:spcPts val="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a:p>
            <a:pPr indent="-146050" lvl="1" marL="685800" rtl="0" algn="l">
              <a:lnSpc>
                <a:spcPct val="150000"/>
              </a:lnSpc>
              <a:spcBef>
                <a:spcPts val="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a:p>
            <a:pPr indent="-146050" lvl="1" marL="685800" rtl="0" algn="l">
              <a:lnSpc>
                <a:spcPct val="150000"/>
              </a:lnSpc>
              <a:spcBef>
                <a:spcPts val="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p:txBody>
      </p:sp>
      <p:sp>
        <p:nvSpPr>
          <p:cNvPr id="360" name="Google Shape;360;p34"/>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361" name="Google Shape;361;p34">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
        <p:nvSpPr>
          <p:cNvPr id="362" name="Google Shape;362;p34"/>
          <p:cNvSpPr txBox="1"/>
          <p:nvPr/>
        </p:nvSpPr>
        <p:spPr>
          <a:xfrm>
            <a:off x="8709660" y="2789600"/>
            <a:ext cx="2864720" cy="825419"/>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pt-BR" sz="1100" u="none" cap="none" strike="noStrike">
                <a:solidFill>
                  <a:schemeClr val="dk1"/>
                </a:solidFill>
                <a:latin typeface="Montserrat"/>
                <a:ea typeface="Montserrat"/>
                <a:cs typeface="Montserrat"/>
                <a:sym typeface="Montserrat"/>
              </a:rPr>
              <a:t>Tanto as propriedades .value, .textContent e .innerHTML servem para definir ou recuperar o valor atual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5"/>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368" name="Google Shape;368;p35"/>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69" name="Google Shape;369;p35"/>
          <p:cNvSpPr txBox="1"/>
          <p:nvPr>
            <p:ph idx="3" type="body"/>
          </p:nvPr>
        </p:nvSpPr>
        <p:spPr>
          <a:xfrm>
            <a:off x="1784347" y="2385273"/>
            <a:ext cx="578993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ARRAY</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Exercício 3 - value</a:t>
            </a:r>
            <a:endParaRPr b="1" sz="1500"/>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Mostrar na tela uma mensagem de boas-vindas, Exemplo: Bem vindo Renato!. O nome do usuário deve ser uma variável que recebe um valor digitado em um input</a:t>
            </a:r>
            <a:endParaRPr/>
          </a:p>
          <a:p>
            <a:pPr indent="0" lvl="1" marL="685800" rtl="0" algn="l">
              <a:lnSpc>
                <a:spcPct val="125000"/>
              </a:lnSpc>
              <a:spcBef>
                <a:spcPts val="700"/>
              </a:spcBef>
              <a:spcAft>
                <a:spcPts val="0"/>
              </a:spcAft>
              <a:buClr>
                <a:schemeClr val="dk1"/>
              </a:buClr>
              <a:buSzPts val="1400"/>
              <a:buNone/>
            </a:pPr>
            <a:r>
              <a:t/>
            </a:r>
            <a:endParaRPr sz="1400">
              <a:solidFill>
                <a:srgbClr val="595959"/>
              </a:solidFill>
              <a:latin typeface="Montserrat"/>
              <a:ea typeface="Montserrat"/>
              <a:cs typeface="Montserrat"/>
              <a:sym typeface="Montserrat"/>
            </a:endParaRPr>
          </a:p>
        </p:txBody>
      </p:sp>
      <p:sp>
        <p:nvSpPr>
          <p:cNvPr id="370" name="Google Shape;370;p35"/>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376" name="Google Shape;376;p36"/>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77" name="Google Shape;377;p36"/>
          <p:cNvSpPr txBox="1"/>
          <p:nvPr>
            <p:ph idx="3" type="body"/>
          </p:nvPr>
        </p:nvSpPr>
        <p:spPr>
          <a:xfrm>
            <a:off x="1784347" y="2385273"/>
            <a:ext cx="578993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ARRAY</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Exercício 3B - value</a:t>
            </a:r>
            <a:endParaRPr b="1" sz="1500"/>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Temos 2 variáveis chamadas de nome e sobrenome com valores definidos. Devemos exibir estas variáveis conectadas em um input type=“text” e deixar este input desabilitado.</a:t>
            </a:r>
            <a:endParaRPr/>
          </a:p>
          <a:p>
            <a:pPr indent="0" lvl="1" marL="685800" rtl="0" algn="l">
              <a:lnSpc>
                <a:spcPct val="125000"/>
              </a:lnSpc>
              <a:spcBef>
                <a:spcPts val="700"/>
              </a:spcBef>
              <a:spcAft>
                <a:spcPts val="0"/>
              </a:spcAft>
              <a:buClr>
                <a:schemeClr val="dk1"/>
              </a:buClr>
              <a:buSzPts val="1400"/>
              <a:buNone/>
            </a:pPr>
            <a:r>
              <a:t/>
            </a:r>
            <a:endParaRPr sz="1400">
              <a:solidFill>
                <a:srgbClr val="595959"/>
              </a:solidFill>
              <a:latin typeface="Montserrat"/>
              <a:ea typeface="Montserrat"/>
              <a:cs typeface="Montserrat"/>
              <a:sym typeface="Montserrat"/>
            </a:endParaRPr>
          </a:p>
        </p:txBody>
      </p:sp>
      <p:sp>
        <p:nvSpPr>
          <p:cNvPr id="378" name="Google Shape;378;p36"/>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7"/>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384" name="Google Shape;384;p37"/>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85" name="Google Shape;385;p37"/>
          <p:cNvSpPr txBox="1"/>
          <p:nvPr>
            <p:ph idx="3" type="body"/>
          </p:nvPr>
        </p:nvSpPr>
        <p:spPr>
          <a:xfrm>
            <a:off x="1784347" y="2385273"/>
            <a:ext cx="7351632"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ARRAY</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Exercício 3B - value</a:t>
            </a:r>
            <a:endParaRPr b="1" sz="1500"/>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&lt;body&gt;</a:t>
            </a:r>
            <a:endParaRPr/>
          </a:p>
          <a:p>
            <a:pPr indent="0" lvl="2" marL="1143000" rtl="0" algn="l">
              <a:lnSpc>
                <a:spcPct val="150000"/>
              </a:lnSpc>
              <a:spcBef>
                <a:spcPts val="200"/>
              </a:spcBef>
              <a:spcAft>
                <a:spcPts val="0"/>
              </a:spcAft>
              <a:buClr>
                <a:srgbClr val="595959"/>
              </a:buClr>
              <a:buSzPts val="1100"/>
              <a:buNone/>
            </a:pPr>
            <a:r>
              <a:rPr lang="pt-BR" sz="1100">
                <a:solidFill>
                  <a:srgbClr val="595959"/>
                </a:solidFill>
                <a:latin typeface="Montserrat"/>
                <a:ea typeface="Montserrat"/>
                <a:cs typeface="Montserrat"/>
                <a:sym typeface="Montserrat"/>
              </a:rPr>
              <a:t>&lt;h1&gt;Dom exemplo value&lt;/h1&gt;</a:t>
            </a:r>
            <a:endParaRPr/>
          </a:p>
          <a:p>
            <a:pPr indent="0" lvl="2" marL="1143000" rtl="0" algn="l">
              <a:lnSpc>
                <a:spcPct val="150000"/>
              </a:lnSpc>
              <a:spcBef>
                <a:spcPts val="200"/>
              </a:spcBef>
              <a:spcAft>
                <a:spcPts val="0"/>
              </a:spcAft>
              <a:buClr>
                <a:srgbClr val="595959"/>
              </a:buClr>
              <a:buSzPts val="1100"/>
              <a:buNone/>
            </a:pPr>
            <a:r>
              <a:rPr lang="pt-BR" sz="1100">
                <a:solidFill>
                  <a:srgbClr val="595959"/>
                </a:solidFill>
                <a:latin typeface="Montserrat"/>
                <a:ea typeface="Montserrat"/>
                <a:cs typeface="Montserrat"/>
                <a:sym typeface="Montserrat"/>
              </a:rPr>
              <a:t>&lt;input type="text" id="txtNome" value="digite"&gt;</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&lt;script&gt;   </a:t>
            </a:r>
            <a:endParaRPr/>
          </a:p>
          <a:p>
            <a:pPr indent="0" lvl="2" marL="1143000" rtl="0" algn="l">
              <a:lnSpc>
                <a:spcPct val="150000"/>
              </a:lnSpc>
              <a:spcBef>
                <a:spcPts val="200"/>
              </a:spcBef>
              <a:spcAft>
                <a:spcPts val="0"/>
              </a:spcAft>
              <a:buClr>
                <a:srgbClr val="595959"/>
              </a:buClr>
              <a:buSzPts val="1100"/>
              <a:buNone/>
            </a:pPr>
            <a:r>
              <a:rPr lang="pt-BR" sz="1100">
                <a:solidFill>
                  <a:srgbClr val="595959"/>
                </a:solidFill>
                <a:latin typeface="Montserrat"/>
                <a:ea typeface="Montserrat"/>
                <a:cs typeface="Montserrat"/>
                <a:sym typeface="Montserrat"/>
              </a:rPr>
              <a:t>var $txt = document.querySelector('txtNome’);</a:t>
            </a:r>
            <a:endParaRPr/>
          </a:p>
          <a:p>
            <a:pPr indent="0" lvl="2" marL="1143000" rtl="0" algn="l">
              <a:lnSpc>
                <a:spcPct val="150000"/>
              </a:lnSpc>
              <a:spcBef>
                <a:spcPts val="200"/>
              </a:spcBef>
              <a:spcAft>
                <a:spcPts val="0"/>
              </a:spcAft>
              <a:buClr>
                <a:srgbClr val="595959"/>
              </a:buClr>
              <a:buSzPts val="1100"/>
              <a:buNone/>
            </a:pPr>
            <a:r>
              <a:rPr lang="pt-BR" sz="1100">
                <a:solidFill>
                  <a:srgbClr val="595959"/>
                </a:solidFill>
                <a:latin typeface="Montserrat"/>
                <a:ea typeface="Montserrat"/>
                <a:cs typeface="Montserrat"/>
                <a:sym typeface="Montserrat"/>
              </a:rPr>
              <a:t>var nome = "Renato ";</a:t>
            </a:r>
            <a:endParaRPr/>
          </a:p>
          <a:p>
            <a:pPr indent="0" lvl="2" marL="1143000" rtl="0" algn="l">
              <a:lnSpc>
                <a:spcPct val="150000"/>
              </a:lnSpc>
              <a:spcBef>
                <a:spcPts val="200"/>
              </a:spcBef>
              <a:spcAft>
                <a:spcPts val="0"/>
              </a:spcAft>
              <a:buClr>
                <a:srgbClr val="595959"/>
              </a:buClr>
              <a:buSzPts val="1100"/>
              <a:buNone/>
            </a:pPr>
            <a:r>
              <a:rPr lang="pt-BR" sz="1100">
                <a:solidFill>
                  <a:srgbClr val="595959"/>
                </a:solidFill>
                <a:latin typeface="Montserrat"/>
                <a:ea typeface="Montserrat"/>
                <a:cs typeface="Montserrat"/>
                <a:sym typeface="Montserrat"/>
              </a:rPr>
              <a:t>var sobrenome = "Sanches";        </a:t>
            </a:r>
            <a:endParaRPr/>
          </a:p>
          <a:p>
            <a:pPr indent="0" lvl="2" marL="1143000" rtl="0" algn="l">
              <a:lnSpc>
                <a:spcPct val="150000"/>
              </a:lnSpc>
              <a:spcBef>
                <a:spcPts val="200"/>
              </a:spcBef>
              <a:spcAft>
                <a:spcPts val="0"/>
              </a:spcAft>
              <a:buClr>
                <a:srgbClr val="595959"/>
              </a:buClr>
              <a:buSzPts val="1100"/>
              <a:buNone/>
            </a:pPr>
            <a:r>
              <a:rPr lang="pt-BR" sz="1100">
                <a:solidFill>
                  <a:srgbClr val="595959"/>
                </a:solidFill>
                <a:latin typeface="Montserrat"/>
                <a:ea typeface="Montserrat"/>
                <a:cs typeface="Montserrat"/>
                <a:sym typeface="Montserrat"/>
              </a:rPr>
              <a:t>document.querySelector('#txtNome').value = nome + sobrenome;</a:t>
            </a:r>
            <a:endParaRPr/>
          </a:p>
          <a:p>
            <a:pPr indent="0" lvl="2" marL="1143000" rtl="0" algn="l">
              <a:lnSpc>
                <a:spcPct val="150000"/>
              </a:lnSpc>
              <a:spcBef>
                <a:spcPts val="200"/>
              </a:spcBef>
              <a:spcAft>
                <a:spcPts val="0"/>
              </a:spcAft>
              <a:buClr>
                <a:srgbClr val="595959"/>
              </a:buClr>
              <a:buSzPts val="1100"/>
              <a:buNone/>
            </a:pPr>
            <a:r>
              <a:rPr lang="pt-BR" sz="1100">
                <a:solidFill>
                  <a:srgbClr val="595959"/>
                </a:solidFill>
                <a:latin typeface="Montserrat"/>
                <a:ea typeface="Montserrat"/>
                <a:cs typeface="Montserrat"/>
                <a:sym typeface="Montserrat"/>
              </a:rPr>
              <a:t>document.querySelector('#txtNome').disabled = true;          </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&lt;/script&gt;      </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&lt;/body&gt;</a:t>
            </a:r>
            <a:endParaRPr sz="1400">
              <a:solidFill>
                <a:srgbClr val="595959"/>
              </a:solidFill>
              <a:latin typeface="Montserrat"/>
              <a:ea typeface="Montserrat"/>
              <a:cs typeface="Montserrat"/>
              <a:sym typeface="Montserrat"/>
            </a:endParaRPr>
          </a:p>
        </p:txBody>
      </p:sp>
      <p:sp>
        <p:nvSpPr>
          <p:cNvPr id="386" name="Google Shape;386;p37"/>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8"/>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392" name="Google Shape;392;p38"/>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393" name="Google Shape;393;p38"/>
          <p:cNvSpPr txBox="1"/>
          <p:nvPr>
            <p:ph idx="3" type="body"/>
          </p:nvPr>
        </p:nvSpPr>
        <p:spPr>
          <a:xfrm>
            <a:off x="1784347" y="2385273"/>
            <a:ext cx="716915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ARRAY</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Exercício 3</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&lt;body&gt;</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&lt;h1&gt;Curso Javascript Completo 2018&lt;/h1&gt;        </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a:t>
            </a:r>
            <a:r>
              <a:rPr b="1" lang="pt-BR" sz="1000">
                <a:solidFill>
                  <a:srgbClr val="595959"/>
                </a:solidFill>
                <a:latin typeface="Montserrat"/>
                <a:ea typeface="Montserrat"/>
                <a:cs typeface="Montserrat"/>
                <a:sym typeface="Montserrat"/>
              </a:rPr>
              <a:t>&lt;input type="text" id="txtNome" value="digite"&gt;</a:t>
            </a:r>
            <a:endParaRPr/>
          </a:p>
          <a:p>
            <a:pPr indent="0" lvl="1" marL="685800" rtl="0" algn="l">
              <a:lnSpc>
                <a:spcPct val="125000"/>
              </a:lnSpc>
              <a:spcBef>
                <a:spcPts val="200"/>
              </a:spcBef>
              <a:spcAft>
                <a:spcPts val="0"/>
              </a:spcAft>
              <a:buClr>
                <a:srgbClr val="595959"/>
              </a:buClr>
              <a:buSzPts val="1000"/>
              <a:buNone/>
            </a:pPr>
            <a:r>
              <a:rPr b="1" lang="pt-BR" sz="1000">
                <a:solidFill>
                  <a:srgbClr val="595959"/>
                </a:solidFill>
                <a:latin typeface="Montserrat"/>
                <a:ea typeface="Montserrat"/>
                <a:cs typeface="Montserrat"/>
                <a:sym typeface="Montserrat"/>
              </a:rPr>
              <a:t>        &lt;button onclick="escreve()"&gt;Só clica&lt;/button&gt;</a:t>
            </a:r>
            <a:endParaRPr/>
          </a:p>
          <a:p>
            <a:pPr indent="0" lvl="1" marL="685800" rtl="0" algn="l">
              <a:lnSpc>
                <a:spcPct val="125000"/>
              </a:lnSpc>
              <a:spcBef>
                <a:spcPts val="200"/>
              </a:spcBef>
              <a:spcAft>
                <a:spcPts val="0"/>
              </a:spcAft>
              <a:buClr>
                <a:srgbClr val="FF0000"/>
              </a:buClr>
              <a:buSzPts val="1000"/>
              <a:buNone/>
            </a:pPr>
            <a:r>
              <a:rPr lang="pt-BR" sz="1000">
                <a:solidFill>
                  <a:srgbClr val="FF0000"/>
                </a:solidFill>
                <a:latin typeface="Montserrat"/>
                <a:ea typeface="Montserrat"/>
                <a:cs typeface="Montserrat"/>
                <a:sym typeface="Montserrat"/>
              </a:rPr>
              <a:t>        &lt;div id="msg"&gt;&lt;/div&gt;        </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&lt;script&gt;</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var txtNome2 = document.querySelector('#txtNome');</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function escreve(){</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var nome = txtNome2.value;                      </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document.querySelector('#msg').innerHTML = "Bem-vindo, &lt;b&gt;" + nome + "&lt;/b&gt;";</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          </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&lt;/script&gt;       </a:t>
            </a:r>
            <a:endParaRPr/>
          </a:p>
          <a:p>
            <a:pPr indent="0" lvl="1" marL="685800" rtl="0" algn="l">
              <a:lnSpc>
                <a:spcPct val="125000"/>
              </a:lnSpc>
              <a:spcBef>
                <a:spcPts val="200"/>
              </a:spcBef>
              <a:spcAft>
                <a:spcPts val="0"/>
              </a:spcAft>
              <a:buClr>
                <a:srgbClr val="595959"/>
              </a:buClr>
              <a:buSzPts val="1000"/>
              <a:buNone/>
            </a:pPr>
            <a:r>
              <a:rPr lang="pt-BR" sz="1000">
                <a:solidFill>
                  <a:srgbClr val="595959"/>
                </a:solidFill>
                <a:latin typeface="Montserrat"/>
                <a:ea typeface="Montserrat"/>
                <a:cs typeface="Montserrat"/>
                <a:sym typeface="Montserrat"/>
              </a:rPr>
              <a:t>    &lt;/body&gt;</a:t>
            </a:r>
            <a:endParaRPr/>
          </a:p>
        </p:txBody>
      </p:sp>
      <p:sp>
        <p:nvSpPr>
          <p:cNvPr id="394" name="Google Shape;394;p38"/>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9"/>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00" name="Google Shape;400;p39"/>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01" name="Google Shape;401;p39"/>
          <p:cNvSpPr txBox="1"/>
          <p:nvPr>
            <p:ph idx="3" type="body"/>
          </p:nvPr>
        </p:nvSpPr>
        <p:spPr>
          <a:xfrm>
            <a:off x="1784347" y="2385272"/>
            <a:ext cx="8032753"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a:t>
            </a:r>
            <a:endParaRPr/>
          </a:p>
          <a:p>
            <a:pPr indent="0" lvl="1" marL="457200" rtl="0" algn="l">
              <a:lnSpc>
                <a:spcPct val="130000"/>
              </a:lnSpc>
              <a:spcBef>
                <a:spcPts val="200"/>
              </a:spcBef>
              <a:spcAft>
                <a:spcPts val="0"/>
              </a:spcAft>
              <a:buClr>
                <a:srgbClr val="595959"/>
              </a:buClr>
              <a:buSzPts val="1400"/>
              <a:buNone/>
            </a:pPr>
            <a:r>
              <a:rPr lang="pt-BR" sz="1400">
                <a:solidFill>
                  <a:srgbClr val="595959"/>
                </a:solidFill>
                <a:latin typeface="Montserrat"/>
                <a:ea typeface="Montserrat"/>
                <a:cs typeface="Montserrat"/>
                <a:sym typeface="Montserrat"/>
              </a:rPr>
              <a:t>Todos os elementos na árvore do DOM são nós e todos os nós podem ser acessados via JavaScript. Os nós podem ser deletados, criados ou modificados. </a:t>
            </a:r>
            <a:endParaRPr/>
          </a:p>
          <a:p>
            <a:pPr indent="0" lvl="1" marL="457200" rtl="0" algn="l">
              <a:lnSpc>
                <a:spcPct val="130000"/>
              </a:lnSpc>
              <a:spcBef>
                <a:spcPts val="200"/>
              </a:spcBef>
              <a:spcAft>
                <a:spcPts val="0"/>
              </a:spcAft>
              <a:buClr>
                <a:srgbClr val="595959"/>
              </a:buClr>
              <a:buSzPts val="1400"/>
              <a:buNone/>
            </a:pPr>
            <a:r>
              <a:rPr lang="pt-BR" sz="1400">
                <a:solidFill>
                  <a:srgbClr val="595959"/>
                </a:solidFill>
                <a:latin typeface="Montserrat"/>
                <a:ea typeface="Montserrat"/>
                <a:cs typeface="Montserrat"/>
                <a:sym typeface="Montserrat"/>
              </a:rPr>
              <a:t>O </a:t>
            </a:r>
            <a:r>
              <a:rPr b="1" lang="pt-BR" sz="1400">
                <a:solidFill>
                  <a:srgbClr val="595959"/>
                </a:solidFill>
                <a:latin typeface="Montserrat"/>
                <a:ea typeface="Montserrat"/>
                <a:cs typeface="Montserrat"/>
                <a:sym typeface="Montserrat"/>
              </a:rPr>
              <a:t>método appendChild</a:t>
            </a:r>
            <a:r>
              <a:rPr lang="pt-BR" sz="1400">
                <a:solidFill>
                  <a:srgbClr val="595959"/>
                </a:solidFill>
                <a:latin typeface="Montserrat"/>
                <a:ea typeface="Montserrat"/>
                <a:cs typeface="Montserrat"/>
                <a:sym typeface="Montserrat"/>
              </a:rPr>
              <a:t> sempre é adicionado no final do nó, para colocar um nó filho dentro do nó pai</a:t>
            </a:r>
            <a:endParaRPr/>
          </a:p>
          <a:p>
            <a:pPr indent="0" lvl="1" marL="457200" rtl="0" algn="l">
              <a:lnSpc>
                <a:spcPct val="130000"/>
              </a:lnSpc>
              <a:spcBef>
                <a:spcPts val="200"/>
              </a:spcBef>
              <a:spcAft>
                <a:spcPts val="0"/>
              </a:spcAft>
              <a:buClr>
                <a:srgbClr val="595959"/>
              </a:buClr>
              <a:buSzPts val="1400"/>
              <a:buNone/>
            </a:pPr>
            <a:r>
              <a:rPr lang="pt-BR" sz="1400">
                <a:solidFill>
                  <a:srgbClr val="595959"/>
                </a:solidFill>
                <a:latin typeface="Montserrat"/>
                <a:ea typeface="Montserrat"/>
                <a:cs typeface="Montserrat"/>
                <a:sym typeface="Montserrat"/>
              </a:rPr>
              <a:t>Existem outros métodos que podemos utilizar para manipular nós:</a:t>
            </a:r>
            <a:endParaRPr/>
          </a:p>
          <a:p>
            <a:pPr indent="-228600" lvl="1" marL="685800" rtl="0" algn="l">
              <a:lnSpc>
                <a:spcPct val="130000"/>
              </a:lnSpc>
              <a:spcBef>
                <a:spcPts val="1200"/>
              </a:spcBef>
              <a:spcAft>
                <a:spcPts val="0"/>
              </a:spcAft>
              <a:buClr>
                <a:srgbClr val="595959"/>
              </a:buClr>
              <a:buSzPts val="1200"/>
              <a:buChar char="•"/>
            </a:pPr>
            <a:r>
              <a:rPr lang="pt-BR" sz="1200">
                <a:solidFill>
                  <a:srgbClr val="595959"/>
                </a:solidFill>
                <a:latin typeface="Montserrat"/>
                <a:ea typeface="Montserrat"/>
                <a:cs typeface="Montserrat"/>
                <a:sym typeface="Montserrat"/>
              </a:rPr>
              <a:t>insertBefore(pai, filho): Coloca um nó antes do outro.</a:t>
            </a:r>
            <a:endParaRPr/>
          </a:p>
          <a:p>
            <a:pPr indent="-228600" lvl="1" marL="685800" rtl="0" algn="l">
              <a:lnSpc>
                <a:spcPct val="130000"/>
              </a:lnSpc>
              <a:spcBef>
                <a:spcPts val="1200"/>
              </a:spcBef>
              <a:spcAft>
                <a:spcPts val="0"/>
              </a:spcAft>
              <a:buClr>
                <a:srgbClr val="595959"/>
              </a:buClr>
              <a:buSzPts val="1200"/>
              <a:buChar char="•"/>
            </a:pPr>
            <a:r>
              <a:rPr lang="pt-BR" sz="1200">
                <a:solidFill>
                  <a:srgbClr val="595959"/>
                </a:solidFill>
                <a:latin typeface="Montserrat"/>
                <a:ea typeface="Montserrat"/>
                <a:cs typeface="Montserrat"/>
                <a:sym typeface="Montserrat"/>
              </a:rPr>
              <a:t>replaceChild( elemento1, elemento2): Substitui o nó elemento 1 pelo nó elemento2.</a:t>
            </a:r>
            <a:endParaRPr/>
          </a:p>
          <a:p>
            <a:pPr indent="-228600" lvl="1" marL="685800" rtl="0" algn="l">
              <a:lnSpc>
                <a:spcPct val="130000"/>
              </a:lnSpc>
              <a:spcBef>
                <a:spcPts val="1200"/>
              </a:spcBef>
              <a:spcAft>
                <a:spcPts val="0"/>
              </a:spcAft>
              <a:buClr>
                <a:srgbClr val="595959"/>
              </a:buClr>
              <a:buSzPts val="1200"/>
              <a:buChar char="•"/>
            </a:pPr>
            <a:r>
              <a:rPr lang="pt-BR" sz="1200">
                <a:solidFill>
                  <a:srgbClr val="595959"/>
                </a:solidFill>
                <a:latin typeface="Montserrat"/>
                <a:ea typeface="Montserrat"/>
                <a:cs typeface="Montserrat"/>
                <a:sym typeface="Montserrat"/>
              </a:rPr>
              <a:t>removeChild(elemento): Remove um nó da árvore.</a:t>
            </a:r>
            <a:endParaRPr/>
          </a:p>
        </p:txBody>
      </p:sp>
      <p:sp>
        <p:nvSpPr>
          <p:cNvPr id="402" name="Google Shape;402;p39"/>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403" name="Google Shape;403;p39">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Tela de computador&#10;&#10;Descrição gerada automaticamente com confiança média" id="78" name="Google Shape;78;p4"/>
          <p:cNvPicPr preferRelativeResize="0"/>
          <p:nvPr>
            <p:ph idx="2" type="pic"/>
          </p:nvPr>
        </p:nvPicPr>
        <p:blipFill rotWithShape="1">
          <a:blip r:embed="rId3">
            <a:alphaModFix/>
          </a:blip>
          <a:srcRect b="0" l="32323" r="32323" t="0"/>
          <a:stretch/>
        </p:blipFill>
        <p:spPr>
          <a:xfrm>
            <a:off x="8555063" y="1"/>
            <a:ext cx="3636935" cy="6858000"/>
          </a:xfrm>
          <a:prstGeom prst="rect">
            <a:avLst/>
          </a:prstGeom>
          <a:noFill/>
          <a:ln>
            <a:noFill/>
          </a:ln>
        </p:spPr>
      </p:pic>
      <p:sp>
        <p:nvSpPr>
          <p:cNvPr id="79" name="Google Shape;79;p4"/>
          <p:cNvSpPr txBox="1"/>
          <p:nvPr>
            <p:ph idx="1" type="body"/>
          </p:nvPr>
        </p:nvSpPr>
        <p:spPr>
          <a:xfrm>
            <a:off x="1634451" y="1271183"/>
            <a:ext cx="5310045" cy="9561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200"/>
              <a:buNone/>
            </a:pPr>
            <a:r>
              <a:rPr lang="pt-BR" sz="3200"/>
              <a:t>Programação WEB Font-End</a:t>
            </a:r>
            <a:endParaRPr sz="3200"/>
          </a:p>
        </p:txBody>
      </p:sp>
      <p:sp>
        <p:nvSpPr>
          <p:cNvPr id="80" name="Google Shape;80;p4"/>
          <p:cNvSpPr txBox="1"/>
          <p:nvPr>
            <p:ph idx="3" type="body"/>
          </p:nvPr>
        </p:nvSpPr>
        <p:spPr>
          <a:xfrm>
            <a:off x="1634452" y="908063"/>
            <a:ext cx="5310044" cy="36311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1600"/>
              <a:buNone/>
            </a:pPr>
            <a:r>
              <a:rPr lang="pt-BR"/>
              <a:t>Programação WEB Font-End</a:t>
            </a:r>
            <a:endParaRPr/>
          </a:p>
        </p:txBody>
      </p:sp>
      <p:sp>
        <p:nvSpPr>
          <p:cNvPr id="81" name="Google Shape;81;p4"/>
          <p:cNvSpPr txBox="1"/>
          <p:nvPr>
            <p:ph idx="4" type="body"/>
          </p:nvPr>
        </p:nvSpPr>
        <p:spPr>
          <a:xfrm>
            <a:off x="1633741" y="2433140"/>
            <a:ext cx="6502869" cy="406065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rgbClr val="595959"/>
              </a:buClr>
              <a:buSzPts val="2000"/>
              <a:buNone/>
            </a:pPr>
            <a:r>
              <a:rPr b="1" lang="pt-BR"/>
              <a:t>Conhecimentos</a:t>
            </a:r>
            <a:r>
              <a:rPr lang="pt-BR"/>
              <a:t>: </a:t>
            </a:r>
            <a:endParaRPr/>
          </a:p>
          <a:p>
            <a:pPr indent="-228600" lvl="1" marL="685800" rtl="0" algn="l">
              <a:lnSpc>
                <a:spcPct val="150000"/>
              </a:lnSpc>
              <a:spcBef>
                <a:spcPts val="500"/>
              </a:spcBef>
              <a:spcAft>
                <a:spcPts val="0"/>
              </a:spcAft>
              <a:buClr>
                <a:srgbClr val="757070"/>
              </a:buClr>
              <a:buSzPts val="1800"/>
              <a:buChar char="•"/>
            </a:pPr>
            <a:r>
              <a:rPr lang="pt-BR" sz="1800">
                <a:solidFill>
                  <a:srgbClr val="757070"/>
                </a:solidFill>
                <a:latin typeface="Montserrat"/>
                <a:ea typeface="Montserrat"/>
                <a:cs typeface="Montserrat"/>
                <a:sym typeface="Montserrat"/>
              </a:rPr>
              <a:t>JavaScript</a:t>
            </a:r>
            <a:endParaRPr sz="1800">
              <a:solidFill>
                <a:srgbClr val="757070"/>
              </a:solidFill>
              <a:latin typeface="Montserrat"/>
              <a:ea typeface="Montserrat"/>
              <a:cs typeface="Montserrat"/>
              <a:sym typeface="Montserrat"/>
            </a:endParaRPr>
          </a:p>
          <a:p>
            <a:pPr indent="-228600" lvl="1" marL="685800" rtl="0" algn="l">
              <a:lnSpc>
                <a:spcPct val="150000"/>
              </a:lnSpc>
              <a:spcBef>
                <a:spcPts val="500"/>
              </a:spcBef>
              <a:spcAft>
                <a:spcPts val="0"/>
              </a:spcAft>
              <a:buClr>
                <a:srgbClr val="757070"/>
              </a:buClr>
              <a:buSzPts val="1800"/>
              <a:buChar char="•"/>
            </a:pPr>
            <a:r>
              <a:rPr lang="pt-BR" sz="1800">
                <a:solidFill>
                  <a:srgbClr val="757070"/>
                </a:solidFill>
                <a:latin typeface="Montserrat"/>
                <a:ea typeface="Montserrat"/>
                <a:cs typeface="Montserrat"/>
                <a:sym typeface="Montserrat"/>
              </a:rPr>
              <a:t>Design Responsivo</a:t>
            </a:r>
            <a:endParaRPr/>
          </a:p>
          <a:p>
            <a:pPr indent="-228600" lvl="1" marL="685800" rtl="0" algn="l">
              <a:lnSpc>
                <a:spcPct val="150000"/>
              </a:lnSpc>
              <a:spcBef>
                <a:spcPts val="500"/>
              </a:spcBef>
              <a:spcAft>
                <a:spcPts val="0"/>
              </a:spcAft>
              <a:buClr>
                <a:srgbClr val="757070"/>
              </a:buClr>
              <a:buSzPts val="1800"/>
              <a:buChar char="•"/>
            </a:pPr>
            <a:r>
              <a:rPr lang="pt-BR" sz="1800">
                <a:solidFill>
                  <a:srgbClr val="757070"/>
                </a:solidFill>
                <a:latin typeface="Montserrat"/>
                <a:ea typeface="Montserrat"/>
                <a:cs typeface="Montserrat"/>
                <a:sym typeface="Montserrat"/>
              </a:rPr>
              <a:t>Frameworks</a:t>
            </a:r>
            <a:endParaRPr/>
          </a:p>
          <a:p>
            <a:pPr indent="-228600" lvl="1" marL="685800" rtl="0" algn="l">
              <a:lnSpc>
                <a:spcPct val="150000"/>
              </a:lnSpc>
              <a:spcBef>
                <a:spcPts val="500"/>
              </a:spcBef>
              <a:spcAft>
                <a:spcPts val="0"/>
              </a:spcAft>
              <a:buClr>
                <a:srgbClr val="757070"/>
              </a:buClr>
              <a:buSzPts val="1800"/>
              <a:buChar char="•"/>
            </a:pPr>
            <a:r>
              <a:rPr lang="pt-BR" sz="1800">
                <a:solidFill>
                  <a:srgbClr val="757070"/>
                </a:solidFill>
                <a:latin typeface="Montserrat"/>
                <a:ea typeface="Montserrat"/>
                <a:cs typeface="Montserrat"/>
                <a:sym typeface="Montserrat"/>
              </a:rPr>
              <a:t>Acessibilidade</a:t>
            </a:r>
            <a:endParaRPr/>
          </a:p>
          <a:p>
            <a:pPr indent="-228600" lvl="1" marL="685800" rtl="0" algn="l">
              <a:lnSpc>
                <a:spcPct val="150000"/>
              </a:lnSpc>
              <a:spcBef>
                <a:spcPts val="500"/>
              </a:spcBef>
              <a:spcAft>
                <a:spcPts val="0"/>
              </a:spcAft>
              <a:buClr>
                <a:srgbClr val="757070"/>
              </a:buClr>
              <a:buSzPts val="1800"/>
              <a:buChar char="•"/>
            </a:pPr>
            <a:r>
              <a:rPr lang="pt-BR" sz="1800">
                <a:solidFill>
                  <a:srgbClr val="757070"/>
                </a:solidFill>
                <a:latin typeface="Montserrat"/>
                <a:ea typeface="Montserrat"/>
                <a:cs typeface="Montserrat"/>
                <a:sym typeface="Montserrat"/>
              </a:rPr>
              <a:t>Web Apps</a:t>
            </a:r>
            <a:endParaRPr/>
          </a:p>
          <a:p>
            <a:pPr indent="-228600" lvl="1" marL="685800" rtl="0" algn="l">
              <a:lnSpc>
                <a:spcPct val="150000"/>
              </a:lnSpc>
              <a:spcBef>
                <a:spcPts val="500"/>
              </a:spcBef>
              <a:spcAft>
                <a:spcPts val="0"/>
              </a:spcAft>
              <a:buClr>
                <a:srgbClr val="757070"/>
              </a:buClr>
              <a:buSzPts val="1800"/>
              <a:buChar char="•"/>
            </a:pPr>
            <a:r>
              <a:rPr lang="pt-BR" sz="1800">
                <a:solidFill>
                  <a:srgbClr val="757070"/>
                </a:solidFill>
                <a:latin typeface="Montserrat"/>
                <a:ea typeface="Montserrat"/>
                <a:cs typeface="Montserrat"/>
                <a:sym typeface="Montserrat"/>
              </a:rPr>
              <a:t>User experience (UX) design</a:t>
            </a:r>
            <a:endParaRPr/>
          </a:p>
          <a:p>
            <a:pPr indent="0" lvl="0" marL="0" rtl="0" algn="l">
              <a:lnSpc>
                <a:spcPct val="110000"/>
              </a:lnSpc>
              <a:spcBef>
                <a:spcPts val="1000"/>
              </a:spcBef>
              <a:spcAft>
                <a:spcPts val="0"/>
              </a:spcAft>
              <a:buClr>
                <a:srgbClr val="595959"/>
              </a:buClr>
              <a:buSzPts val="1800"/>
              <a:buNone/>
            </a:pPr>
            <a:r>
              <a:t/>
            </a:r>
            <a:endParaRPr sz="1800"/>
          </a:p>
        </p:txBody>
      </p:sp>
      <p:sp>
        <p:nvSpPr>
          <p:cNvPr id="82" name="Google Shape;82;p4"/>
          <p:cNvSpPr txBox="1"/>
          <p:nvPr>
            <p:ph idx="5"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0"/>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09" name="Google Shape;409;p40"/>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10" name="Google Shape;410;p40"/>
          <p:cNvSpPr txBox="1"/>
          <p:nvPr>
            <p:ph idx="3" type="body"/>
          </p:nvPr>
        </p:nvSpPr>
        <p:spPr>
          <a:xfrm>
            <a:off x="1784347" y="2385273"/>
            <a:ext cx="8177800"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EventListener</a:t>
            </a:r>
            <a:endParaRPr b="1" sz="1800"/>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a:t>
            </a:r>
            <a:r>
              <a:rPr b="1" lang="pt-BR" sz="1200">
                <a:solidFill>
                  <a:srgbClr val="FF0000"/>
                </a:solidFill>
                <a:latin typeface="Montserrat"/>
                <a:ea typeface="Montserrat"/>
                <a:cs typeface="Montserrat"/>
                <a:sym typeface="Montserrat"/>
              </a:rPr>
              <a:t>novaTarefa</a:t>
            </a:r>
            <a:r>
              <a:rPr lang="pt-BR" sz="1200">
                <a:solidFill>
                  <a:srgbClr val="595959"/>
                </a:solidFill>
                <a:latin typeface="Montserrat"/>
                <a:ea typeface="Montserrat"/>
                <a:cs typeface="Montserrat"/>
                <a:sym typeface="Montserrat"/>
              </a:rPr>
              <a:t> = document.querySelector('[data-form-button]')</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input = document.querySelector('[data-form-input]')</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valor = input.value</a:t>
            </a:r>
            <a:endParaRPr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rgbClr val="FF0000"/>
              </a:buClr>
              <a:buSzPts val="1200"/>
              <a:buNone/>
            </a:pPr>
            <a:r>
              <a:rPr b="1" lang="pt-BR" sz="1200">
                <a:solidFill>
                  <a:srgbClr val="FF0000"/>
                </a:solidFill>
                <a:latin typeface="Montserrat"/>
                <a:ea typeface="Montserrat"/>
                <a:cs typeface="Montserrat"/>
                <a:sym typeface="Montserrat"/>
              </a:rPr>
              <a:t>novaTarefa</a:t>
            </a:r>
            <a:r>
              <a:rPr lang="pt-BR" sz="1200">
                <a:solidFill>
                  <a:srgbClr val="595959"/>
                </a:solidFill>
                <a:latin typeface="Montserrat"/>
                <a:ea typeface="Montserrat"/>
                <a:cs typeface="Montserrat"/>
                <a:sym typeface="Montserrat"/>
              </a:rPr>
              <a:t>.</a:t>
            </a:r>
            <a:r>
              <a:rPr b="1" lang="pt-BR" sz="1200">
                <a:solidFill>
                  <a:srgbClr val="595959"/>
                </a:solidFill>
                <a:latin typeface="Montserrat"/>
                <a:ea typeface="Montserrat"/>
                <a:cs typeface="Montserrat"/>
                <a:sym typeface="Montserrat"/>
              </a:rPr>
              <a:t>addEventListener</a:t>
            </a:r>
            <a:r>
              <a:rPr lang="pt-BR" sz="1200">
                <a:solidFill>
                  <a:srgbClr val="595959"/>
                </a:solidFill>
                <a:latin typeface="Montserrat"/>
                <a:ea typeface="Montserrat"/>
                <a:cs typeface="Montserrat"/>
                <a:sym typeface="Montserrat"/>
              </a:rPr>
              <a:t>('click', ()=&gt;{</a:t>
            </a:r>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console.log('Fui clicado')</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a:t>
            </a:r>
            <a:endParaRPr/>
          </a:p>
        </p:txBody>
      </p:sp>
      <p:sp>
        <p:nvSpPr>
          <p:cNvPr id="411" name="Google Shape;411;p40"/>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1"/>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17" name="Google Shape;417;p41"/>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18" name="Google Shape;418;p41"/>
          <p:cNvSpPr txBox="1"/>
          <p:nvPr>
            <p:ph idx="3" type="body"/>
          </p:nvPr>
        </p:nvSpPr>
        <p:spPr>
          <a:xfrm>
            <a:off x="1784347" y="2385273"/>
            <a:ext cx="8177800"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EventListener</a:t>
            </a:r>
            <a:endParaRPr b="1" sz="1800"/>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novaTarefa = document.querySelector('[data-form-button]’)</a:t>
            </a:r>
            <a:endParaRPr/>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novaTarefa.</a:t>
            </a:r>
            <a:r>
              <a:rPr b="1" lang="pt-BR" sz="1200">
                <a:solidFill>
                  <a:srgbClr val="595959"/>
                </a:solidFill>
                <a:latin typeface="Montserrat"/>
                <a:ea typeface="Montserrat"/>
                <a:cs typeface="Montserrat"/>
                <a:sym typeface="Montserrat"/>
              </a:rPr>
              <a:t>addEventListener</a:t>
            </a:r>
            <a:r>
              <a:rPr lang="pt-BR" sz="1200">
                <a:solidFill>
                  <a:srgbClr val="595959"/>
                </a:solidFill>
                <a:latin typeface="Montserrat"/>
                <a:ea typeface="Montserrat"/>
                <a:cs typeface="Montserrat"/>
                <a:sym typeface="Montserrat"/>
              </a:rPr>
              <a:t>('click', (evento) =&gt;{    </a:t>
            </a:r>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evento.preventDefault()</a:t>
            </a:r>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endParaRPr/>
          </a:p>
          <a:p>
            <a:pPr indent="0" lvl="2" marL="1143000" rtl="0" algn="l">
              <a:lnSpc>
                <a:spcPct val="120000"/>
              </a:lnSpc>
              <a:spcBef>
                <a:spcPts val="0"/>
              </a:spcBef>
              <a:spcAft>
                <a:spcPts val="0"/>
              </a:spcAft>
              <a:buClr>
                <a:srgbClr val="595959"/>
              </a:buClr>
              <a:buSzPts val="1200"/>
              <a:buNone/>
            </a:pPr>
            <a:r>
              <a:rPr b="1" lang="pt-BR" sz="1200">
                <a:solidFill>
                  <a:srgbClr val="595959"/>
                </a:solidFill>
                <a:latin typeface="Montserrat"/>
                <a:ea typeface="Montserrat"/>
                <a:cs typeface="Montserrat"/>
                <a:sym typeface="Montserrat"/>
              </a:rPr>
              <a:t>const input = document.querySelector('[data-form-input]')</a:t>
            </a:r>
            <a:endParaRPr/>
          </a:p>
          <a:p>
            <a:pPr indent="0" lvl="2" marL="1143000" rtl="0" algn="l">
              <a:lnSpc>
                <a:spcPct val="120000"/>
              </a:lnSpc>
              <a:spcBef>
                <a:spcPts val="0"/>
              </a:spcBef>
              <a:spcAft>
                <a:spcPts val="0"/>
              </a:spcAft>
              <a:buClr>
                <a:srgbClr val="595959"/>
              </a:buClr>
              <a:buSzPts val="1200"/>
              <a:buNone/>
            </a:pPr>
            <a:r>
              <a:rPr b="1" lang="pt-BR" sz="1200">
                <a:solidFill>
                  <a:srgbClr val="595959"/>
                </a:solidFill>
                <a:latin typeface="Montserrat"/>
                <a:ea typeface="Montserrat"/>
                <a:cs typeface="Montserrat"/>
                <a:sym typeface="Montserrat"/>
              </a:rPr>
              <a:t>const </a:t>
            </a:r>
            <a:r>
              <a:rPr b="1" lang="pt-BR" sz="1200">
                <a:solidFill>
                  <a:srgbClr val="FF0000"/>
                </a:solidFill>
                <a:latin typeface="Montserrat"/>
                <a:ea typeface="Montserrat"/>
                <a:cs typeface="Montserrat"/>
                <a:sym typeface="Montserrat"/>
              </a:rPr>
              <a:t>valor</a:t>
            </a:r>
            <a:r>
              <a:rPr b="1" lang="pt-BR" sz="1200">
                <a:solidFill>
                  <a:srgbClr val="595959"/>
                </a:solidFill>
                <a:latin typeface="Montserrat"/>
                <a:ea typeface="Montserrat"/>
                <a:cs typeface="Montserrat"/>
                <a:sym typeface="Montserrat"/>
              </a:rPr>
              <a:t> = input.value</a:t>
            </a:r>
            <a:endParaRPr b="1" sz="12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console.log(</a:t>
            </a:r>
            <a:r>
              <a:rPr b="1" lang="pt-BR" sz="1200">
                <a:solidFill>
                  <a:srgbClr val="FF0000"/>
                </a:solidFill>
                <a:latin typeface="Montserrat"/>
                <a:ea typeface="Montserrat"/>
                <a:cs typeface="Montserrat"/>
                <a:sym typeface="Montserrat"/>
              </a:rPr>
              <a:t>valor</a:t>
            </a:r>
            <a:r>
              <a:rPr lang="pt-BR" sz="1200">
                <a:solidFill>
                  <a:srgbClr val="595959"/>
                </a:solidFill>
                <a:latin typeface="Montserrat"/>
                <a:ea typeface="Montserrat"/>
                <a:cs typeface="Montserrat"/>
                <a:sym typeface="Montserrat"/>
              </a:rPr>
              <a:t>)</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a:t>
            </a:r>
            <a:endParaRPr/>
          </a:p>
        </p:txBody>
      </p:sp>
      <p:sp>
        <p:nvSpPr>
          <p:cNvPr id="419" name="Google Shape;419;p41"/>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2"/>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25" name="Google Shape;425;p42"/>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26" name="Google Shape;426;p42"/>
          <p:cNvSpPr txBox="1"/>
          <p:nvPr>
            <p:ph idx="3" type="body"/>
          </p:nvPr>
        </p:nvSpPr>
        <p:spPr>
          <a:xfrm>
            <a:off x="1784347" y="2385273"/>
            <a:ext cx="8177800"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Organizando</a:t>
            </a:r>
            <a:endParaRPr b="1" sz="1800"/>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a:t>
            </a:r>
            <a:r>
              <a:rPr b="1" lang="pt-BR" sz="1200">
                <a:solidFill>
                  <a:srgbClr val="FF0000"/>
                </a:solidFill>
                <a:latin typeface="Montserrat"/>
                <a:ea typeface="Montserrat"/>
                <a:cs typeface="Montserrat"/>
                <a:sym typeface="Montserrat"/>
              </a:rPr>
              <a:t>criarTarefa</a:t>
            </a:r>
            <a:r>
              <a:rPr lang="pt-BR" sz="1200">
                <a:solidFill>
                  <a:srgbClr val="595959"/>
                </a:solidFill>
                <a:latin typeface="Montserrat"/>
                <a:ea typeface="Montserrat"/>
                <a:cs typeface="Montserrat"/>
                <a:sym typeface="Montserrat"/>
              </a:rPr>
              <a:t> = (evento) =&gt;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evento.preventDefault()</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r>
              <a:rPr b="1" lang="pt-BR" sz="1200">
                <a:solidFill>
                  <a:srgbClr val="595959"/>
                </a:solidFill>
                <a:latin typeface="Montserrat"/>
                <a:ea typeface="Montserrat"/>
                <a:cs typeface="Montserrat"/>
                <a:sym typeface="Montserrat"/>
              </a:rPr>
              <a:t>const input = document.querySelector('[data-form-input]’)</a:t>
            </a:r>
            <a:endParaRPr/>
          </a:p>
          <a:p>
            <a:pPr indent="0" lvl="1" marL="685800" rtl="0" algn="l">
              <a:lnSpc>
                <a:spcPct val="120000"/>
              </a:lnSpc>
              <a:spcBef>
                <a:spcPts val="0"/>
              </a:spcBef>
              <a:spcAft>
                <a:spcPts val="0"/>
              </a:spcAft>
              <a:buClr>
                <a:srgbClr val="595959"/>
              </a:buClr>
              <a:buSzPts val="1200"/>
              <a:buNone/>
            </a:pPr>
            <a:r>
              <a:rPr b="1" lang="pt-BR" sz="1200">
                <a:solidFill>
                  <a:srgbClr val="595959"/>
                </a:solidFill>
                <a:latin typeface="Montserrat"/>
                <a:ea typeface="Montserrat"/>
                <a:cs typeface="Montserrat"/>
                <a:sym typeface="Montserrat"/>
              </a:rPr>
              <a:t>		const valor = input.value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console.log(valor)</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input.value="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a:t>
            </a:r>
            <a:endParaRPr/>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rgbClr val="595959"/>
              </a:buClr>
              <a:buSzPts val="1200"/>
              <a:buNone/>
            </a:pPr>
            <a:r>
              <a:rPr b="1" lang="pt-BR" sz="1200">
                <a:solidFill>
                  <a:srgbClr val="595959"/>
                </a:solidFill>
                <a:latin typeface="Montserrat"/>
                <a:ea typeface="Montserrat"/>
                <a:cs typeface="Montserrat"/>
                <a:sym typeface="Montserrat"/>
              </a:rPr>
              <a:t>const novaTarefa = document.querySelector('[data-form-button]')</a:t>
            </a:r>
            <a:endParaRPr/>
          </a:p>
          <a:p>
            <a:pPr indent="0" lvl="1" marL="685800" rtl="0" algn="l">
              <a:lnSpc>
                <a:spcPct val="120000"/>
              </a:lnSpc>
              <a:spcBef>
                <a:spcPts val="0"/>
              </a:spcBef>
              <a:spcAft>
                <a:spcPts val="0"/>
              </a:spcAft>
              <a:buClr>
                <a:schemeClr val="dk1"/>
              </a:buClr>
              <a:buSzPts val="1200"/>
              <a:buNone/>
            </a:pPr>
            <a:r>
              <a:t/>
            </a:r>
            <a:endParaRPr b="1" sz="1200">
              <a:solidFill>
                <a:srgbClr val="595959"/>
              </a:solidFill>
              <a:latin typeface="Montserrat"/>
              <a:ea typeface="Montserrat"/>
              <a:cs typeface="Montserrat"/>
              <a:sym typeface="Montserrat"/>
            </a:endParaRPr>
          </a:p>
          <a:p>
            <a:pPr indent="0" lvl="1" marL="685800" rtl="0" algn="l">
              <a:lnSpc>
                <a:spcPct val="120000"/>
              </a:lnSpc>
              <a:spcBef>
                <a:spcPts val="0"/>
              </a:spcBef>
              <a:spcAft>
                <a:spcPts val="0"/>
              </a:spcAft>
              <a:buClr>
                <a:srgbClr val="595959"/>
              </a:buClr>
              <a:buSzPts val="1200"/>
              <a:buNone/>
            </a:pPr>
            <a:r>
              <a:rPr b="1" lang="pt-BR" sz="1200">
                <a:solidFill>
                  <a:srgbClr val="595959"/>
                </a:solidFill>
                <a:latin typeface="Montserrat"/>
                <a:ea typeface="Montserrat"/>
                <a:cs typeface="Montserrat"/>
                <a:sym typeface="Montserrat"/>
              </a:rPr>
              <a:t>novaTarefa.addEventListener('click', </a:t>
            </a:r>
            <a:r>
              <a:rPr b="1" lang="pt-BR" sz="1200">
                <a:solidFill>
                  <a:srgbClr val="FF0000"/>
                </a:solidFill>
                <a:latin typeface="Montserrat"/>
                <a:ea typeface="Montserrat"/>
                <a:cs typeface="Montserrat"/>
                <a:sym typeface="Montserrat"/>
              </a:rPr>
              <a:t>criarTarefa</a:t>
            </a:r>
            <a:r>
              <a:rPr b="1" lang="pt-BR" sz="1200">
                <a:solidFill>
                  <a:srgbClr val="595959"/>
                </a:solidFill>
                <a:latin typeface="Montserrat"/>
                <a:ea typeface="Montserrat"/>
                <a:cs typeface="Montserrat"/>
                <a:sym typeface="Montserrat"/>
              </a:rPr>
              <a:t>)</a:t>
            </a:r>
            <a:endParaRPr/>
          </a:p>
        </p:txBody>
      </p:sp>
      <p:sp>
        <p:nvSpPr>
          <p:cNvPr id="427" name="Google Shape;427;p42"/>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33" name="Google Shape;433;p43"/>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34" name="Google Shape;434;p43"/>
          <p:cNvSpPr txBox="1"/>
          <p:nvPr>
            <p:ph idx="3" type="body"/>
          </p:nvPr>
        </p:nvSpPr>
        <p:spPr>
          <a:xfrm>
            <a:off x="1784347" y="2385273"/>
            <a:ext cx="8915514"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Adicionar à lista </a:t>
            </a:r>
            <a:endParaRPr b="1" sz="1800"/>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criarTarefa = (evento) =&gt;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endParaRPr/>
          </a:p>
          <a:p>
            <a:pPr indent="0" lvl="2" marL="1143000" rtl="0" algn="l">
              <a:lnSpc>
                <a:spcPct val="120000"/>
              </a:lnSpc>
              <a:spcBef>
                <a:spcPts val="0"/>
              </a:spcBef>
              <a:spcAft>
                <a:spcPts val="0"/>
              </a:spcAft>
              <a:buClr>
                <a:srgbClr val="595959"/>
              </a:buClr>
              <a:buSzPts val="800"/>
              <a:buNone/>
            </a:pPr>
            <a:r>
              <a:rPr lang="pt-BR" sz="800">
                <a:solidFill>
                  <a:srgbClr val="595959"/>
                </a:solidFill>
                <a:latin typeface="Montserrat"/>
                <a:ea typeface="Montserrat"/>
                <a:cs typeface="Montserrat"/>
                <a:sym typeface="Montserrat"/>
              </a:rPr>
              <a:t>    </a:t>
            </a:r>
            <a:r>
              <a:rPr lang="pt-BR" sz="1200">
                <a:solidFill>
                  <a:srgbClr val="595959"/>
                </a:solidFill>
                <a:latin typeface="Montserrat"/>
                <a:ea typeface="Montserrat"/>
                <a:cs typeface="Montserrat"/>
                <a:sym typeface="Montserrat"/>
              </a:rPr>
              <a:t>evento.preventDefault()</a:t>
            </a:r>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const input = document.querySelector('[data-form-input]')</a:t>
            </a:r>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const valor = input.value    </a:t>
            </a:r>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endParaRPr/>
          </a:p>
          <a:p>
            <a:pPr indent="0" lvl="2" marL="1143000" rtl="0" algn="l">
              <a:lnSpc>
                <a:spcPct val="120000"/>
              </a:lnSpc>
              <a:spcBef>
                <a:spcPts val="0"/>
              </a:spcBef>
              <a:spcAft>
                <a:spcPts val="0"/>
              </a:spcAft>
              <a:buClr>
                <a:srgbClr val="595959"/>
              </a:buClr>
              <a:buSzPts val="1200"/>
              <a:buNone/>
            </a:pPr>
            <a:r>
              <a:rPr b="1" lang="pt-BR" sz="1200">
                <a:solidFill>
                  <a:srgbClr val="595959"/>
                </a:solidFill>
                <a:latin typeface="Montserrat"/>
                <a:ea typeface="Montserrat"/>
                <a:cs typeface="Montserrat"/>
                <a:sym typeface="Montserrat"/>
              </a:rPr>
              <a:t>    const tarefa = document.querySelector('[</a:t>
            </a:r>
            <a:r>
              <a:rPr b="1" lang="pt-BR" sz="1200">
                <a:solidFill>
                  <a:srgbClr val="FF0000"/>
                </a:solidFill>
                <a:latin typeface="Montserrat"/>
                <a:ea typeface="Montserrat"/>
                <a:cs typeface="Montserrat"/>
                <a:sym typeface="Montserrat"/>
              </a:rPr>
              <a:t>data-task</a:t>
            </a:r>
            <a:r>
              <a:rPr b="1" lang="pt-BR" sz="1200">
                <a:solidFill>
                  <a:srgbClr val="595959"/>
                </a:solidFill>
                <a:latin typeface="Montserrat"/>
                <a:ea typeface="Montserrat"/>
                <a:cs typeface="Montserrat"/>
                <a:sym typeface="Montserrat"/>
              </a:rPr>
              <a:t>]')</a:t>
            </a:r>
            <a:r>
              <a:rPr lang="pt-BR" sz="1200">
                <a:solidFill>
                  <a:srgbClr val="595959"/>
                </a:solidFill>
                <a:latin typeface="Montserrat"/>
                <a:ea typeface="Montserrat"/>
                <a:cs typeface="Montserrat"/>
                <a:sym typeface="Montserrat"/>
              </a:rPr>
              <a:t>    </a:t>
            </a:r>
            <a:endParaRPr/>
          </a:p>
          <a:p>
            <a:pPr indent="0" lvl="2" marL="1143000" rtl="0" algn="l">
              <a:lnSpc>
                <a:spcPct val="120000"/>
              </a:lnSpc>
              <a:spcBef>
                <a:spcPts val="0"/>
              </a:spcBef>
              <a:spcAft>
                <a:spcPts val="0"/>
              </a:spcAft>
              <a:buClr>
                <a:srgbClr val="595959"/>
              </a:buClr>
              <a:buSzPts val="1200"/>
              <a:buNone/>
            </a:pPr>
            <a:r>
              <a:rPr b="1" lang="pt-BR" sz="1200">
                <a:solidFill>
                  <a:srgbClr val="595959"/>
                </a:solidFill>
                <a:latin typeface="Montserrat"/>
                <a:ea typeface="Montserrat"/>
                <a:cs typeface="Montserrat"/>
                <a:sym typeface="Montserrat"/>
              </a:rPr>
              <a:t>    const conteudo = `&lt;p class="conteudo"&gt;${valor}&lt;/p&gt;` </a:t>
            </a:r>
            <a:r>
              <a:rPr lang="pt-BR" sz="1200">
                <a:solidFill>
                  <a:srgbClr val="00B050"/>
                </a:solidFill>
                <a:latin typeface="Montserrat"/>
                <a:ea typeface="Montserrat"/>
                <a:cs typeface="Montserrat"/>
                <a:sym typeface="Montserrat"/>
              </a:rPr>
              <a:t>//criar modelo de parágrafo</a:t>
            </a:r>
            <a:endParaRPr/>
          </a:p>
          <a:p>
            <a:pPr indent="0" lvl="2" marL="11430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r>
              <a:rPr b="1" lang="pt-BR" sz="1200">
                <a:solidFill>
                  <a:srgbClr val="595959"/>
                </a:solidFill>
                <a:latin typeface="Montserrat"/>
                <a:ea typeface="Montserrat"/>
                <a:cs typeface="Montserrat"/>
                <a:sym typeface="Montserrat"/>
              </a:rPr>
              <a:t>tarefa.innerHTML = conteudo</a:t>
            </a:r>
            <a:endParaRPr b="1" sz="12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input.value="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a:t>
            </a:r>
            <a:endParaRPr/>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p:txBody>
      </p:sp>
      <p:sp>
        <p:nvSpPr>
          <p:cNvPr id="435" name="Google Shape;435;p43"/>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
        <p:nvSpPr>
          <p:cNvPr id="436" name="Google Shape;436;p43"/>
          <p:cNvSpPr txBox="1"/>
          <p:nvPr/>
        </p:nvSpPr>
        <p:spPr>
          <a:xfrm>
            <a:off x="9055768" y="2789601"/>
            <a:ext cx="2518612" cy="107933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pt-BR" sz="1100" u="none" cap="none" strike="noStrike">
                <a:solidFill>
                  <a:schemeClr val="dk1"/>
                </a:solidFill>
                <a:latin typeface="Montserrat"/>
                <a:ea typeface="Montserrat"/>
                <a:cs typeface="Montserrat"/>
                <a:sym typeface="Montserrat"/>
              </a:rPr>
              <a:t>As tags &lt;li&gt; e &lt;p&gt;, bem como suas classes </a:t>
            </a:r>
            <a:r>
              <a:rPr b="1" i="0" lang="pt-BR" sz="1100" u="none" cap="none" strike="noStrike">
                <a:solidFill>
                  <a:srgbClr val="FF0000"/>
                </a:solidFill>
                <a:latin typeface="Montserrat"/>
                <a:ea typeface="Montserrat"/>
                <a:cs typeface="Montserrat"/>
                <a:sym typeface="Montserrat"/>
              </a:rPr>
              <a:t>data atributes</a:t>
            </a:r>
            <a:r>
              <a:rPr b="0" i="0" lang="pt-BR" sz="1100" u="none" cap="none" strike="noStrike">
                <a:solidFill>
                  <a:schemeClr val="dk1"/>
                </a:solidFill>
                <a:latin typeface="Montserrat"/>
                <a:ea typeface="Montserrat"/>
                <a:cs typeface="Montserrat"/>
                <a:sym typeface="Montserrat"/>
              </a:rPr>
              <a:t>, deve ser inseridas previamente no documento .html</a:t>
            </a:r>
            <a:endParaRPr b="0" i="0" sz="11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42" name="Google Shape;442;p44"/>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43" name="Google Shape;443;p44"/>
          <p:cNvSpPr txBox="1"/>
          <p:nvPr>
            <p:ph idx="3" type="body"/>
          </p:nvPr>
        </p:nvSpPr>
        <p:spPr>
          <a:xfrm>
            <a:off x="1784347" y="2385273"/>
            <a:ext cx="8915514"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Adicionar à lista </a:t>
            </a:r>
            <a:endParaRPr b="1" sz="1800"/>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const criarTarefa = (evento) =&gt;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    </a:t>
            </a:r>
            <a:endParaRPr/>
          </a:p>
          <a:p>
            <a:pPr indent="0" lvl="2" marL="1143000" rtl="0" algn="l">
              <a:lnSpc>
                <a:spcPct val="120000"/>
              </a:lnSpc>
              <a:spcBef>
                <a:spcPts val="0"/>
              </a:spcBef>
              <a:spcAft>
                <a:spcPts val="0"/>
              </a:spcAft>
              <a:buClr>
                <a:srgbClr val="595959"/>
              </a:buClr>
              <a:buSzPts val="800"/>
              <a:buNone/>
            </a:pPr>
            <a:r>
              <a:rPr lang="pt-BR" sz="800">
                <a:solidFill>
                  <a:srgbClr val="595959"/>
                </a:solidFill>
                <a:latin typeface="Montserrat"/>
                <a:ea typeface="Montserrat"/>
                <a:cs typeface="Montserrat"/>
                <a:sym typeface="Montserrat"/>
              </a:rPr>
              <a:t>     </a:t>
            </a:r>
            <a:r>
              <a:rPr lang="pt-BR" sz="1100">
                <a:solidFill>
                  <a:srgbClr val="595959"/>
                </a:solidFill>
                <a:latin typeface="Montserrat"/>
                <a:ea typeface="Montserrat"/>
                <a:cs typeface="Montserrat"/>
                <a:sym typeface="Montserrat"/>
              </a:rPr>
              <a:t>evento.preventDefault()</a:t>
            </a:r>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20000"/>
              </a:lnSpc>
              <a:spcBef>
                <a:spcPts val="0"/>
              </a:spcBef>
              <a:spcAft>
                <a:spcPts val="0"/>
              </a:spcAft>
              <a:buClr>
                <a:srgbClr val="595959"/>
              </a:buClr>
              <a:buSzPts val="1100"/>
              <a:buNone/>
            </a:pPr>
            <a:r>
              <a:rPr b="1" lang="pt-BR" sz="1100">
                <a:solidFill>
                  <a:srgbClr val="595959"/>
                </a:solidFill>
                <a:latin typeface="Montserrat"/>
                <a:ea typeface="Montserrat"/>
                <a:cs typeface="Montserrat"/>
                <a:sym typeface="Montserrat"/>
              </a:rPr>
              <a:t>    const lista = document.querySelector('[data-list]')</a:t>
            </a:r>
            <a:r>
              <a:rPr lang="pt-BR" sz="1100">
                <a:solidFill>
                  <a:srgbClr val="00B050"/>
                </a:solidFill>
                <a:latin typeface="Montserrat"/>
                <a:ea typeface="Montserrat"/>
                <a:cs typeface="Montserrat"/>
                <a:sym typeface="Montserrat"/>
              </a:rPr>
              <a:t> //reconhecendo a tag &lt;ul&gt;</a:t>
            </a:r>
            <a:endParaRPr b="1" sz="11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input = document.querySelector('[data-form-input]')</a:t>
            </a:r>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valor = input.value    </a:t>
            </a:r>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r>
              <a:rPr b="1" lang="pt-BR" sz="1100">
                <a:solidFill>
                  <a:srgbClr val="595959"/>
                </a:solidFill>
                <a:latin typeface="Montserrat"/>
                <a:ea typeface="Montserrat"/>
                <a:cs typeface="Montserrat"/>
                <a:sym typeface="Montserrat"/>
              </a:rPr>
              <a:t>const tarefa = document.createElement('li')</a:t>
            </a:r>
            <a:r>
              <a:rPr lang="pt-BR" sz="1100">
                <a:solidFill>
                  <a:srgbClr val="595959"/>
                </a:solidFill>
                <a:latin typeface="Montserrat"/>
                <a:ea typeface="Montserrat"/>
                <a:cs typeface="Montserrat"/>
                <a:sym typeface="Montserrat"/>
              </a:rPr>
              <a:t> </a:t>
            </a:r>
            <a:r>
              <a:rPr lang="pt-BR" sz="1100">
                <a:solidFill>
                  <a:srgbClr val="00B050"/>
                </a:solidFill>
                <a:latin typeface="Montserrat"/>
                <a:ea typeface="Montserrat"/>
                <a:cs typeface="Montserrat"/>
                <a:sym typeface="Montserrat"/>
              </a:rPr>
              <a:t>//criando em elemento &lt;li&gt;</a:t>
            </a:r>
            <a:endParaRPr sz="1100">
              <a:solidFill>
                <a:srgbClr val="FF0000"/>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100"/>
              <a:buNone/>
            </a:pPr>
            <a:r>
              <a:rPr b="1" lang="pt-BR" sz="1100">
                <a:solidFill>
                  <a:srgbClr val="595959"/>
                </a:solidFill>
                <a:latin typeface="Montserrat"/>
                <a:ea typeface="Montserrat"/>
                <a:cs typeface="Montserrat"/>
                <a:sym typeface="Montserrat"/>
              </a:rPr>
              <a:t>    tarefa.classList.add('tarefa')</a:t>
            </a:r>
            <a:r>
              <a:rPr lang="pt-BR" sz="1100">
                <a:solidFill>
                  <a:srgbClr val="00B050"/>
                </a:solidFill>
                <a:latin typeface="Montserrat"/>
                <a:ea typeface="Montserrat"/>
                <a:cs typeface="Montserrat"/>
                <a:sym typeface="Montserrat"/>
              </a:rPr>
              <a:t> //Adicionando uma classe  para a &lt;li&gt;</a:t>
            </a:r>
            <a:endParaRPr b="1" sz="11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conteudo = `&lt;p class="conteudo"&gt;${valor}&lt;/p&gt;`</a:t>
            </a:r>
            <a:endParaRPr/>
          </a:p>
          <a:p>
            <a:pPr indent="0" lvl="2" marL="1143000" rtl="0" algn="l">
              <a:lnSpc>
                <a:spcPct val="120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r>
              <a:rPr b="1" lang="pt-BR" sz="1100">
                <a:solidFill>
                  <a:srgbClr val="595959"/>
                </a:solidFill>
                <a:latin typeface="Montserrat"/>
                <a:ea typeface="Montserrat"/>
                <a:cs typeface="Montserrat"/>
                <a:sym typeface="Montserrat"/>
              </a:rPr>
              <a:t>tarefa.innerHTML = conteudo</a:t>
            </a:r>
            <a:endParaRPr b="1" sz="11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r>
              <a:rPr b="1" lang="pt-BR" sz="1100">
                <a:solidFill>
                  <a:srgbClr val="595959"/>
                </a:solidFill>
                <a:latin typeface="Montserrat"/>
                <a:ea typeface="Montserrat"/>
                <a:cs typeface="Montserrat"/>
                <a:sym typeface="Montserrat"/>
              </a:rPr>
              <a:t>lista.appendChild(tarefa)</a:t>
            </a:r>
            <a:r>
              <a:rPr lang="pt-BR" sz="1100">
                <a:solidFill>
                  <a:srgbClr val="00B050"/>
                </a:solidFill>
                <a:latin typeface="Montserrat"/>
                <a:ea typeface="Montserrat"/>
                <a:cs typeface="Montserrat"/>
                <a:sym typeface="Montserrat"/>
              </a:rPr>
              <a:t> //declarando parentesco linha &lt;li&gt; filha da lista &lt;ul&gt;</a:t>
            </a:r>
            <a:endParaRPr b="1" sz="11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input.value=" "</a:t>
            </a:r>
            <a:endParaRPr/>
          </a:p>
          <a:p>
            <a:pPr indent="0" lvl="1" marL="685800" rtl="0" algn="l">
              <a:lnSpc>
                <a:spcPct val="120000"/>
              </a:lnSpc>
              <a:spcBef>
                <a:spcPts val="0"/>
              </a:spcBef>
              <a:spcAft>
                <a:spcPts val="0"/>
              </a:spcAft>
              <a:buClr>
                <a:srgbClr val="595959"/>
              </a:buClr>
              <a:buSzPts val="1200"/>
              <a:buNone/>
            </a:pPr>
            <a:r>
              <a:rPr lang="pt-BR" sz="1200">
                <a:solidFill>
                  <a:srgbClr val="595959"/>
                </a:solidFill>
                <a:latin typeface="Montserrat"/>
                <a:ea typeface="Montserrat"/>
                <a:cs typeface="Montserrat"/>
                <a:sym typeface="Montserrat"/>
              </a:rPr>
              <a:t>}</a:t>
            </a:r>
            <a:endParaRPr/>
          </a:p>
          <a:p>
            <a:pPr indent="0" lvl="1" marL="685800" rtl="0" algn="l">
              <a:lnSpc>
                <a:spcPct val="12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p:txBody>
      </p:sp>
      <p:sp>
        <p:nvSpPr>
          <p:cNvPr id="444" name="Google Shape;444;p44"/>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
        <p:nvSpPr>
          <p:cNvPr id="445" name="Google Shape;445;p44"/>
          <p:cNvSpPr txBox="1"/>
          <p:nvPr/>
        </p:nvSpPr>
        <p:spPr>
          <a:xfrm>
            <a:off x="9055768" y="2789601"/>
            <a:ext cx="2518612" cy="107933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pt-BR" sz="1100" u="none" cap="none" strike="noStrike">
                <a:solidFill>
                  <a:srgbClr val="FF0000"/>
                </a:solidFill>
                <a:latin typeface="Montserrat"/>
                <a:ea typeface="Montserrat"/>
                <a:cs typeface="Montserrat"/>
                <a:sym typeface="Montserrat"/>
              </a:rPr>
              <a:t>Excluir</a:t>
            </a:r>
            <a:r>
              <a:rPr b="0" i="0" lang="pt-BR" sz="1100" u="none" cap="none" strike="noStrike">
                <a:solidFill>
                  <a:schemeClr val="dk1"/>
                </a:solidFill>
                <a:latin typeface="Montserrat"/>
                <a:ea typeface="Montserrat"/>
                <a:cs typeface="Montserrat"/>
                <a:sym typeface="Montserrat"/>
              </a:rPr>
              <a:t> as tags &lt;li&gt; e &lt;p&gt; do documento .html  já que elas serão inseridas dinamicamente via JavaScript</a:t>
            </a:r>
            <a:endParaRPr b="0" i="0" sz="11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5"/>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51" name="Google Shape;451;p45"/>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52" name="Google Shape;452;p45"/>
          <p:cNvSpPr txBox="1"/>
          <p:nvPr>
            <p:ph idx="3" type="body"/>
          </p:nvPr>
        </p:nvSpPr>
        <p:spPr>
          <a:xfrm>
            <a:off x="1784347" y="2385273"/>
            <a:ext cx="843915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Cirando o  componente </a:t>
            </a:r>
            <a:endParaRPr b="1" sz="1800"/>
          </a:p>
          <a:p>
            <a:pPr indent="0" lvl="1" marL="685800" rtl="0" algn="l">
              <a:lnSpc>
                <a:spcPct val="11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BotaoConcluido = () =&gt;{</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botaoConcluido = document.createElement('button')</a:t>
            </a:r>
            <a:r>
              <a:rPr lang="pt-BR" sz="1100">
                <a:solidFill>
                  <a:srgbClr val="00B050"/>
                </a:solidFill>
                <a:latin typeface="Montserrat"/>
                <a:ea typeface="Montserrat"/>
                <a:cs typeface="Montserrat"/>
                <a:sym typeface="Montserrat"/>
              </a:rPr>
              <a:t> //criando um botão</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botaoConcluido.addEventListener('click', () =&gt;{</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console.log('Fui clicado!')</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r>
              <a:rPr lang="pt-BR" sz="1100">
                <a:solidFill>
                  <a:srgbClr val="00B050"/>
                </a:solidFill>
                <a:latin typeface="Montserrat"/>
                <a:ea typeface="Montserrat"/>
                <a:cs typeface="Montserrat"/>
                <a:sym typeface="Montserrat"/>
              </a:rPr>
              <a:t> //testando evento</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b="1" lang="pt-BR" sz="1100">
                <a:solidFill>
                  <a:srgbClr val="595959"/>
                </a:solidFill>
                <a:latin typeface="Montserrat"/>
                <a:ea typeface="Montserrat"/>
                <a:cs typeface="Montserrat"/>
                <a:sym typeface="Montserrat"/>
              </a:rPr>
              <a:t>return botaoConcluido</a:t>
            </a:r>
            <a:endParaRPr b="1" sz="11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a:t>
            </a:r>
            <a:endParaRPr/>
          </a:p>
        </p:txBody>
      </p:sp>
      <p:sp>
        <p:nvSpPr>
          <p:cNvPr id="453" name="Google Shape;453;p45"/>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6"/>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59" name="Google Shape;459;p46"/>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60" name="Google Shape;460;p46"/>
          <p:cNvSpPr txBox="1"/>
          <p:nvPr>
            <p:ph idx="3" type="body"/>
          </p:nvPr>
        </p:nvSpPr>
        <p:spPr>
          <a:xfrm>
            <a:off x="1784347" y="2385273"/>
            <a:ext cx="843915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Criando componente </a:t>
            </a:r>
            <a:endParaRPr b="1" sz="1800"/>
          </a:p>
          <a:p>
            <a:pPr indent="0" lvl="1" marL="685800" rtl="0" algn="l">
              <a:lnSpc>
                <a:spcPct val="11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BotaoConcluido = () =&gt; {</a:t>
            </a:r>
            <a:endParaRPr/>
          </a:p>
          <a:p>
            <a:pPr indent="0" lvl="2" marL="1143000" rtl="0" algn="l">
              <a:lnSpc>
                <a:spcPct val="125000"/>
              </a:lnSpc>
              <a:spcBef>
                <a:spcPts val="0"/>
              </a:spcBef>
              <a:spcAft>
                <a:spcPts val="0"/>
              </a:spcAft>
              <a:buClr>
                <a:srgbClr val="595959"/>
              </a:buClr>
              <a:buSzPts val="1100"/>
              <a:buNone/>
            </a:pPr>
            <a:r>
              <a:rPr b="1" lang="pt-BR" sz="1100">
                <a:solidFill>
                  <a:srgbClr val="595959"/>
                </a:solidFill>
                <a:latin typeface="Montserrat"/>
                <a:ea typeface="Montserrat"/>
                <a:cs typeface="Montserrat"/>
                <a:sym typeface="Montserrat"/>
              </a:rPr>
              <a:t>const botaoConcluido = document.createElement('button')</a:t>
            </a:r>
            <a:r>
              <a:rPr lang="pt-BR" sz="1100">
                <a:solidFill>
                  <a:srgbClr val="00B050"/>
                </a:solidFill>
                <a:latin typeface="Montserrat"/>
                <a:ea typeface="Montserrat"/>
                <a:cs typeface="Montserrat"/>
                <a:sym typeface="Montserrat"/>
              </a:rPr>
              <a:t> //criando um botão</a:t>
            </a:r>
            <a:endParaRPr b="1"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botaoConcluido.classList.add('clicado')</a:t>
            </a:r>
            <a:r>
              <a:rPr lang="pt-BR" sz="1100">
                <a:solidFill>
                  <a:srgbClr val="00B050"/>
                </a:solidFill>
                <a:latin typeface="Montserrat"/>
                <a:ea typeface="Montserrat"/>
                <a:cs typeface="Montserrat"/>
                <a:sym typeface="Montserrat"/>
              </a:rPr>
              <a:t> //adicionando classe</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botaoConcluido.innerText = 'Concluir'</a:t>
            </a:r>
            <a:r>
              <a:rPr lang="pt-BR" sz="1100">
                <a:solidFill>
                  <a:srgbClr val="00B050"/>
                </a:solidFill>
                <a:latin typeface="Montserrat"/>
                <a:ea typeface="Montserrat"/>
                <a:cs typeface="Montserrat"/>
                <a:sym typeface="Montserrat"/>
              </a:rPr>
              <a:t> //adicionando classe</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botaoConcluido.addEventListener('click’, </a:t>
            </a:r>
            <a:r>
              <a:rPr b="1" lang="pt-BR" sz="1100">
                <a:solidFill>
                  <a:srgbClr val="FF0000"/>
                </a:solidFill>
                <a:latin typeface="Montserrat"/>
                <a:ea typeface="Montserrat"/>
                <a:cs typeface="Montserrat"/>
                <a:sym typeface="Montserrat"/>
              </a:rPr>
              <a:t>concluirTarefa</a:t>
            </a:r>
            <a:r>
              <a:rPr lang="pt-BR" sz="1100">
                <a:solidFill>
                  <a:srgbClr val="595959"/>
                </a:solidFill>
                <a:latin typeface="Montserrat"/>
                <a:ea typeface="Montserrat"/>
                <a:cs typeface="Montserrat"/>
                <a:sym typeface="Montserrat"/>
              </a:rPr>
              <a:t>)</a:t>
            </a:r>
            <a:r>
              <a:rPr lang="pt-BR" sz="1100">
                <a:solidFill>
                  <a:srgbClr val="00B050"/>
                </a:solidFill>
                <a:latin typeface="Montserrat"/>
                <a:ea typeface="Montserrat"/>
                <a:cs typeface="Montserrat"/>
                <a:sym typeface="Montserrat"/>
              </a:rPr>
              <a:t> //adicionando evemto</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return botaoConcluido</a:t>
            </a:r>
            <a:endParaRPr sz="11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a:t>
            </a:r>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a:t>
            </a:r>
            <a:r>
              <a:rPr b="1" lang="pt-BR" sz="1100">
                <a:solidFill>
                  <a:srgbClr val="FF0000"/>
                </a:solidFill>
                <a:latin typeface="Montserrat"/>
                <a:ea typeface="Montserrat"/>
                <a:cs typeface="Montserrat"/>
                <a:sym typeface="Montserrat"/>
              </a:rPr>
              <a:t>concluirTarefa</a:t>
            </a:r>
            <a:r>
              <a:rPr lang="pt-BR" sz="1100">
                <a:solidFill>
                  <a:srgbClr val="595959"/>
                </a:solidFill>
                <a:latin typeface="Montserrat"/>
                <a:ea typeface="Montserrat"/>
                <a:cs typeface="Montserrat"/>
                <a:sym typeface="Montserrat"/>
              </a:rPr>
              <a:t> = (evento) =&gt;{</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botaoConclui = evento.target</a:t>
            </a:r>
            <a:r>
              <a:rPr lang="pt-BR" sz="1100">
                <a:solidFill>
                  <a:srgbClr val="00B050"/>
                </a:solidFill>
                <a:latin typeface="Montserrat"/>
                <a:ea typeface="Montserrat"/>
                <a:cs typeface="Montserrat"/>
                <a:sym typeface="Montserrat"/>
              </a:rPr>
              <a:t> //detectar quem foi clicado</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tarefaCompleta = botaoConclui.parentElement</a:t>
            </a:r>
            <a:r>
              <a:rPr lang="pt-BR" sz="1100">
                <a:solidFill>
                  <a:srgbClr val="00B050"/>
                </a:solidFill>
                <a:latin typeface="Montserrat"/>
                <a:ea typeface="Montserrat"/>
                <a:cs typeface="Montserrat"/>
                <a:sym typeface="Montserrat"/>
              </a:rPr>
              <a:t> //acessando a &lt;li&gt;, elemento pai do button</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tarefaCompleta.classList.toggle('feito')</a:t>
            </a:r>
            <a:r>
              <a:rPr lang="pt-BR" sz="1100">
                <a:solidFill>
                  <a:srgbClr val="00B050"/>
                </a:solidFill>
                <a:latin typeface="Montserrat"/>
                <a:ea typeface="Montserrat"/>
                <a:cs typeface="Montserrat"/>
                <a:sym typeface="Montserrat"/>
              </a:rPr>
              <a:t> //aplica a classe se estiver clicado</a:t>
            </a:r>
            <a:endParaRPr sz="11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a:t>
            </a:r>
            <a:endParaRPr/>
          </a:p>
        </p:txBody>
      </p:sp>
      <p:sp>
        <p:nvSpPr>
          <p:cNvPr id="461" name="Google Shape;461;p46"/>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7"/>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67" name="Google Shape;467;p47"/>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68" name="Google Shape;468;p47"/>
          <p:cNvSpPr txBox="1"/>
          <p:nvPr>
            <p:ph idx="3" type="body"/>
          </p:nvPr>
        </p:nvSpPr>
        <p:spPr>
          <a:xfrm>
            <a:off x="1784347" y="2385273"/>
            <a:ext cx="861695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Inserir componente </a:t>
            </a:r>
            <a:endParaRPr b="1" sz="1800"/>
          </a:p>
          <a:p>
            <a:pPr indent="0" lvl="1" marL="6858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criarTarefa = (evento) =&gt; {</a:t>
            </a:r>
            <a:endParaRPr/>
          </a:p>
          <a:p>
            <a:pPr indent="0" lvl="1" marL="6858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10000"/>
              </a:lnSpc>
              <a:spcBef>
                <a:spcPts val="0"/>
              </a:spcBef>
              <a:spcAft>
                <a:spcPts val="0"/>
              </a:spcAft>
              <a:buClr>
                <a:srgbClr val="595959"/>
              </a:buClr>
              <a:buSzPts val="700"/>
              <a:buNone/>
            </a:pPr>
            <a:r>
              <a:rPr lang="pt-BR" sz="700">
                <a:solidFill>
                  <a:srgbClr val="595959"/>
                </a:solidFill>
                <a:latin typeface="Montserrat"/>
                <a:ea typeface="Montserrat"/>
                <a:cs typeface="Montserrat"/>
                <a:sym typeface="Montserrat"/>
              </a:rPr>
              <a:t>    </a:t>
            </a:r>
            <a:r>
              <a:rPr lang="pt-BR" sz="1100">
                <a:solidFill>
                  <a:srgbClr val="595959"/>
                </a:solidFill>
                <a:latin typeface="Montserrat"/>
                <a:ea typeface="Montserrat"/>
                <a:cs typeface="Montserrat"/>
                <a:sym typeface="Montserrat"/>
              </a:rPr>
              <a:t>evento.preventDefault()</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lista = document.querySelector('[data-list]')</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input = document.querySelector('[data-form-input]')</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valor = input.value    </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tarefa = document.createElement('li')</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tarefa.classList.add('tarefa')</a:t>
            </a:r>
            <a:r>
              <a:rPr lang="pt-BR" sz="1100">
                <a:solidFill>
                  <a:srgbClr val="00B050"/>
                </a:solidFill>
                <a:latin typeface="Montserrat"/>
                <a:ea typeface="Montserrat"/>
                <a:cs typeface="Montserrat"/>
                <a:sym typeface="Montserrat"/>
              </a:rPr>
              <a:t> </a:t>
            </a:r>
            <a:endParaRPr sz="1000">
              <a:solidFill>
                <a:srgbClr val="595959"/>
              </a:solidFill>
              <a:latin typeface="Montserrat"/>
              <a:ea typeface="Montserrat"/>
              <a:cs typeface="Montserrat"/>
              <a:sym typeface="Montserrat"/>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conteudo = `&lt;p class="conteudo"&gt;${valor}&lt;/p&gt;`</a:t>
            </a:r>
            <a:endParaRPr/>
          </a:p>
          <a:p>
            <a:pPr indent="0" lvl="2" marL="1143000" rtl="0" algn="l">
              <a:lnSpc>
                <a:spcPct val="110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tarefa.innerHTML = conteudo</a:t>
            </a:r>
            <a:endParaRPr sz="11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r>
              <a:rPr b="1" lang="pt-BR" sz="1100">
                <a:solidFill>
                  <a:srgbClr val="595959"/>
                </a:solidFill>
                <a:latin typeface="Montserrat"/>
                <a:ea typeface="Montserrat"/>
                <a:cs typeface="Montserrat"/>
                <a:sym typeface="Montserrat"/>
              </a:rPr>
              <a:t>tarefa.appendChild(BotaoConcluido())</a:t>
            </a:r>
            <a:r>
              <a:rPr lang="pt-BR" sz="1100">
                <a:solidFill>
                  <a:srgbClr val="00B050"/>
                </a:solidFill>
                <a:latin typeface="Montserrat"/>
                <a:ea typeface="Montserrat"/>
                <a:cs typeface="Montserrat"/>
                <a:sym typeface="Montserrat"/>
              </a:rPr>
              <a:t> </a:t>
            </a:r>
            <a:r>
              <a:rPr lang="pt-BR" sz="1000">
                <a:solidFill>
                  <a:srgbClr val="00B050"/>
                </a:solidFill>
                <a:latin typeface="Montserrat"/>
                <a:ea typeface="Montserrat"/>
                <a:cs typeface="Montserrat"/>
                <a:sym typeface="Montserrat"/>
              </a:rPr>
              <a:t>//declarando parentesco, botão &lt;button&gt; filho da linha &lt;li&gt;</a:t>
            </a:r>
            <a:endParaRPr b="1" sz="1000">
              <a:solidFill>
                <a:srgbClr val="595959"/>
              </a:solidFill>
              <a:latin typeface="Montserrat"/>
              <a:ea typeface="Montserrat"/>
              <a:cs typeface="Montserrat"/>
              <a:sym typeface="Montserrat"/>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lista.appendChild(tarefa)</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input.value=" "</a:t>
            </a:r>
            <a:endParaRPr/>
          </a:p>
          <a:p>
            <a:pPr indent="0" lvl="1" marL="6858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a:t>
            </a:r>
            <a:endParaRPr/>
          </a:p>
        </p:txBody>
      </p:sp>
      <p:sp>
        <p:nvSpPr>
          <p:cNvPr id="469" name="Google Shape;469;p47"/>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8"/>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75" name="Google Shape;475;p48"/>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76" name="Google Shape;476;p48"/>
          <p:cNvSpPr txBox="1"/>
          <p:nvPr>
            <p:ph idx="3" type="body"/>
          </p:nvPr>
        </p:nvSpPr>
        <p:spPr>
          <a:xfrm>
            <a:off x="1784347" y="2385273"/>
            <a:ext cx="537845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a:t>
            </a:r>
            <a:endParaRPr/>
          </a:p>
          <a:p>
            <a:pPr indent="-285750" lvl="0" marL="285750" rtl="0" algn="l">
              <a:lnSpc>
                <a:spcPct val="150000"/>
              </a:lnSpc>
              <a:spcBef>
                <a:spcPts val="1500"/>
              </a:spcBef>
              <a:spcAft>
                <a:spcPts val="0"/>
              </a:spcAft>
              <a:buClr>
                <a:srgbClr val="595959"/>
              </a:buClr>
              <a:buSzPts val="1500"/>
              <a:buFont typeface="Arial"/>
              <a:buChar char="•"/>
            </a:pPr>
            <a:r>
              <a:rPr b="1" lang="pt-BR" sz="1500"/>
              <a:t>Exercício 4</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Complementando o projeto anterior, crie um componente com um botão que, ao ser clicado, exclui toda a linha da tarefa.</a:t>
            </a:r>
            <a:endParaRPr/>
          </a:p>
          <a:p>
            <a:pPr indent="0" lvl="1" marL="685800" rtl="0" algn="l">
              <a:lnSpc>
                <a:spcPct val="150000"/>
              </a:lnSpc>
              <a:spcBef>
                <a:spcPts val="200"/>
              </a:spcBef>
              <a:spcAft>
                <a:spcPts val="0"/>
              </a:spcAft>
              <a:buClr>
                <a:srgbClr val="595959"/>
              </a:buClr>
              <a:buSzPts val="1200"/>
              <a:buNone/>
            </a:pPr>
            <a:r>
              <a:rPr lang="pt-BR" sz="1200">
                <a:solidFill>
                  <a:srgbClr val="595959"/>
                </a:solidFill>
                <a:latin typeface="Montserrat"/>
                <a:ea typeface="Montserrat"/>
                <a:cs typeface="Montserrat"/>
                <a:sym typeface="Montserrat"/>
              </a:rPr>
              <a:t>Para isso utilize o método remove().</a:t>
            </a:r>
            <a:endParaRPr/>
          </a:p>
          <a:p>
            <a:pPr indent="0" lvl="1" marL="685800" rtl="0" algn="l">
              <a:lnSpc>
                <a:spcPct val="125000"/>
              </a:lnSpc>
              <a:spcBef>
                <a:spcPts val="700"/>
              </a:spcBef>
              <a:spcAft>
                <a:spcPts val="0"/>
              </a:spcAft>
              <a:buClr>
                <a:schemeClr val="dk1"/>
              </a:buClr>
              <a:buSzPts val="1400"/>
              <a:buNone/>
            </a:pPr>
            <a:r>
              <a:t/>
            </a:r>
            <a:endParaRPr sz="1400">
              <a:solidFill>
                <a:srgbClr val="595959"/>
              </a:solidFill>
              <a:latin typeface="Montserrat"/>
              <a:ea typeface="Montserrat"/>
              <a:cs typeface="Montserrat"/>
              <a:sym typeface="Montserrat"/>
            </a:endParaRPr>
          </a:p>
        </p:txBody>
      </p:sp>
      <p:sp>
        <p:nvSpPr>
          <p:cNvPr id="477" name="Google Shape;477;p48"/>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9"/>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83" name="Google Shape;483;p49"/>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84" name="Google Shape;484;p49"/>
          <p:cNvSpPr txBox="1"/>
          <p:nvPr>
            <p:ph idx="3" type="body"/>
          </p:nvPr>
        </p:nvSpPr>
        <p:spPr>
          <a:xfrm>
            <a:off x="1784347" y="2385273"/>
            <a:ext cx="843915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Cirando o  componente </a:t>
            </a:r>
            <a:endParaRPr b="1" sz="1800"/>
          </a:p>
          <a:p>
            <a:pPr indent="0" lvl="1" marL="685800" rtl="0" algn="l">
              <a:lnSpc>
                <a:spcPct val="11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BotaoDeleta = () =&gt;{</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botaoDeleta = document.createElement('button')</a:t>
            </a:r>
            <a:r>
              <a:rPr lang="pt-BR" sz="1100">
                <a:solidFill>
                  <a:srgbClr val="00B050"/>
                </a:solidFill>
                <a:latin typeface="Montserrat"/>
                <a:ea typeface="Montserrat"/>
                <a:cs typeface="Montserrat"/>
                <a:sym typeface="Montserrat"/>
              </a:rPr>
              <a:t> //criando um botão</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botaoConcluido.addEventListener('click', () =&gt;{</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console.log(DELETADO!!!')</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r>
              <a:rPr lang="pt-BR" sz="1100">
                <a:solidFill>
                  <a:srgbClr val="00B050"/>
                </a:solidFill>
                <a:latin typeface="Montserrat"/>
                <a:ea typeface="Montserrat"/>
                <a:cs typeface="Montserrat"/>
                <a:sym typeface="Montserrat"/>
              </a:rPr>
              <a:t> //testando evento</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chemeClr val="dk1"/>
              </a:buClr>
              <a:buSzPts val="1100"/>
              <a:buNone/>
            </a:pPr>
            <a:r>
              <a:t/>
            </a:r>
            <a:endParaRPr sz="1100" u="sng">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b="1" lang="pt-BR" sz="1100">
                <a:solidFill>
                  <a:srgbClr val="595959"/>
                </a:solidFill>
                <a:latin typeface="Montserrat"/>
                <a:ea typeface="Montserrat"/>
                <a:cs typeface="Montserrat"/>
                <a:sym typeface="Montserrat"/>
              </a:rPr>
              <a:t>return botaoDeleta</a:t>
            </a:r>
            <a:endParaRPr b="1" sz="11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a:t>
            </a:r>
            <a:endParaRPr/>
          </a:p>
        </p:txBody>
      </p:sp>
      <p:sp>
        <p:nvSpPr>
          <p:cNvPr id="485" name="Google Shape;485;p49"/>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88" name="Google Shape;88;p5"/>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89" name="Google Shape;89;p5"/>
          <p:cNvSpPr txBox="1"/>
          <p:nvPr>
            <p:ph idx="3" type="body"/>
          </p:nvPr>
        </p:nvSpPr>
        <p:spPr>
          <a:xfrm>
            <a:off x="1784347" y="2385272"/>
            <a:ext cx="6413543" cy="3456123"/>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rgbClr val="595959"/>
              </a:buClr>
              <a:buSzPts val="1600"/>
              <a:buFont typeface="Arial"/>
              <a:buChar char="•"/>
            </a:pPr>
            <a:r>
              <a:rPr lang="pt-BR" sz="1600"/>
              <a:t>Operadores</a:t>
            </a:r>
            <a:endParaRPr/>
          </a:p>
          <a:p>
            <a:pPr indent="-285750" lvl="0" marL="285750" rtl="0" algn="l">
              <a:lnSpc>
                <a:spcPct val="100000"/>
              </a:lnSpc>
              <a:spcBef>
                <a:spcPts val="1000"/>
              </a:spcBef>
              <a:spcAft>
                <a:spcPts val="0"/>
              </a:spcAft>
              <a:buClr>
                <a:srgbClr val="595959"/>
              </a:buClr>
              <a:buSzPts val="1600"/>
              <a:buFont typeface="Arial"/>
              <a:buChar char="•"/>
            </a:pPr>
            <a:r>
              <a:rPr lang="pt-BR" sz="1600"/>
              <a:t>Funções</a:t>
            </a:r>
            <a:endParaRPr/>
          </a:p>
          <a:p>
            <a:pPr indent="-285750" lvl="0" marL="285750" rtl="0" algn="l">
              <a:lnSpc>
                <a:spcPct val="100000"/>
              </a:lnSpc>
              <a:spcBef>
                <a:spcPts val="1000"/>
              </a:spcBef>
              <a:spcAft>
                <a:spcPts val="0"/>
              </a:spcAft>
              <a:buClr>
                <a:srgbClr val="595959"/>
              </a:buClr>
              <a:buSzPts val="1600"/>
              <a:buFont typeface="Arial"/>
              <a:buChar char="•"/>
            </a:pPr>
            <a:r>
              <a:rPr lang="pt-BR" sz="1600"/>
              <a:t>DOM (Document object model)</a:t>
            </a:r>
            <a:endParaRPr/>
          </a:p>
          <a:p>
            <a:pPr indent="-285750" lvl="0" marL="285750" rtl="0" algn="l">
              <a:lnSpc>
                <a:spcPct val="100000"/>
              </a:lnSpc>
              <a:spcBef>
                <a:spcPts val="1000"/>
              </a:spcBef>
              <a:spcAft>
                <a:spcPts val="0"/>
              </a:spcAft>
              <a:buClr>
                <a:srgbClr val="595959"/>
              </a:buClr>
              <a:buSzPts val="1600"/>
              <a:buFont typeface="Arial"/>
              <a:buChar char="•"/>
            </a:pPr>
            <a:r>
              <a:rPr lang="pt-BR" sz="1600"/>
              <a:t>Orientação a Objetos (OO)</a:t>
            </a:r>
            <a:endParaRPr/>
          </a:p>
          <a:p>
            <a:pPr indent="-285750" lvl="0" marL="285750" rtl="0" algn="l">
              <a:lnSpc>
                <a:spcPct val="100000"/>
              </a:lnSpc>
              <a:spcBef>
                <a:spcPts val="1000"/>
              </a:spcBef>
              <a:spcAft>
                <a:spcPts val="0"/>
              </a:spcAft>
              <a:buClr>
                <a:srgbClr val="595959"/>
              </a:buClr>
              <a:buSzPts val="1600"/>
              <a:buFont typeface="Arial"/>
              <a:buChar char="•"/>
            </a:pPr>
            <a:r>
              <a:rPr lang="pt-BR" sz="1600"/>
              <a:t>API</a:t>
            </a:r>
            <a:endParaRPr/>
          </a:p>
          <a:p>
            <a:pPr indent="-285750" lvl="0" marL="285750" rtl="0" algn="l">
              <a:lnSpc>
                <a:spcPct val="100000"/>
              </a:lnSpc>
              <a:spcBef>
                <a:spcPts val="1000"/>
              </a:spcBef>
              <a:spcAft>
                <a:spcPts val="0"/>
              </a:spcAft>
              <a:buClr>
                <a:srgbClr val="595959"/>
              </a:buClr>
              <a:buSzPts val="1600"/>
              <a:buFont typeface="Arial"/>
              <a:buChar char="•"/>
            </a:pPr>
            <a:r>
              <a:rPr lang="pt-BR" sz="1600"/>
              <a:t>Canvas</a:t>
            </a:r>
            <a:endParaRPr sz="1600"/>
          </a:p>
          <a:p>
            <a:pPr indent="-285750" lvl="0" marL="285750" rtl="0" algn="l">
              <a:lnSpc>
                <a:spcPct val="100000"/>
              </a:lnSpc>
              <a:spcBef>
                <a:spcPts val="1000"/>
              </a:spcBef>
              <a:spcAft>
                <a:spcPts val="0"/>
              </a:spcAft>
              <a:buClr>
                <a:srgbClr val="595959"/>
              </a:buClr>
              <a:buSzPts val="1600"/>
              <a:buFont typeface="Arial"/>
              <a:buChar char="•"/>
            </a:pPr>
            <a:r>
              <a:rPr lang="pt-BR" sz="1600"/>
              <a:t>Requisições assíncronas</a:t>
            </a:r>
            <a:endParaRPr/>
          </a:p>
          <a:p>
            <a:pPr indent="-285750" lvl="0" marL="285750" rtl="0" algn="l">
              <a:lnSpc>
                <a:spcPct val="100000"/>
              </a:lnSpc>
              <a:spcBef>
                <a:spcPts val="1000"/>
              </a:spcBef>
              <a:spcAft>
                <a:spcPts val="0"/>
              </a:spcAft>
              <a:buClr>
                <a:srgbClr val="595959"/>
              </a:buClr>
              <a:buSzPts val="1600"/>
              <a:buFont typeface="Arial"/>
              <a:buChar char="•"/>
            </a:pPr>
            <a:r>
              <a:rPr lang="pt-BR" sz="1600"/>
              <a:t>Web storage</a:t>
            </a:r>
            <a:endParaRPr sz="1600"/>
          </a:p>
          <a:p>
            <a:pPr indent="-285750" lvl="0" marL="285750" rtl="0" algn="l">
              <a:lnSpc>
                <a:spcPct val="100000"/>
              </a:lnSpc>
              <a:spcBef>
                <a:spcPts val="1000"/>
              </a:spcBef>
              <a:spcAft>
                <a:spcPts val="0"/>
              </a:spcAft>
              <a:buClr>
                <a:srgbClr val="595959"/>
              </a:buClr>
              <a:buSzPts val="1600"/>
              <a:buFont typeface="Arial"/>
              <a:buChar char="•"/>
            </a:pPr>
            <a:r>
              <a:rPr lang="pt-BR" sz="1600"/>
              <a:t>Webpack</a:t>
            </a:r>
            <a:endParaRPr sz="1600"/>
          </a:p>
        </p:txBody>
      </p:sp>
      <p:sp>
        <p:nvSpPr>
          <p:cNvPr id="90" name="Google Shape;90;p5"/>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0"/>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91" name="Google Shape;491;p50"/>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492" name="Google Shape;492;p50"/>
          <p:cNvSpPr txBox="1"/>
          <p:nvPr>
            <p:ph idx="3" type="body"/>
          </p:nvPr>
        </p:nvSpPr>
        <p:spPr>
          <a:xfrm>
            <a:off x="1784347" y="2385273"/>
            <a:ext cx="843915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Cirando o  componente </a:t>
            </a:r>
            <a:endParaRPr b="1" sz="1800"/>
          </a:p>
          <a:p>
            <a:pPr indent="0" lvl="1" marL="685800" rtl="0" algn="l">
              <a:lnSpc>
                <a:spcPct val="110000"/>
              </a:lnSpc>
              <a:spcBef>
                <a:spcPts val="0"/>
              </a:spcBef>
              <a:spcAft>
                <a:spcPts val="0"/>
              </a:spcAft>
              <a:buClr>
                <a:schemeClr val="dk1"/>
              </a:buClr>
              <a:buSzPts val="1200"/>
              <a:buNone/>
            </a:pPr>
            <a:r>
              <a:t/>
            </a:r>
            <a:endParaRPr sz="12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BotaoDeleta = () =&gt;{</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botaoDeleta = document.createElement('button')</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botaoDeleta.innerText = 'Deletar'</a:t>
            </a:r>
            <a:endParaRPr/>
          </a:p>
          <a:p>
            <a:pPr indent="0" lvl="2" marL="1143000" rtl="0" algn="l">
              <a:lnSpc>
                <a:spcPct val="125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botaoDeleta.addEventListener('click', deletarTarefa)</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return botaoDeleta</a:t>
            </a:r>
            <a:endParaRPr sz="11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a:t>
            </a:r>
            <a:endParaRPr/>
          </a:p>
          <a:p>
            <a:pPr indent="0" lvl="1" marL="685800" rtl="0" algn="l">
              <a:lnSpc>
                <a:spcPct val="125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deletarTarefa = (evento) =&gt;{</a:t>
            </a:r>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botaoDeleta = evento.target</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tarefaCompleta = botaoDeleta.parentElement</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b="1" lang="pt-BR" sz="1100">
                <a:solidFill>
                  <a:srgbClr val="595959"/>
                </a:solidFill>
                <a:latin typeface="Montserrat"/>
                <a:ea typeface="Montserrat"/>
                <a:cs typeface="Montserrat"/>
                <a:sym typeface="Montserrat"/>
              </a:rPr>
              <a:t>tarefaCompleta.remove()</a:t>
            </a:r>
            <a:endParaRPr/>
          </a:p>
          <a:p>
            <a:pPr indent="0" lvl="2" marL="1143000" rtl="0" algn="l">
              <a:lnSpc>
                <a:spcPct val="125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2" marL="11430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return botaoDeleta</a:t>
            </a:r>
            <a:endParaRPr sz="1100">
              <a:solidFill>
                <a:srgbClr val="595959"/>
              </a:solidFill>
              <a:latin typeface="Montserrat"/>
              <a:ea typeface="Montserrat"/>
              <a:cs typeface="Montserrat"/>
              <a:sym typeface="Montserrat"/>
            </a:endParaRPr>
          </a:p>
          <a:p>
            <a:pPr indent="0" lvl="1" marL="685800" rtl="0" algn="l">
              <a:lnSpc>
                <a:spcPct val="125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a:t>
            </a:r>
            <a:endParaRPr/>
          </a:p>
        </p:txBody>
      </p:sp>
      <p:sp>
        <p:nvSpPr>
          <p:cNvPr id="493" name="Google Shape;493;p50"/>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1"/>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499" name="Google Shape;499;p51"/>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500" name="Google Shape;500;p51"/>
          <p:cNvSpPr txBox="1"/>
          <p:nvPr>
            <p:ph idx="3" type="body"/>
          </p:nvPr>
        </p:nvSpPr>
        <p:spPr>
          <a:xfrm>
            <a:off x="1784347" y="2385273"/>
            <a:ext cx="8616953" cy="35433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 – </a:t>
            </a:r>
            <a:r>
              <a:rPr lang="pt-BR" sz="1800">
                <a:solidFill>
                  <a:srgbClr val="595959"/>
                </a:solidFill>
                <a:latin typeface="Montserrat"/>
                <a:ea typeface="Montserrat"/>
                <a:cs typeface="Montserrat"/>
                <a:sym typeface="Montserrat"/>
              </a:rPr>
              <a:t>Inserir componente </a:t>
            </a:r>
            <a:endParaRPr b="1" sz="1800"/>
          </a:p>
          <a:p>
            <a:pPr indent="0" lvl="1" marL="6858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const criarTarefa = (evento) =&gt; {</a:t>
            </a:r>
            <a:endParaRPr/>
          </a:p>
          <a:p>
            <a:pPr indent="0" lvl="1" marL="6858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10000"/>
              </a:lnSpc>
              <a:spcBef>
                <a:spcPts val="0"/>
              </a:spcBef>
              <a:spcAft>
                <a:spcPts val="0"/>
              </a:spcAft>
              <a:buClr>
                <a:srgbClr val="595959"/>
              </a:buClr>
              <a:buSzPts val="700"/>
              <a:buNone/>
            </a:pPr>
            <a:r>
              <a:rPr lang="pt-BR" sz="700">
                <a:solidFill>
                  <a:srgbClr val="595959"/>
                </a:solidFill>
                <a:latin typeface="Montserrat"/>
                <a:ea typeface="Montserrat"/>
                <a:cs typeface="Montserrat"/>
                <a:sym typeface="Montserrat"/>
              </a:rPr>
              <a:t>    </a:t>
            </a:r>
            <a:r>
              <a:rPr lang="pt-BR" sz="1100">
                <a:solidFill>
                  <a:srgbClr val="595959"/>
                </a:solidFill>
                <a:latin typeface="Montserrat"/>
                <a:ea typeface="Montserrat"/>
                <a:cs typeface="Montserrat"/>
                <a:sym typeface="Montserrat"/>
              </a:rPr>
              <a:t>evento.preventDefault()</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lista = document.querySelector('[data-list]')</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input = document.querySelector('[data-form-input]')</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valor = input.value    </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tarefa = document.createElement('li')</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tarefa.classList.add('tarefa')</a:t>
            </a:r>
            <a:r>
              <a:rPr lang="pt-BR" sz="1100">
                <a:solidFill>
                  <a:srgbClr val="00B050"/>
                </a:solidFill>
                <a:latin typeface="Montserrat"/>
                <a:ea typeface="Montserrat"/>
                <a:cs typeface="Montserrat"/>
                <a:sym typeface="Montserrat"/>
              </a:rPr>
              <a:t> </a:t>
            </a:r>
            <a:endParaRPr sz="1000">
              <a:solidFill>
                <a:srgbClr val="595959"/>
              </a:solidFill>
              <a:latin typeface="Montserrat"/>
              <a:ea typeface="Montserrat"/>
              <a:cs typeface="Montserrat"/>
              <a:sym typeface="Montserrat"/>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const conteudo = `&lt;p class="conteudo"&gt;${valor}&lt;/p&gt;`</a:t>
            </a:r>
            <a:endParaRPr/>
          </a:p>
          <a:p>
            <a:pPr indent="0" lvl="2" marL="1143000" rtl="0" algn="l">
              <a:lnSpc>
                <a:spcPct val="110000"/>
              </a:lnSpc>
              <a:spcBef>
                <a:spcPts val="0"/>
              </a:spcBef>
              <a:spcAft>
                <a:spcPts val="0"/>
              </a:spcAft>
              <a:buClr>
                <a:schemeClr val="dk1"/>
              </a:buClr>
              <a:buSzPts val="1100"/>
              <a:buNone/>
            </a:pPr>
            <a:r>
              <a:t/>
            </a:r>
            <a:endParaRPr sz="1100">
              <a:solidFill>
                <a:srgbClr val="595959"/>
              </a:solidFill>
              <a:latin typeface="Montserrat"/>
              <a:ea typeface="Montserrat"/>
              <a:cs typeface="Montserrat"/>
              <a:sym typeface="Montserrat"/>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tarefa.innerHTML = conteudo</a:t>
            </a:r>
            <a:endParaRPr sz="1100">
              <a:solidFill>
                <a:srgbClr val="595959"/>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tarefa.appendChild(BotaoConcluido())</a:t>
            </a:r>
            <a:endParaRPr sz="1000">
              <a:solidFill>
                <a:srgbClr val="00B050"/>
              </a:solidFill>
              <a:latin typeface="Montserrat"/>
              <a:ea typeface="Montserrat"/>
              <a:cs typeface="Montserrat"/>
              <a:sym typeface="Montserrat"/>
            </a:endParaRPr>
          </a:p>
          <a:p>
            <a:pPr indent="0" lvl="2" marL="1143000" rtl="0" algn="l">
              <a:lnSpc>
                <a:spcPct val="12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a:t>
            </a:r>
            <a:r>
              <a:rPr b="1" lang="pt-BR" sz="1100">
                <a:solidFill>
                  <a:srgbClr val="595959"/>
                </a:solidFill>
                <a:latin typeface="Montserrat"/>
                <a:ea typeface="Montserrat"/>
                <a:cs typeface="Montserrat"/>
                <a:sym typeface="Montserrat"/>
              </a:rPr>
              <a:t>tarefa.appendChild(BotaoDeleta())</a:t>
            </a:r>
            <a:r>
              <a:rPr lang="pt-BR" sz="1100">
                <a:solidFill>
                  <a:srgbClr val="00B050"/>
                </a:solidFill>
                <a:latin typeface="Montserrat"/>
                <a:ea typeface="Montserrat"/>
                <a:cs typeface="Montserrat"/>
                <a:sym typeface="Montserrat"/>
              </a:rPr>
              <a:t> </a:t>
            </a:r>
            <a:r>
              <a:rPr lang="pt-BR" sz="1000">
                <a:solidFill>
                  <a:srgbClr val="00B050"/>
                </a:solidFill>
                <a:latin typeface="Montserrat"/>
                <a:ea typeface="Montserrat"/>
                <a:cs typeface="Montserrat"/>
                <a:sym typeface="Montserrat"/>
              </a:rPr>
              <a:t>//declarando parentesco, botão &lt;button&gt; filho da linha &lt;li&gt;</a:t>
            </a:r>
            <a:endParaRPr b="1" sz="1000">
              <a:solidFill>
                <a:srgbClr val="595959"/>
              </a:solidFill>
              <a:latin typeface="Montserrat"/>
              <a:ea typeface="Montserrat"/>
              <a:cs typeface="Montserrat"/>
              <a:sym typeface="Montserrat"/>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lista.appendChild(tarefa)</a:t>
            </a:r>
            <a:endParaRPr/>
          </a:p>
          <a:p>
            <a:pPr indent="0" lvl="2" marL="11430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    input.value=" "</a:t>
            </a:r>
            <a:endParaRPr/>
          </a:p>
          <a:p>
            <a:pPr indent="0" lvl="1" marL="685800" rtl="0" algn="l">
              <a:lnSpc>
                <a:spcPct val="110000"/>
              </a:lnSpc>
              <a:spcBef>
                <a:spcPts val="0"/>
              </a:spcBef>
              <a:spcAft>
                <a:spcPts val="0"/>
              </a:spcAft>
              <a:buClr>
                <a:srgbClr val="595959"/>
              </a:buClr>
              <a:buSzPts val="1100"/>
              <a:buNone/>
            </a:pPr>
            <a:r>
              <a:rPr lang="pt-BR" sz="1100">
                <a:solidFill>
                  <a:srgbClr val="595959"/>
                </a:solidFill>
                <a:latin typeface="Montserrat"/>
                <a:ea typeface="Montserrat"/>
                <a:cs typeface="Montserrat"/>
                <a:sym typeface="Montserrat"/>
              </a:rPr>
              <a:t>}</a:t>
            </a:r>
            <a:endParaRPr/>
          </a:p>
        </p:txBody>
      </p:sp>
      <p:sp>
        <p:nvSpPr>
          <p:cNvPr id="501" name="Google Shape;501;p51"/>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2"/>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507" name="Google Shape;507;p52"/>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508" name="Google Shape;508;p52"/>
          <p:cNvSpPr txBox="1"/>
          <p:nvPr>
            <p:ph idx="3" type="body"/>
          </p:nvPr>
        </p:nvSpPr>
        <p:spPr>
          <a:xfrm>
            <a:off x="1784347" y="2385272"/>
            <a:ext cx="5201990" cy="364656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800"/>
              <a:buNone/>
            </a:pPr>
            <a:r>
              <a:rPr b="1" lang="pt-BR" sz="1800"/>
              <a:t>DOM</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document.getElementById(id)</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document.getElementsByTagName (en-US)(name)</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document.createElement(name)</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parentNode.appendChild(node)</a:t>
            </a:r>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element.innerHTML</a:t>
            </a:r>
            <a:endParaRPr sz="1300">
              <a:solidFill>
                <a:srgbClr val="595959"/>
              </a:solidFill>
              <a:latin typeface="Montserrat"/>
              <a:ea typeface="Montserrat"/>
              <a:cs typeface="Montserrat"/>
              <a:sym typeface="Montserrat"/>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element.style (en-US).left</a:t>
            </a:r>
            <a:endParaRPr sz="1300">
              <a:solidFill>
                <a:srgbClr val="595959"/>
              </a:solidFill>
              <a:latin typeface="Montserrat"/>
              <a:ea typeface="Montserrat"/>
              <a:cs typeface="Montserrat"/>
              <a:sym typeface="Montserrat"/>
            </a:endParaRPr>
          </a:p>
          <a:p>
            <a:pPr indent="-228600" lvl="1" marL="685800" rtl="0" algn="l">
              <a:lnSpc>
                <a:spcPct val="150000"/>
              </a:lnSpc>
              <a:spcBef>
                <a:spcPts val="0"/>
              </a:spcBef>
              <a:spcAft>
                <a:spcPts val="0"/>
              </a:spcAft>
              <a:buClr>
                <a:srgbClr val="595959"/>
              </a:buClr>
              <a:buSzPts val="1300"/>
              <a:buChar char="•"/>
            </a:pPr>
            <a:r>
              <a:rPr lang="pt-BR" sz="1300">
                <a:solidFill>
                  <a:srgbClr val="595959"/>
                </a:solidFill>
                <a:latin typeface="Montserrat"/>
                <a:ea typeface="Montserrat"/>
                <a:cs typeface="Montserrat"/>
                <a:sym typeface="Montserrat"/>
              </a:rPr>
              <a:t>element.setAttribute()</a:t>
            </a:r>
            <a:endParaRPr/>
          </a:p>
          <a:p>
            <a:pPr indent="-146050" lvl="1" marL="685800" rtl="0" algn="l">
              <a:lnSpc>
                <a:spcPct val="150000"/>
              </a:lnSpc>
              <a:spcBef>
                <a:spcPts val="0"/>
              </a:spcBef>
              <a:spcAft>
                <a:spcPts val="0"/>
              </a:spcAft>
              <a:buClr>
                <a:schemeClr val="dk1"/>
              </a:buClr>
              <a:buSzPts val="1300"/>
              <a:buNone/>
            </a:pPr>
            <a:r>
              <a:t/>
            </a:r>
            <a:endParaRPr sz="1300">
              <a:solidFill>
                <a:srgbClr val="595959"/>
              </a:solidFill>
              <a:latin typeface="Montserrat"/>
              <a:ea typeface="Montserrat"/>
              <a:cs typeface="Montserrat"/>
              <a:sym typeface="Montserrat"/>
            </a:endParaRPr>
          </a:p>
        </p:txBody>
      </p:sp>
      <p:sp>
        <p:nvSpPr>
          <p:cNvPr id="509" name="Google Shape;509;p52"/>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510" name="Google Shape;510;p52">
            <a:hlinkClick r:id="rId3"/>
          </p:cNvPr>
          <p:cNvPicPr preferRelativeResize="0"/>
          <p:nvPr/>
        </p:nvPicPr>
        <p:blipFill rotWithShape="1">
          <a:blip r:embed="rId4">
            <a:alphaModFix/>
          </a:blip>
          <a:srcRect b="0" l="0" r="0" t="0"/>
          <a:stretch/>
        </p:blipFill>
        <p:spPr>
          <a:xfrm>
            <a:off x="9734225" y="5959065"/>
            <a:ext cx="1932698" cy="424288"/>
          </a:xfrm>
          <a:prstGeom prst="rect">
            <a:avLst/>
          </a:prstGeom>
          <a:noFill/>
          <a:ln>
            <a:noFill/>
          </a:ln>
        </p:spPr>
      </p:pic>
      <p:sp>
        <p:nvSpPr>
          <p:cNvPr id="511" name="Google Shape;511;p52"/>
          <p:cNvSpPr txBox="1"/>
          <p:nvPr/>
        </p:nvSpPr>
        <p:spPr>
          <a:xfrm>
            <a:off x="6966961" y="2385272"/>
            <a:ext cx="5534527" cy="3646560"/>
          </a:xfrm>
          <a:prstGeom prst="rect">
            <a:avLst/>
          </a:prstGeom>
          <a:noFill/>
          <a:ln>
            <a:noFill/>
          </a:ln>
        </p:spPr>
        <p:txBody>
          <a:bodyPr anchorCtr="0" anchor="t" bIns="45700" lIns="91425" spcFirstLastPara="1" rIns="91425" wrap="square" tIns="45700">
            <a:noAutofit/>
          </a:bodyPr>
          <a:lstStyle/>
          <a:p>
            <a:pPr indent="-171450" lvl="0" marL="285750" marR="0" rtl="0" algn="l">
              <a:lnSpc>
                <a:spcPct val="150000"/>
              </a:lnSpc>
              <a:spcBef>
                <a:spcPts val="0"/>
              </a:spcBef>
              <a:spcAft>
                <a:spcPts val="0"/>
              </a:spcAft>
              <a:buClr>
                <a:srgbClr val="595959"/>
              </a:buClr>
              <a:buSzPts val="1800"/>
              <a:buFont typeface="Arial"/>
              <a:buNone/>
            </a:pPr>
            <a:r>
              <a:t/>
            </a:r>
            <a:endParaRPr b="1" i="0" sz="1800" u="none" cap="none" strike="noStrike">
              <a:solidFill>
                <a:srgbClr val="595959"/>
              </a:solidFill>
              <a:latin typeface="Montserrat"/>
              <a:ea typeface="Montserrat"/>
              <a:cs typeface="Montserrat"/>
              <a:sym typeface="Montserrat"/>
            </a:endParaRPr>
          </a:p>
          <a:p>
            <a:pPr indent="-228600" lvl="1" marL="685800" marR="0" rtl="0" algn="l">
              <a:lnSpc>
                <a:spcPct val="150000"/>
              </a:lnSpc>
              <a:spcBef>
                <a:spcPts val="0"/>
              </a:spcBef>
              <a:spcAft>
                <a:spcPts val="0"/>
              </a:spcAft>
              <a:buClr>
                <a:srgbClr val="595959"/>
              </a:buClr>
              <a:buSzPts val="1400"/>
              <a:buFont typeface="Arial"/>
              <a:buChar char="•"/>
            </a:pPr>
            <a:r>
              <a:rPr b="0" i="0" lang="pt-BR" sz="1400" u="none" cap="none" strike="noStrike">
                <a:solidFill>
                  <a:srgbClr val="595959"/>
                </a:solidFill>
                <a:latin typeface="Montserrat"/>
                <a:ea typeface="Montserrat"/>
                <a:cs typeface="Montserrat"/>
                <a:sym typeface="Montserrat"/>
              </a:rPr>
              <a:t>element.getAttribute()</a:t>
            </a:r>
            <a:endParaRPr/>
          </a:p>
          <a:p>
            <a:pPr indent="-228600" lvl="1" marL="685800" marR="0" rtl="0" algn="l">
              <a:lnSpc>
                <a:spcPct val="150000"/>
              </a:lnSpc>
              <a:spcBef>
                <a:spcPts val="0"/>
              </a:spcBef>
              <a:spcAft>
                <a:spcPts val="0"/>
              </a:spcAft>
              <a:buClr>
                <a:srgbClr val="595959"/>
              </a:buClr>
              <a:buSzPts val="1400"/>
              <a:buFont typeface="Arial"/>
              <a:buChar char="•"/>
            </a:pPr>
            <a:r>
              <a:rPr b="0" i="0" lang="pt-BR" sz="1400" u="none" cap="none" strike="noStrike">
                <a:solidFill>
                  <a:srgbClr val="595959"/>
                </a:solidFill>
                <a:latin typeface="Montserrat"/>
                <a:ea typeface="Montserrat"/>
                <a:cs typeface="Montserrat"/>
                <a:sym typeface="Montserrat"/>
              </a:rPr>
              <a:t>element.addEventListener()</a:t>
            </a:r>
            <a:endParaRPr/>
          </a:p>
          <a:p>
            <a:pPr indent="-228600" lvl="1" marL="685800" marR="0" rtl="0" algn="l">
              <a:lnSpc>
                <a:spcPct val="150000"/>
              </a:lnSpc>
              <a:spcBef>
                <a:spcPts val="0"/>
              </a:spcBef>
              <a:spcAft>
                <a:spcPts val="0"/>
              </a:spcAft>
              <a:buClr>
                <a:srgbClr val="595959"/>
              </a:buClr>
              <a:buSzPts val="1400"/>
              <a:buFont typeface="Arial"/>
              <a:buChar char="•"/>
            </a:pPr>
            <a:r>
              <a:rPr b="0" i="0" lang="pt-BR" sz="1400" u="none" cap="none" strike="noStrike">
                <a:solidFill>
                  <a:srgbClr val="595959"/>
                </a:solidFill>
                <a:latin typeface="Montserrat"/>
                <a:ea typeface="Montserrat"/>
                <a:cs typeface="Montserrat"/>
                <a:sym typeface="Montserrat"/>
              </a:rPr>
              <a:t>window.content (en-US)</a:t>
            </a:r>
            <a:endParaRPr/>
          </a:p>
          <a:p>
            <a:pPr indent="-228600" lvl="1" marL="685800" marR="0" rtl="0" algn="l">
              <a:lnSpc>
                <a:spcPct val="150000"/>
              </a:lnSpc>
              <a:spcBef>
                <a:spcPts val="0"/>
              </a:spcBef>
              <a:spcAft>
                <a:spcPts val="0"/>
              </a:spcAft>
              <a:buClr>
                <a:srgbClr val="595959"/>
              </a:buClr>
              <a:buSzPts val="1400"/>
              <a:buFont typeface="Arial"/>
              <a:buChar char="•"/>
            </a:pPr>
            <a:r>
              <a:rPr b="0" i="0" lang="pt-BR" sz="1400" u="none" cap="none" strike="noStrike">
                <a:solidFill>
                  <a:srgbClr val="595959"/>
                </a:solidFill>
                <a:latin typeface="Montserrat"/>
                <a:ea typeface="Montserrat"/>
                <a:cs typeface="Montserrat"/>
                <a:sym typeface="Montserrat"/>
              </a:rPr>
              <a:t>window.onload (en-US)</a:t>
            </a:r>
            <a:endParaRPr/>
          </a:p>
          <a:p>
            <a:pPr indent="-228600" lvl="1" marL="685800" marR="0" rtl="0" algn="l">
              <a:lnSpc>
                <a:spcPct val="150000"/>
              </a:lnSpc>
              <a:spcBef>
                <a:spcPts val="0"/>
              </a:spcBef>
              <a:spcAft>
                <a:spcPts val="0"/>
              </a:spcAft>
              <a:buClr>
                <a:srgbClr val="595959"/>
              </a:buClr>
              <a:buSzPts val="1400"/>
              <a:buFont typeface="Arial"/>
              <a:buChar char="•"/>
            </a:pPr>
            <a:r>
              <a:rPr b="0" i="0" lang="pt-BR" sz="1400" u="none" cap="none" strike="noStrike">
                <a:solidFill>
                  <a:srgbClr val="595959"/>
                </a:solidFill>
                <a:latin typeface="Montserrat"/>
                <a:ea typeface="Montserrat"/>
                <a:cs typeface="Montserrat"/>
                <a:sym typeface="Montserrat"/>
              </a:rPr>
              <a:t>console.log()</a:t>
            </a:r>
            <a:endParaRPr/>
          </a:p>
          <a:p>
            <a:pPr indent="-228600" lvl="1" marL="685800" marR="0" rtl="0" algn="l">
              <a:lnSpc>
                <a:spcPct val="150000"/>
              </a:lnSpc>
              <a:spcBef>
                <a:spcPts val="0"/>
              </a:spcBef>
              <a:spcAft>
                <a:spcPts val="0"/>
              </a:spcAft>
              <a:buClr>
                <a:srgbClr val="595959"/>
              </a:buClr>
              <a:buSzPts val="1400"/>
              <a:buFont typeface="Arial"/>
              <a:buChar char="•"/>
            </a:pPr>
            <a:r>
              <a:rPr b="0" i="0" lang="pt-BR" sz="1400" u="none" cap="none" strike="noStrike">
                <a:solidFill>
                  <a:srgbClr val="595959"/>
                </a:solidFill>
                <a:latin typeface="Montserrat"/>
                <a:ea typeface="Montserrat"/>
                <a:cs typeface="Montserrat"/>
                <a:sym typeface="Montserrat"/>
              </a:rPr>
              <a:t>window.scrollTo()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96" name="Google Shape;96;p6"/>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97" name="Google Shape;97;p6"/>
          <p:cNvSpPr txBox="1"/>
          <p:nvPr>
            <p:ph idx="3" type="body"/>
          </p:nvPr>
        </p:nvSpPr>
        <p:spPr>
          <a:xfrm>
            <a:off x="1784347" y="2385272"/>
            <a:ext cx="6413543" cy="34561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600"/>
              <a:buNone/>
            </a:pPr>
            <a:r>
              <a:rPr b="1" lang="pt-BR" sz="1600"/>
              <a:t>JavaScript</a:t>
            </a:r>
            <a:r>
              <a:rPr lang="pt-BR" sz="1600"/>
              <a:t> é uma linguagem de programação que permite implementar itens complexos em páginas web, exibindo conteúdo que se atualiza em um intervalo de tempo, mapas interativos ou gráficos 2D/3D animados, etc.</a:t>
            </a:r>
            <a:endParaRPr/>
          </a:p>
          <a:p>
            <a:pPr indent="0" lvl="0" marL="0" rtl="0" algn="l">
              <a:lnSpc>
                <a:spcPct val="150000"/>
              </a:lnSpc>
              <a:spcBef>
                <a:spcPts val="1000"/>
              </a:spcBef>
              <a:spcAft>
                <a:spcPts val="0"/>
              </a:spcAft>
              <a:buClr>
                <a:srgbClr val="595959"/>
              </a:buClr>
              <a:buSzPts val="1600"/>
              <a:buNone/>
            </a:pPr>
            <a:r>
              <a:rPr b="1" lang="pt-BR" sz="1600"/>
              <a:t>É uma linguagem:</a:t>
            </a:r>
            <a:endParaRPr/>
          </a:p>
          <a:p>
            <a:pPr indent="-285750" lvl="1" marL="971550" rtl="0" algn="l">
              <a:lnSpc>
                <a:spcPct val="150000"/>
              </a:lnSpc>
              <a:spcBef>
                <a:spcPts val="500"/>
              </a:spcBef>
              <a:spcAft>
                <a:spcPts val="0"/>
              </a:spcAft>
              <a:buClr>
                <a:srgbClr val="595959"/>
              </a:buClr>
              <a:buSzPts val="1600"/>
              <a:buChar char="•"/>
            </a:pPr>
            <a:r>
              <a:rPr lang="pt-BR" sz="1600">
                <a:solidFill>
                  <a:srgbClr val="595959"/>
                </a:solidFill>
                <a:latin typeface="Montserrat"/>
                <a:ea typeface="Montserrat"/>
                <a:cs typeface="Montserrat"/>
                <a:sym typeface="Montserrat"/>
              </a:rPr>
              <a:t>Linguagem Interpretada</a:t>
            </a:r>
            <a:endParaRPr/>
          </a:p>
          <a:p>
            <a:pPr indent="-285750" lvl="1" marL="971550" rtl="0" algn="l">
              <a:lnSpc>
                <a:spcPct val="150000"/>
              </a:lnSpc>
              <a:spcBef>
                <a:spcPts val="500"/>
              </a:spcBef>
              <a:spcAft>
                <a:spcPts val="0"/>
              </a:spcAft>
              <a:buClr>
                <a:srgbClr val="595959"/>
              </a:buClr>
              <a:buSzPts val="1600"/>
              <a:buChar char="•"/>
            </a:pPr>
            <a:r>
              <a:rPr lang="pt-BR" sz="1600">
                <a:solidFill>
                  <a:srgbClr val="595959"/>
                </a:solidFill>
                <a:latin typeface="Montserrat"/>
                <a:ea typeface="Montserrat"/>
                <a:cs typeface="Montserrat"/>
                <a:sym typeface="Montserrat"/>
              </a:rPr>
              <a:t>Tipagem Dinâmica</a:t>
            </a:r>
            <a:endParaRPr/>
          </a:p>
          <a:p>
            <a:pPr indent="-285750" lvl="1" marL="971550" rtl="0" algn="l">
              <a:lnSpc>
                <a:spcPct val="150000"/>
              </a:lnSpc>
              <a:spcBef>
                <a:spcPts val="500"/>
              </a:spcBef>
              <a:spcAft>
                <a:spcPts val="0"/>
              </a:spcAft>
              <a:buClr>
                <a:srgbClr val="595959"/>
              </a:buClr>
              <a:buSzPts val="1600"/>
              <a:buChar char="•"/>
            </a:pPr>
            <a:r>
              <a:rPr lang="pt-BR" sz="1600">
                <a:solidFill>
                  <a:srgbClr val="595959"/>
                </a:solidFill>
                <a:latin typeface="Montserrat"/>
                <a:ea typeface="Montserrat"/>
                <a:cs typeface="Montserrat"/>
                <a:sym typeface="Montserrat"/>
              </a:rPr>
              <a:t>Multiparadigma</a:t>
            </a:r>
            <a:endParaRPr sz="1600">
              <a:solidFill>
                <a:srgbClr val="595959"/>
              </a:solidFill>
              <a:latin typeface="Montserrat"/>
              <a:ea typeface="Montserrat"/>
              <a:cs typeface="Montserrat"/>
              <a:sym typeface="Montserrat"/>
            </a:endParaRPr>
          </a:p>
          <a:p>
            <a:pPr indent="0" lvl="0" marL="0" rtl="0" algn="l">
              <a:lnSpc>
                <a:spcPct val="150000"/>
              </a:lnSpc>
              <a:spcBef>
                <a:spcPts val="1000"/>
              </a:spcBef>
              <a:spcAft>
                <a:spcPts val="0"/>
              </a:spcAft>
              <a:buClr>
                <a:srgbClr val="595959"/>
              </a:buClr>
              <a:buSzPts val="1600"/>
              <a:buNone/>
            </a:pPr>
            <a:r>
              <a:rPr lang="pt-BR" sz="1600"/>
              <a:t>	</a:t>
            </a:r>
            <a:endParaRPr/>
          </a:p>
          <a:p>
            <a:pPr indent="0" lvl="0" marL="0" rtl="0" algn="l">
              <a:lnSpc>
                <a:spcPct val="150000"/>
              </a:lnSpc>
              <a:spcBef>
                <a:spcPts val="1000"/>
              </a:spcBef>
              <a:spcAft>
                <a:spcPts val="0"/>
              </a:spcAft>
              <a:buClr>
                <a:srgbClr val="595959"/>
              </a:buClr>
              <a:buSzPts val="1600"/>
              <a:buNone/>
            </a:pPr>
            <a:r>
              <a:t/>
            </a:r>
            <a:endParaRPr sz="1600"/>
          </a:p>
        </p:txBody>
      </p:sp>
      <p:sp>
        <p:nvSpPr>
          <p:cNvPr id="98" name="Google Shape;98;p6"/>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pic>
        <p:nvPicPr>
          <p:cNvPr id="99" name="Google Shape;99;p6"/>
          <p:cNvPicPr preferRelativeResize="0"/>
          <p:nvPr/>
        </p:nvPicPr>
        <p:blipFill rotWithShape="1">
          <a:blip r:embed="rId3">
            <a:alphaModFix/>
          </a:blip>
          <a:srcRect b="0" l="0" r="0" t="0"/>
          <a:stretch/>
        </p:blipFill>
        <p:spPr>
          <a:xfrm>
            <a:off x="8505447" y="2243169"/>
            <a:ext cx="2920040" cy="28341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05" name="Google Shape;105;p7"/>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06" name="Google Shape;106;p7"/>
          <p:cNvSpPr txBox="1"/>
          <p:nvPr>
            <p:ph idx="3" type="body"/>
          </p:nvPr>
        </p:nvSpPr>
        <p:spPr>
          <a:xfrm>
            <a:off x="1784349" y="2385272"/>
            <a:ext cx="7592262" cy="34561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600"/>
              <a:buNone/>
            </a:pPr>
            <a:r>
              <a:rPr b="1" lang="pt-BR" sz="1600"/>
              <a:t>Código Interpretado</a:t>
            </a:r>
            <a:endParaRPr/>
          </a:p>
          <a:p>
            <a:pPr indent="-285750" lvl="0" marL="285750" rtl="0" algn="l">
              <a:lnSpc>
                <a:spcPct val="150000"/>
              </a:lnSpc>
              <a:spcBef>
                <a:spcPts val="1000"/>
              </a:spcBef>
              <a:spcAft>
                <a:spcPts val="0"/>
              </a:spcAft>
              <a:buClr>
                <a:srgbClr val="595959"/>
              </a:buClr>
              <a:buSzPts val="1600"/>
              <a:buFont typeface="Arial"/>
              <a:buChar char="•"/>
            </a:pPr>
            <a:r>
              <a:rPr b="1" lang="pt-BR" sz="1600"/>
              <a:t>JavaScript</a:t>
            </a:r>
            <a:r>
              <a:rPr lang="pt-BR" sz="1600"/>
              <a:t> é uma </a:t>
            </a:r>
            <a:r>
              <a:rPr b="1" lang="pt-BR" sz="1600"/>
              <a:t>linguagem interpretada </a:t>
            </a:r>
            <a:r>
              <a:rPr lang="pt-BR" sz="1600"/>
              <a:t>— o código é executado de cima para baixo e o resultado da execução do código é imediatamente retornado. Nõão é necessário transformar o código em algo diferente antes do navegador executa-lo.</a:t>
            </a:r>
            <a:endParaRPr/>
          </a:p>
          <a:p>
            <a:pPr indent="-285750" lvl="0" marL="285750" rtl="0" algn="l">
              <a:lnSpc>
                <a:spcPct val="150000"/>
              </a:lnSpc>
              <a:spcBef>
                <a:spcPts val="1000"/>
              </a:spcBef>
              <a:spcAft>
                <a:spcPts val="0"/>
              </a:spcAft>
              <a:buClr>
                <a:srgbClr val="595959"/>
              </a:buClr>
              <a:buSzPts val="1600"/>
              <a:buFont typeface="Arial"/>
              <a:buChar char="•"/>
            </a:pPr>
            <a:r>
              <a:rPr lang="pt-BR" sz="1600"/>
              <a:t>O navegador recebe o código JavaScript em sua forma de texto original e executa o script a partir dele.</a:t>
            </a:r>
            <a:endParaRPr/>
          </a:p>
        </p:txBody>
      </p:sp>
      <p:sp>
        <p:nvSpPr>
          <p:cNvPr id="107" name="Google Shape;107;p7"/>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13" name="Google Shape;113;p8"/>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14" name="Google Shape;114;p8"/>
          <p:cNvSpPr txBox="1"/>
          <p:nvPr>
            <p:ph idx="3" type="body"/>
          </p:nvPr>
        </p:nvSpPr>
        <p:spPr>
          <a:xfrm>
            <a:off x="1784348" y="2385272"/>
            <a:ext cx="7969251" cy="34561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600"/>
              <a:buNone/>
            </a:pPr>
            <a:r>
              <a:rPr b="1" lang="pt-BR" sz="1600"/>
              <a:t>Client-side X Server-side</a:t>
            </a:r>
            <a:endParaRPr b="1" sz="1600"/>
          </a:p>
          <a:p>
            <a:pPr indent="-285750" lvl="0" marL="285750" rtl="0" algn="l">
              <a:lnSpc>
                <a:spcPct val="150000"/>
              </a:lnSpc>
              <a:spcBef>
                <a:spcPts val="1000"/>
              </a:spcBef>
              <a:spcAft>
                <a:spcPts val="0"/>
              </a:spcAft>
              <a:buClr>
                <a:srgbClr val="595959"/>
              </a:buClr>
              <a:buSzPts val="1600"/>
              <a:buFont typeface="Arial"/>
              <a:buChar char="•"/>
            </a:pPr>
            <a:r>
              <a:rPr lang="pt-BR" sz="1600"/>
              <a:t>Códigos do lado do cliente </a:t>
            </a:r>
            <a:r>
              <a:rPr b="1" lang="pt-BR" sz="1600"/>
              <a:t>(client-side) </a:t>
            </a:r>
            <a:r>
              <a:rPr lang="pt-BR" sz="1600"/>
              <a:t>são executados no computador do, o código do lado do cliente é baixado, executado e exibido pelo navegador.</a:t>
            </a:r>
            <a:endParaRPr/>
          </a:p>
          <a:p>
            <a:pPr indent="-285750" lvl="0" marL="285750" rtl="0" algn="l">
              <a:lnSpc>
                <a:spcPct val="150000"/>
              </a:lnSpc>
              <a:spcBef>
                <a:spcPts val="1000"/>
              </a:spcBef>
              <a:spcAft>
                <a:spcPts val="0"/>
              </a:spcAft>
              <a:buClr>
                <a:srgbClr val="595959"/>
              </a:buClr>
              <a:buSzPts val="1600"/>
              <a:buFont typeface="Arial"/>
              <a:buChar char="•"/>
            </a:pPr>
            <a:r>
              <a:rPr lang="pt-BR" sz="1600"/>
              <a:t>Códigos do lado do servidor </a:t>
            </a:r>
            <a:r>
              <a:rPr b="1" lang="pt-BR" sz="1600"/>
              <a:t>(server-side)</a:t>
            </a:r>
            <a:r>
              <a:rPr lang="pt-BR" sz="1600"/>
              <a:t>,  por outro lado, são executados no servidor e o resultado da execução é baixado e exibido no navegador.</a:t>
            </a:r>
            <a:endParaRPr/>
          </a:p>
          <a:p>
            <a:pPr indent="-285750" lvl="0" marL="285750" rtl="0" algn="l">
              <a:lnSpc>
                <a:spcPct val="150000"/>
              </a:lnSpc>
              <a:spcBef>
                <a:spcPts val="1000"/>
              </a:spcBef>
              <a:spcAft>
                <a:spcPts val="0"/>
              </a:spcAft>
              <a:buClr>
                <a:srgbClr val="595959"/>
              </a:buClr>
              <a:buSzPts val="1600"/>
              <a:buFont typeface="Arial"/>
              <a:buChar char="•"/>
            </a:pPr>
            <a:r>
              <a:rPr b="1" lang="pt-BR" sz="1600"/>
              <a:t>JavaScript</a:t>
            </a:r>
            <a:r>
              <a:rPr lang="pt-BR" sz="1600"/>
              <a:t> também pode ser usada como uma linguagem server-side, por exemplo, no popular ambiente </a:t>
            </a:r>
            <a:r>
              <a:rPr b="1" lang="pt-BR" sz="1600"/>
              <a:t>Node.js</a:t>
            </a:r>
            <a:endParaRPr/>
          </a:p>
        </p:txBody>
      </p:sp>
      <p:sp>
        <p:nvSpPr>
          <p:cNvPr id="115" name="Google Shape;115;p8"/>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idx="1" type="body"/>
          </p:nvPr>
        </p:nvSpPr>
        <p:spPr>
          <a:xfrm>
            <a:off x="1785060" y="1397836"/>
            <a:ext cx="8915514" cy="70788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4400"/>
              <a:buNone/>
            </a:pPr>
            <a:r>
              <a:rPr lang="pt-BR"/>
              <a:t>JavaScript</a:t>
            </a:r>
            <a:endParaRPr/>
          </a:p>
        </p:txBody>
      </p:sp>
      <p:sp>
        <p:nvSpPr>
          <p:cNvPr id="121" name="Google Shape;121;p9"/>
          <p:cNvSpPr txBox="1"/>
          <p:nvPr>
            <p:ph idx="2" type="body"/>
          </p:nvPr>
        </p:nvSpPr>
        <p:spPr>
          <a:xfrm>
            <a:off x="1785060" y="929353"/>
            <a:ext cx="6413543" cy="3310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51E3C"/>
              </a:buClr>
              <a:buSzPts val="2000"/>
              <a:buNone/>
            </a:pPr>
            <a:r>
              <a:rPr lang="pt-BR"/>
              <a:t>Programação WEB Font-End</a:t>
            </a:r>
            <a:endParaRPr/>
          </a:p>
        </p:txBody>
      </p:sp>
      <p:sp>
        <p:nvSpPr>
          <p:cNvPr id="122" name="Google Shape;122;p9"/>
          <p:cNvSpPr txBox="1"/>
          <p:nvPr>
            <p:ph idx="3" type="body"/>
          </p:nvPr>
        </p:nvSpPr>
        <p:spPr>
          <a:xfrm>
            <a:off x="1784348" y="2385272"/>
            <a:ext cx="8137694" cy="345612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1600"/>
              <a:buNone/>
            </a:pPr>
            <a:r>
              <a:rPr b="1" lang="pt-BR" sz="1600"/>
              <a:t>Tipagem Dinâmica</a:t>
            </a:r>
            <a:endParaRPr/>
          </a:p>
          <a:p>
            <a:pPr indent="-285750" lvl="0" marL="285750" rtl="0" algn="l">
              <a:lnSpc>
                <a:spcPct val="150000"/>
              </a:lnSpc>
              <a:spcBef>
                <a:spcPts val="1000"/>
              </a:spcBef>
              <a:spcAft>
                <a:spcPts val="0"/>
              </a:spcAft>
              <a:buClr>
                <a:srgbClr val="595959"/>
              </a:buClr>
              <a:buSzPts val="1600"/>
              <a:buFont typeface="Arial"/>
              <a:buChar char="•"/>
            </a:pPr>
            <a:r>
              <a:rPr lang="pt-BR" sz="1600"/>
              <a:t>Podemos definir tipos como valores que são manipulados por um programa. São os blocos básicos e principais que usamos para programar.</a:t>
            </a:r>
            <a:endParaRPr/>
          </a:p>
          <a:p>
            <a:pPr indent="-285750" lvl="0" marL="285750" rtl="0" algn="l">
              <a:lnSpc>
                <a:spcPct val="150000"/>
              </a:lnSpc>
              <a:spcBef>
                <a:spcPts val="1000"/>
              </a:spcBef>
              <a:spcAft>
                <a:spcPts val="0"/>
              </a:spcAft>
              <a:buClr>
                <a:srgbClr val="595959"/>
              </a:buClr>
              <a:buSzPts val="1600"/>
              <a:buFont typeface="Arial"/>
              <a:buChar char="•"/>
            </a:pPr>
            <a:r>
              <a:rPr lang="pt-BR" sz="1600"/>
              <a:t> Em linguagens dinamicamente tipadas, como o JavaScript, o programa observa qual é o tipo de cada dado que está sendo declarado do código e, a partir disso, determina a tipagem. A sintaxe não exige que se informe explicitamente o tipo quando definimos variáveis</a:t>
            </a:r>
            <a:endParaRPr b="1" sz="1600"/>
          </a:p>
        </p:txBody>
      </p:sp>
      <p:sp>
        <p:nvSpPr>
          <p:cNvPr id="123" name="Google Shape;123;p9"/>
          <p:cNvSpPr txBox="1"/>
          <p:nvPr>
            <p:ph idx="4" type="body"/>
          </p:nvPr>
        </p:nvSpPr>
        <p:spPr>
          <a:xfrm rot="-5400000">
            <a:off x="-195445" y="2677574"/>
            <a:ext cx="1367759" cy="2240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F7F7F"/>
              </a:buClr>
              <a:buSzPts val="1000"/>
              <a:buNone/>
            </a:pPr>
            <a:r>
              <a:rPr lang="pt-BR"/>
              <a:t>JANEIRO - 2022</a:t>
            </a:r>
            <a:endParaRPr/>
          </a:p>
          <a:p>
            <a:pPr indent="0" lvl="0" marL="0" rtl="0" algn="r">
              <a:lnSpc>
                <a:spcPct val="90000"/>
              </a:lnSpc>
              <a:spcBef>
                <a:spcPts val="1000"/>
              </a:spcBef>
              <a:spcAft>
                <a:spcPts val="0"/>
              </a:spcAft>
              <a:buClr>
                <a:srgbClr val="7F7F7F"/>
              </a:buClr>
              <a:buSzPts val="105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453612DD9358D4E9E3240F55815DC0F" ma:contentTypeVersion="9" ma:contentTypeDescription="Crie um novo documento." ma:contentTypeScope="" ma:versionID="6d81df26615f5118d15da43e545cd6c9">
  <xsd:schema xmlns:xsd="http://www.w3.org/2001/XMLSchema" xmlns:xs="http://www.w3.org/2001/XMLSchema" xmlns:p="http://schemas.microsoft.com/office/2006/metadata/properties" xmlns:ns2="ea520090-11a2-44c3-8168-de2f58b24975" xmlns:ns3="3e6dfb69-fcc0-459d-8090-854718f7f082" targetNamespace="http://schemas.microsoft.com/office/2006/metadata/properties" ma:root="true" ma:fieldsID="cb8e826a3420fccca2a86fba6f5be722" ns2:_="" ns3:_="">
    <xsd:import namespace="ea520090-11a2-44c3-8168-de2f58b24975"/>
    <xsd:import namespace="3e6dfb69-fcc0-459d-8090-854718f7f0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520090-11a2-44c3-8168-de2f58b24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6dfb69-fcc0-459d-8090-854718f7f082" elementFormDefault="qualified">
    <xsd:import namespace="http://schemas.microsoft.com/office/2006/documentManagement/types"/>
    <xsd:import namespace="http://schemas.microsoft.com/office/infopath/2007/PartnerControls"/>
    <xsd:element name="SharedWithUsers" ma:index="15"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ACB06C-5140-4490-95ED-F2AAFAFFECDB}"/>
</file>

<file path=customXml/itemProps2.xml><?xml version="1.0" encoding="utf-8"?>
<ds:datastoreItem xmlns:ds="http://schemas.openxmlformats.org/officeDocument/2006/customXml" ds:itemID="{D4D96046-7A3E-4B69-A34B-D36970ED8684}"/>
</file>

<file path=customXml/itemProps3.xml><?xml version="1.0" encoding="utf-8"?>
<ds:datastoreItem xmlns:ds="http://schemas.openxmlformats.org/officeDocument/2006/customXml" ds:itemID="{8D669E33-9C21-4064-B1F4-6B939B43F760}"/>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Caio Cezar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0x0101005453612DD9358D4E9E3240F55815DC0F</vt:lpwstr>
  </property>
</Properties>
</file>